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54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68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24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2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30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64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58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4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17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53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12DC5B-32E1-4734-9C19-7D7FB0D1B0DA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0B6ABE-6860-48BF-A3A5-6150FE57ECC3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0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TBg6hqeuT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Lifespan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September 10, 2014 – Genetic and Environmental Foundations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83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Pedigree Chart X-Linked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5485"/>
            <a:ext cx="3245476" cy="419130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57" y="1925486"/>
            <a:ext cx="3268658" cy="42212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5" y="1925486"/>
            <a:ext cx="3258354" cy="42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Terms Patterns of Genetic Inheritance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Allele – The form of gene that occurs in pairs at the same place on the chromosome, one inherited by the mother and one from the father. </a:t>
            </a:r>
          </a:p>
          <a:p>
            <a:r>
              <a:rPr lang="en-CA" dirty="0" smtClean="0"/>
              <a:t>Homozygous – Displays inherited trait</a:t>
            </a:r>
            <a:r>
              <a:rPr lang="en-CA" dirty="0"/>
              <a:t> </a:t>
            </a:r>
            <a:r>
              <a:rPr lang="en-CA" dirty="0" smtClean="0"/>
              <a:t>because the alleles from both parents are alike</a:t>
            </a:r>
          </a:p>
          <a:p>
            <a:r>
              <a:rPr lang="en-CA" dirty="0" smtClean="0"/>
              <a:t>Heterozygous – The relationship between dominant and recessive relationships determine the phenotype</a:t>
            </a:r>
          </a:p>
          <a:p>
            <a:r>
              <a:rPr lang="en-CA" dirty="0" smtClean="0"/>
              <a:t>Incomplete Dominance – A pattern of inheritance in which both alleles are expressed in the phenotype, resulting in a combined trait, or one that is intermediate between the two</a:t>
            </a:r>
          </a:p>
          <a:p>
            <a:r>
              <a:rPr lang="en-CA" dirty="0" smtClean="0"/>
              <a:t>Genomic Imprinting – Alleles are imprinted, or chemically marked, so that one pair member (either mother’s or the father’s) is activated, regardless of its makeup</a:t>
            </a:r>
          </a:p>
          <a:p>
            <a:r>
              <a:rPr lang="en-CA" dirty="0" smtClean="0"/>
              <a:t>Polygenetic inheritance – Many genes influence the characteristic in question</a:t>
            </a:r>
          </a:p>
          <a:p>
            <a:r>
              <a:rPr lang="en-CA" dirty="0" smtClean="0"/>
              <a:t>Mutation – A sudden permanent change to a segment of DNA</a:t>
            </a:r>
          </a:p>
          <a:p>
            <a:pPr lvl="1"/>
            <a:r>
              <a:rPr lang="en-CA" dirty="0" err="1" smtClean="0"/>
              <a:t>Germline</a:t>
            </a:r>
            <a:r>
              <a:rPr lang="en-CA" dirty="0" smtClean="0"/>
              <a:t> mutation – Takes place in the cells that give rise to gametes</a:t>
            </a:r>
          </a:p>
          <a:p>
            <a:pPr lvl="1"/>
            <a:r>
              <a:rPr lang="en-CA" dirty="0" smtClean="0"/>
              <a:t>Somatic mutation – Takes place in cells over the course of one’s lifetime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15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Chromosomal Abnormalities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Down syndrome </a:t>
            </a:r>
          </a:p>
          <a:p>
            <a:pPr lvl="1"/>
            <a:r>
              <a:rPr lang="en-CA" i="1" dirty="0" smtClean="0"/>
              <a:t>Translocation</a:t>
            </a:r>
            <a:r>
              <a:rPr lang="en-CA" dirty="0" smtClean="0"/>
              <a:t> –</a:t>
            </a:r>
            <a:r>
              <a:rPr lang="en-CA" dirty="0"/>
              <a:t> </a:t>
            </a:r>
            <a:r>
              <a:rPr lang="en-CA" dirty="0" smtClean="0"/>
              <a:t>Mainly occurs during meiosis due to improper separation of the 21</a:t>
            </a:r>
            <a:r>
              <a:rPr lang="en-CA" baseline="30000" dirty="0" smtClean="0"/>
              <a:t>st</a:t>
            </a:r>
            <a:r>
              <a:rPr lang="en-CA" dirty="0" smtClean="0"/>
              <a:t> chromosome </a:t>
            </a:r>
          </a:p>
          <a:p>
            <a:pPr lvl="1"/>
            <a:r>
              <a:rPr lang="en-CA" i="1" dirty="0" smtClean="0"/>
              <a:t>Mosaic pattern </a:t>
            </a:r>
            <a:r>
              <a:rPr lang="en-CA" dirty="0" smtClean="0"/>
              <a:t>–  </a:t>
            </a:r>
            <a:r>
              <a:rPr lang="en-CA" dirty="0"/>
              <a:t>O</a:t>
            </a:r>
            <a:r>
              <a:rPr lang="en-CA" dirty="0" smtClean="0"/>
              <a:t>ccurs during mitosis 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r>
              <a:rPr lang="en-CA" dirty="0" smtClean="0"/>
              <a:t>Different forms of sex chromosome expression</a:t>
            </a:r>
          </a:p>
          <a:p>
            <a:pPr lvl="1"/>
            <a:r>
              <a:rPr lang="en-CA" dirty="0" smtClean="0"/>
              <a:t>Turner Syndrome – X0</a:t>
            </a:r>
          </a:p>
          <a:p>
            <a:pPr lvl="1"/>
            <a:r>
              <a:rPr lang="en-CA" dirty="0" smtClean="0"/>
              <a:t>Triple-X Syndrome – XXX</a:t>
            </a:r>
          </a:p>
          <a:p>
            <a:pPr lvl="1"/>
            <a:r>
              <a:rPr lang="en-CA" dirty="0" err="1"/>
              <a:t>Klinefelter</a:t>
            </a:r>
            <a:r>
              <a:rPr lang="en-CA" dirty="0"/>
              <a:t> S</a:t>
            </a:r>
            <a:r>
              <a:rPr lang="en-CA" dirty="0" smtClean="0"/>
              <a:t>yndrome – XXY</a:t>
            </a:r>
          </a:p>
          <a:p>
            <a:pPr lvl="1"/>
            <a:r>
              <a:rPr lang="en-CA" dirty="0" smtClean="0"/>
              <a:t>XYY Syndrome – XYY</a:t>
            </a:r>
          </a:p>
          <a:p>
            <a:pPr lvl="1"/>
            <a:endParaRPr lang="en-CA" dirty="0" smtClean="0"/>
          </a:p>
          <a:p>
            <a:pPr marL="201168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773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Counseling and Parental 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A communication process designed to help couples assess their chances of giving birth to a baby with a hereditary disorder and chose the best course of action in view of risks and family goals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What are some of the pros and cons of genetic engineering? </a:t>
            </a:r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Other options = adoption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331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Understanding the Relationship Between Heredity and Environment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Nature and nurture work together in human </a:t>
            </a:r>
            <a:r>
              <a:rPr lang="en-CA" dirty="0" smtClean="0"/>
              <a:t>development</a:t>
            </a:r>
          </a:p>
          <a:p>
            <a:r>
              <a:rPr lang="en-CA" dirty="0"/>
              <a:t>T</a:t>
            </a:r>
            <a:r>
              <a:rPr lang="en-CA" dirty="0" smtClean="0"/>
              <a:t>hey affect each other in a bidirectional </a:t>
            </a:r>
            <a:r>
              <a:rPr lang="en-CA" dirty="0" err="1" smtClean="0"/>
              <a:t>fashon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How much does heritability contribute to specific factors?</a:t>
            </a:r>
          </a:p>
          <a:p>
            <a:pPr lvl="1"/>
            <a:r>
              <a:rPr lang="en-CA" dirty="0"/>
              <a:t> </a:t>
            </a:r>
            <a:r>
              <a:rPr lang="en-CA" dirty="0" smtClean="0"/>
              <a:t>Some claim as high as .8 correlations (intelligence) or .4 - .5 (personality) </a:t>
            </a:r>
            <a:endParaRPr lang="en-CA" dirty="0"/>
          </a:p>
          <a:p>
            <a:r>
              <a:rPr lang="en-CA" dirty="0" smtClean="0"/>
              <a:t>These studies have limitations and/or can be misapplied</a:t>
            </a:r>
          </a:p>
          <a:p>
            <a:pPr lvl="1"/>
            <a:r>
              <a:rPr lang="en-CA" dirty="0" smtClean="0"/>
              <a:t>Gene-Environment Interaction – Because of their genetic make up, people differ </a:t>
            </a:r>
            <a:r>
              <a:rPr lang="en-CA" dirty="0" smtClean="0"/>
              <a:t>in the way they respond to their environments </a:t>
            </a:r>
          </a:p>
          <a:p>
            <a:pPr lvl="1"/>
            <a:r>
              <a:rPr lang="en-CA" dirty="0" smtClean="0"/>
              <a:t>Gene-Environment </a:t>
            </a:r>
            <a:r>
              <a:rPr lang="en-CA" dirty="0" smtClean="0"/>
              <a:t>Correlation – </a:t>
            </a:r>
            <a:r>
              <a:rPr lang="en-CA" dirty="0" smtClean="0"/>
              <a:t>Active vs Passive </a:t>
            </a:r>
            <a:endParaRPr lang="en-CA" dirty="0" smtClean="0"/>
          </a:p>
          <a:p>
            <a:pPr lvl="1"/>
            <a:r>
              <a:rPr lang="en-CA" dirty="0" err="1" smtClean="0"/>
              <a:t>Epigenesis</a:t>
            </a:r>
            <a:r>
              <a:rPr lang="en-CA" dirty="0"/>
              <a:t> </a:t>
            </a:r>
            <a:r>
              <a:rPr lang="en-CA" dirty="0" smtClean="0"/>
              <a:t>– Development resulting from ongoing, bidirectional exchanges between heredity and all levels of the environment</a:t>
            </a:r>
            <a:endParaRPr lang="en-CA" dirty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625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Environmental Contexts for Development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06" y="1846263"/>
            <a:ext cx="4593025" cy="40227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Direct influences</a:t>
            </a:r>
          </a:p>
          <a:p>
            <a:r>
              <a:rPr lang="en-CA" dirty="0" smtClean="0"/>
              <a:t>Indirect Influence</a:t>
            </a:r>
          </a:p>
          <a:p>
            <a:pPr lvl="1"/>
            <a:r>
              <a:rPr lang="en-CA" dirty="0" smtClean="0"/>
              <a:t>Third Party</a:t>
            </a:r>
          </a:p>
          <a:p>
            <a:pPr lvl="1"/>
            <a:r>
              <a:rPr lang="en-CA" dirty="0" smtClean="0"/>
              <a:t>Co-parenting style</a:t>
            </a:r>
          </a:p>
          <a:p>
            <a:r>
              <a:rPr lang="en-CA" dirty="0" err="1" smtClean="0"/>
              <a:t>Chronosystem</a:t>
            </a:r>
            <a:r>
              <a:rPr lang="en-CA" dirty="0" smtClean="0"/>
              <a:t> – Ever-changing</a:t>
            </a:r>
          </a:p>
          <a:p>
            <a:endParaRPr lang="en-CA" dirty="0"/>
          </a:p>
          <a:p>
            <a:r>
              <a:rPr lang="en-CA" dirty="0" smtClean="0"/>
              <a:t> 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that Affect Development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Socioeconomic status</a:t>
            </a:r>
          </a:p>
          <a:p>
            <a:r>
              <a:rPr lang="en-CA" sz="2400" dirty="0" smtClean="0"/>
              <a:t>Poverty</a:t>
            </a:r>
          </a:p>
          <a:p>
            <a:r>
              <a:rPr lang="en-CA" sz="2400" dirty="0" smtClean="0"/>
              <a:t>Affluence</a:t>
            </a:r>
          </a:p>
          <a:p>
            <a:r>
              <a:rPr lang="en-CA" sz="2400" dirty="0" smtClean="0"/>
              <a:t>Community Ties</a:t>
            </a:r>
          </a:p>
          <a:p>
            <a:r>
              <a:rPr lang="en-CA" sz="2400" dirty="0" smtClean="0"/>
              <a:t>Social Programs</a:t>
            </a:r>
          </a:p>
          <a:p>
            <a:r>
              <a:rPr lang="en-CA" sz="2400" dirty="0" smtClean="0"/>
              <a:t>Public Policy</a:t>
            </a:r>
          </a:p>
          <a:p>
            <a:r>
              <a:rPr lang="en-CA" sz="2400" dirty="0" smtClean="0"/>
              <a:t>Cultural </a:t>
            </a:r>
            <a:r>
              <a:rPr lang="en-CA" sz="2400" dirty="0" smtClean="0"/>
              <a:t>Values and Practices</a:t>
            </a:r>
            <a:endParaRPr lang="en-CA" sz="2400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1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 - Analysis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39" y="1895822"/>
            <a:ext cx="4480560" cy="392360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How does the Ecological Systems theory apply to our own development?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008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hlinkClick r:id="rId2"/>
              </a:rPr>
              <a:t>Epigenetics and the influence of our genes: Courtney Griffins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5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Code – Key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Phenotype – Direct observable characteristics</a:t>
            </a:r>
          </a:p>
          <a:p>
            <a:r>
              <a:rPr lang="en-CA" dirty="0" smtClean="0"/>
              <a:t>Genotype – Blend of genetic information that influences all our unique characteristics</a:t>
            </a:r>
          </a:p>
          <a:p>
            <a:r>
              <a:rPr lang="en-CA" dirty="0" smtClean="0"/>
              <a:t>Chromosomes – Store and transmit genetic information</a:t>
            </a:r>
          </a:p>
          <a:p>
            <a:r>
              <a:rPr lang="en-CA" dirty="0" smtClean="0"/>
              <a:t>Deoxyribonucleic Acid (DNA) </a:t>
            </a:r>
            <a:r>
              <a:rPr lang="en-CA" dirty="0"/>
              <a:t>- A nucleic acid that carries the genetic information in the cell and is capable of self-replication and synthesis of RNA. DNA consists of two long chains of nucleotides twisted into a double helix and joined by hydrogen bonds between the complementary bases </a:t>
            </a:r>
            <a:r>
              <a:rPr lang="en-CA" dirty="0" smtClean="0"/>
              <a:t>adenine and thymine or cytosine and guanine. </a:t>
            </a:r>
            <a:r>
              <a:rPr lang="en-CA" dirty="0"/>
              <a:t>The sequence of nucleotides determines individual hereditary characteristics.</a:t>
            </a:r>
          </a:p>
          <a:p>
            <a:r>
              <a:rPr lang="en-CA" dirty="0" smtClean="0"/>
              <a:t>Gene – Segment of DNA along the length of the chromosome</a:t>
            </a:r>
          </a:p>
          <a:p>
            <a:r>
              <a:rPr lang="en-CA" dirty="0" smtClean="0"/>
              <a:t>Autosomes – Chromosomes that are not sex chromosomes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21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Code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8" y="1737360"/>
            <a:ext cx="3653610" cy="3315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64" y="3296992"/>
            <a:ext cx="3810436" cy="2862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64" y="2732266"/>
            <a:ext cx="43434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4" y="1833434"/>
            <a:ext cx="3269967" cy="4450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Mitosis vs Meiosis			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Mitosis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1" y="1846051"/>
            <a:ext cx="3116689" cy="4437671"/>
          </a:xfrm>
        </p:spPr>
      </p:pic>
    </p:spTree>
    <p:extLst>
      <p:ext uri="{BB962C8B-B14F-4D97-AF65-F5344CB8AC3E}">
        <p14:creationId xmlns:p14="http://schemas.microsoft.com/office/powerpoint/2010/main" val="21393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Terms in Cell Creation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Gametes – Sperm and ovum</a:t>
            </a:r>
          </a:p>
          <a:p>
            <a:r>
              <a:rPr lang="en-CA" dirty="0" smtClean="0"/>
              <a:t>Zygote – The resulting cell after the sperm and ovum unite at conception</a:t>
            </a:r>
          </a:p>
          <a:p>
            <a:r>
              <a:rPr lang="en-CA" dirty="0" smtClean="0"/>
              <a:t>Fraternal </a:t>
            </a:r>
            <a:r>
              <a:rPr lang="en-CA" dirty="0"/>
              <a:t>(</a:t>
            </a:r>
            <a:r>
              <a:rPr lang="en-CA" dirty="0" smtClean="0"/>
              <a:t>Dizygotic) Twins – Twins resulting from the fertilization of two ovum</a:t>
            </a:r>
          </a:p>
          <a:p>
            <a:r>
              <a:rPr lang="en-CA" dirty="0" smtClean="0"/>
              <a:t>Identical (Monozygotic) Twins – When a zygote forms two clusters of cells develop into two individuals with identical DNA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19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Patterns of Inheritance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7" y="1846263"/>
            <a:ext cx="3868004" cy="4022725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9415586"/>
              </p:ext>
            </p:extLst>
          </p:nvPr>
        </p:nvGraphicFramePr>
        <p:xfrm>
          <a:off x="6218238" y="1846263"/>
          <a:ext cx="4937126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8563"/>
                <a:gridCol w="246856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Dominant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Recessive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Dark Hair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Blond Hair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Normal Hair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Pattern Baldness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Curley Hair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Straight Hair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Normal Hearing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Some Forms of Deafness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Normal Sight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Nearsightedness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Farsightedness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Vision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Cannot</a:t>
                      </a:r>
                      <a:r>
                        <a:rPr lang="en-CA" baseline="0" dirty="0" smtClean="0"/>
                        <a:t> make Phenylalanine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Phenylketonuria</a:t>
                      </a:r>
                      <a:r>
                        <a:rPr lang="en-CA" baseline="0" dirty="0" smtClean="0"/>
                        <a:t> (PKU)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Pedigree Chart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60" y="1846263"/>
            <a:ext cx="5028406" cy="4022725"/>
          </a:xfrm>
        </p:spPr>
      </p:pic>
    </p:spTree>
    <p:extLst>
      <p:ext uri="{BB962C8B-B14F-4D97-AF65-F5344CB8AC3E}">
        <p14:creationId xmlns:p14="http://schemas.microsoft.com/office/powerpoint/2010/main" val="26394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Pedigree Chart</a:t>
            </a:r>
            <a:endParaRPr lang="en-CA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12348"/>
            <a:ext cx="4937125" cy="3690555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11" y="1846263"/>
            <a:ext cx="4063215" cy="4022725"/>
          </a:xfrm>
        </p:spPr>
      </p:pic>
    </p:spTree>
    <p:extLst>
      <p:ext uri="{BB962C8B-B14F-4D97-AF65-F5344CB8AC3E}">
        <p14:creationId xmlns:p14="http://schemas.microsoft.com/office/powerpoint/2010/main" val="2125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862</TotalTime>
  <Words>668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Fundamentals of Lifespan Development</vt:lpstr>
      <vt:lpstr>Video</vt:lpstr>
      <vt:lpstr>Genetic Code – Key Terms</vt:lpstr>
      <vt:lpstr>Genetic Code</vt:lpstr>
      <vt:lpstr>Mitosis vs Meiosis   </vt:lpstr>
      <vt:lpstr>Key Terms in Cell Creation</vt:lpstr>
      <vt:lpstr>Patterns of Inheritance</vt:lpstr>
      <vt:lpstr>Pedigree Chart</vt:lpstr>
      <vt:lpstr>Pedigree Chart</vt:lpstr>
      <vt:lpstr>Pedigree Chart X-Linked</vt:lpstr>
      <vt:lpstr>Key Terms Patterns of Genetic Inheritance </vt:lpstr>
      <vt:lpstr>Chromosomal Abnormalities </vt:lpstr>
      <vt:lpstr>Genetic Counseling and Parental Diagnosis</vt:lpstr>
      <vt:lpstr>Understanding the Relationship Between Heredity and Environment</vt:lpstr>
      <vt:lpstr>Environmental Contexts for Development</vt:lpstr>
      <vt:lpstr>Factors that Affect Development</vt:lpstr>
      <vt:lpstr>Discussion -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44</cp:revision>
  <dcterms:created xsi:type="dcterms:W3CDTF">2014-09-10T00:28:29Z</dcterms:created>
  <dcterms:modified xsi:type="dcterms:W3CDTF">2014-09-11T23:04:47Z</dcterms:modified>
</cp:coreProperties>
</file>