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10/2/2014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10/2/2014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10/2/2014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Fundamentals of Lifespan Development</a:t>
            </a:r>
            <a:endParaRPr lang="en-CA" dirty="0"/>
          </a:p>
        </p:txBody>
      </p:sp>
      <p:sp>
        <p:nvSpPr>
          <p:cNvPr id="3" name="Subtitle 2"/>
          <p:cNvSpPr>
            <a:spLocks noGrp="1"/>
          </p:cNvSpPr>
          <p:nvPr>
            <p:ph type="subTitle" idx="1"/>
          </p:nvPr>
        </p:nvSpPr>
        <p:spPr/>
        <p:txBody>
          <a:bodyPr/>
          <a:lstStyle/>
          <a:p>
            <a:r>
              <a:rPr lang="en-US" dirty="0" smtClean="0"/>
              <a:t>October 3</a:t>
            </a:r>
            <a:r>
              <a:rPr lang="en-US" baseline="30000" dirty="0" smtClean="0"/>
              <a:t>,</a:t>
            </a:r>
            <a:r>
              <a:rPr lang="en-US" dirty="0" smtClean="0"/>
              <a:t> 2014 – Preparation for midterm exam</a:t>
            </a:r>
            <a:endParaRPr lang="en-CA" dirty="0"/>
          </a:p>
        </p:txBody>
      </p:sp>
    </p:spTree>
    <p:extLst>
      <p:ext uri="{BB962C8B-B14F-4D97-AF65-F5344CB8AC3E}">
        <p14:creationId xmlns:p14="http://schemas.microsoft.com/office/powerpoint/2010/main" val="294749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Question</a:t>
            </a:r>
            <a:endParaRPr lang="en-CA" dirty="0"/>
          </a:p>
        </p:txBody>
      </p:sp>
      <p:sp>
        <p:nvSpPr>
          <p:cNvPr id="3" name="Content Placeholder 2"/>
          <p:cNvSpPr>
            <a:spLocks noGrp="1"/>
          </p:cNvSpPr>
          <p:nvPr>
            <p:ph idx="1"/>
          </p:nvPr>
        </p:nvSpPr>
        <p:spPr/>
        <p:txBody>
          <a:bodyPr>
            <a:normAutofit/>
          </a:bodyPr>
          <a:lstStyle/>
          <a:p>
            <a:r>
              <a:rPr lang="en-US" sz="2800" dirty="0" smtClean="0"/>
              <a:t>Please use the information processing model to describe the cognitive processes of a two month old infant. </a:t>
            </a:r>
            <a:endParaRPr lang="en-CA" sz="2800" dirty="0"/>
          </a:p>
        </p:txBody>
      </p:sp>
    </p:spTree>
    <p:extLst>
      <p:ext uri="{BB962C8B-B14F-4D97-AF65-F5344CB8AC3E}">
        <p14:creationId xmlns:p14="http://schemas.microsoft.com/office/powerpoint/2010/main" val="2078440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Question</a:t>
            </a:r>
            <a:endParaRPr lang="en-CA" dirty="0"/>
          </a:p>
        </p:txBody>
      </p:sp>
      <p:sp>
        <p:nvSpPr>
          <p:cNvPr id="3" name="Content Placeholder 2"/>
          <p:cNvSpPr>
            <a:spLocks noGrp="1"/>
          </p:cNvSpPr>
          <p:nvPr>
            <p:ph idx="1"/>
          </p:nvPr>
        </p:nvSpPr>
        <p:spPr/>
        <p:txBody>
          <a:bodyPr>
            <a:normAutofit/>
          </a:bodyPr>
          <a:lstStyle/>
          <a:p>
            <a:r>
              <a:rPr lang="en-US" sz="2800" dirty="0" smtClean="0"/>
              <a:t>Please use the information processing model to describe the cognitive processes of a two month old infant. </a:t>
            </a:r>
          </a:p>
          <a:p>
            <a:r>
              <a:rPr lang="en-US" sz="2800" dirty="0" smtClean="0"/>
              <a:t>A good answer will:</a:t>
            </a:r>
          </a:p>
          <a:p>
            <a:pPr lvl="1"/>
            <a:r>
              <a:rPr lang="en-US" sz="2600" dirty="0"/>
              <a:t>D</a:t>
            </a:r>
            <a:r>
              <a:rPr lang="en-US" sz="2600" dirty="0" smtClean="0"/>
              <a:t>escribe the information processing model</a:t>
            </a:r>
          </a:p>
          <a:p>
            <a:pPr lvl="1"/>
            <a:r>
              <a:rPr lang="en-US" sz="2600" dirty="0" smtClean="0"/>
              <a:t>Use each feature of the model to relate to the cognitive abilities of a 2 month old infant</a:t>
            </a:r>
          </a:p>
          <a:p>
            <a:pPr lvl="1"/>
            <a:r>
              <a:rPr lang="en-US" sz="2600" dirty="0" smtClean="0"/>
              <a:t>Be clear and concise</a:t>
            </a:r>
          </a:p>
          <a:p>
            <a:pPr marL="201168" lvl="1" indent="0">
              <a:buNone/>
            </a:pPr>
            <a:endParaRPr lang="en-CA" sz="2600" dirty="0"/>
          </a:p>
        </p:txBody>
      </p:sp>
    </p:spTree>
    <p:extLst>
      <p:ext uri="{BB962C8B-B14F-4D97-AF65-F5344CB8AC3E}">
        <p14:creationId xmlns:p14="http://schemas.microsoft.com/office/powerpoint/2010/main" val="969483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Information Processing Model</a:t>
            </a:r>
            <a:endParaRPr lang="en-CA" dirty="0"/>
          </a:p>
        </p:txBody>
      </p:sp>
      <p:pic>
        <p:nvPicPr>
          <p:cNvPr id="4" name="Content Placeholder 3" descr="BKB05F04.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9680" y="1866149"/>
            <a:ext cx="5923852" cy="4288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3722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Exam</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smtClean="0"/>
              <a:t>The exam is made up of two sections:</a:t>
            </a:r>
          </a:p>
          <a:p>
            <a:pPr marL="0" indent="0">
              <a:buNone/>
            </a:pPr>
            <a:r>
              <a:rPr lang="en-US" sz="3200" dirty="0"/>
              <a:t>	</a:t>
            </a:r>
            <a:endParaRPr lang="en-US" sz="3200" dirty="0" smtClean="0"/>
          </a:p>
          <a:p>
            <a:pPr marL="0" indent="0">
              <a:buNone/>
            </a:pPr>
            <a:r>
              <a:rPr lang="en-US" sz="3200" dirty="0"/>
              <a:t>	</a:t>
            </a:r>
            <a:r>
              <a:rPr lang="en-US" sz="3200" dirty="0" smtClean="0"/>
              <a:t>1 – Conceptual/Definitions</a:t>
            </a:r>
          </a:p>
          <a:p>
            <a:pPr marL="0" indent="0">
              <a:buNone/>
            </a:pPr>
            <a:r>
              <a:rPr lang="en-US" sz="3200" dirty="0"/>
              <a:t>	</a:t>
            </a:r>
            <a:r>
              <a:rPr lang="en-US" sz="3200" dirty="0" smtClean="0"/>
              <a:t>2 – Essay Question</a:t>
            </a:r>
          </a:p>
          <a:p>
            <a:pPr marL="0" indent="0">
              <a:buNone/>
            </a:pPr>
            <a:endParaRPr lang="en-US" sz="3200" dirty="0"/>
          </a:p>
          <a:p>
            <a:pPr marL="0" indent="0">
              <a:buNone/>
            </a:pPr>
            <a:r>
              <a:rPr lang="en-US" sz="3200" dirty="0" smtClean="0"/>
              <a:t>	You will have to define 10 concepts from the text book</a:t>
            </a:r>
          </a:p>
          <a:p>
            <a:pPr marL="0" indent="0">
              <a:buNone/>
            </a:pPr>
            <a:r>
              <a:rPr lang="en-US" sz="3200" dirty="0" smtClean="0"/>
              <a:t>	You will also have to answer two essay questions</a:t>
            </a:r>
          </a:p>
          <a:p>
            <a:pPr marL="0" indent="0">
              <a:buNone/>
            </a:pPr>
            <a:r>
              <a:rPr lang="en-US" dirty="0"/>
              <a:t>	</a:t>
            </a:r>
            <a:endParaRPr lang="en-CA" dirty="0"/>
          </a:p>
        </p:txBody>
      </p:sp>
    </p:spTree>
    <p:extLst>
      <p:ext uri="{BB962C8B-B14F-4D97-AF65-F5344CB8AC3E}">
        <p14:creationId xmlns:p14="http://schemas.microsoft.com/office/powerpoint/2010/main" val="199268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Conceptual/Definition Section</a:t>
            </a:r>
            <a:endParaRPr lang="en-CA" dirty="0"/>
          </a:p>
        </p:txBody>
      </p:sp>
      <p:sp>
        <p:nvSpPr>
          <p:cNvPr id="3" name="Content Placeholder 2"/>
          <p:cNvSpPr>
            <a:spLocks noGrp="1"/>
          </p:cNvSpPr>
          <p:nvPr>
            <p:ph idx="1"/>
          </p:nvPr>
        </p:nvSpPr>
        <p:spPr/>
        <p:txBody>
          <a:bodyPr>
            <a:normAutofit fontScale="92500" lnSpcReduction="10000"/>
          </a:bodyPr>
          <a:lstStyle/>
          <a:p>
            <a:r>
              <a:rPr lang="en-US" sz="2800" dirty="0" smtClean="0"/>
              <a:t>You will define 10 of 11 concepts</a:t>
            </a:r>
          </a:p>
          <a:p>
            <a:r>
              <a:rPr lang="en-US" sz="2800" dirty="0" smtClean="0"/>
              <a:t>These concepts will be derived from the text book and lecture slides</a:t>
            </a:r>
          </a:p>
          <a:p>
            <a:pPr lvl="1"/>
            <a:r>
              <a:rPr lang="en-US" sz="2400" dirty="0" smtClean="0"/>
              <a:t>Exploring Lifespan Development, 3</a:t>
            </a:r>
            <a:r>
              <a:rPr lang="en-US" sz="2400" baseline="30000" dirty="0" smtClean="0"/>
              <a:t>rd</a:t>
            </a:r>
            <a:r>
              <a:rPr lang="en-US" sz="2400" dirty="0" smtClean="0"/>
              <a:t> edition by Laura </a:t>
            </a:r>
            <a:r>
              <a:rPr lang="en-US" sz="2400" dirty="0" err="1" smtClean="0"/>
              <a:t>Berk</a:t>
            </a:r>
            <a:endParaRPr lang="en-US" sz="2400" dirty="0" smtClean="0"/>
          </a:p>
          <a:p>
            <a:pPr marL="201168" lvl="1" indent="0">
              <a:buNone/>
            </a:pPr>
            <a:endParaRPr lang="en-US" sz="2800" dirty="0" smtClean="0"/>
          </a:p>
          <a:p>
            <a:r>
              <a:rPr lang="en-US" sz="2800" dirty="0" smtClean="0"/>
              <a:t>You will have 5 min per concept for a total of 50 minutes</a:t>
            </a:r>
          </a:p>
          <a:p>
            <a:endParaRPr lang="en-US" sz="2800" dirty="0" smtClean="0"/>
          </a:p>
          <a:p>
            <a:r>
              <a:rPr lang="en-US" sz="2800" dirty="0" smtClean="0"/>
              <a:t>To study for this section, you should memorize the definitions of the concepts in the textbook as well as the lecture slides – not word for word but you must demonstrate that you know what the concept means</a:t>
            </a:r>
          </a:p>
          <a:p>
            <a:endParaRPr lang="en-US" sz="2800" dirty="0" smtClean="0"/>
          </a:p>
          <a:p>
            <a:endParaRPr lang="en-CA" sz="2800" dirty="0"/>
          </a:p>
        </p:txBody>
      </p:sp>
    </p:spTree>
    <p:extLst>
      <p:ext uri="{BB962C8B-B14F-4D97-AF65-F5344CB8AC3E}">
        <p14:creationId xmlns:p14="http://schemas.microsoft.com/office/powerpoint/2010/main" val="258503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Question</a:t>
            </a:r>
            <a:endParaRPr lang="en-CA" dirty="0"/>
          </a:p>
        </p:txBody>
      </p:sp>
      <p:sp>
        <p:nvSpPr>
          <p:cNvPr id="3" name="Content Placeholder 2"/>
          <p:cNvSpPr>
            <a:spLocks noGrp="1"/>
          </p:cNvSpPr>
          <p:nvPr>
            <p:ph idx="1"/>
          </p:nvPr>
        </p:nvSpPr>
        <p:spPr/>
        <p:txBody>
          <a:bodyPr>
            <a:normAutofit lnSpcReduction="10000"/>
          </a:bodyPr>
          <a:lstStyle/>
          <a:p>
            <a:r>
              <a:rPr lang="en-US" sz="2800" dirty="0" smtClean="0"/>
              <a:t>You will be asked to apply your knowledge of human development by answering 2 of 3 essay questions</a:t>
            </a:r>
          </a:p>
          <a:p>
            <a:endParaRPr lang="en-US" sz="2800" dirty="0" smtClean="0"/>
          </a:p>
          <a:p>
            <a:r>
              <a:rPr lang="en-US" sz="2800" dirty="0" smtClean="0"/>
              <a:t>You will have 10 minutes per question for a total of 20 minutes</a:t>
            </a:r>
          </a:p>
          <a:p>
            <a:endParaRPr lang="en-US" sz="2800" dirty="0"/>
          </a:p>
          <a:p>
            <a:r>
              <a:rPr lang="en-US" sz="2800" dirty="0" smtClean="0"/>
              <a:t>To study for this section, you should be able to describe aspects of human development from conception up to and including middle childhood. You should also know the history and strategies of developmental research (as written in the textbook)</a:t>
            </a:r>
          </a:p>
          <a:p>
            <a:endParaRPr lang="en-US" sz="2800" dirty="0" smtClean="0"/>
          </a:p>
          <a:p>
            <a:endParaRPr lang="en-US" sz="2800" dirty="0" smtClean="0"/>
          </a:p>
        </p:txBody>
      </p:sp>
    </p:spTree>
    <p:extLst>
      <p:ext uri="{BB962C8B-B14F-4D97-AF65-F5344CB8AC3E}">
        <p14:creationId xmlns:p14="http://schemas.microsoft.com/office/powerpoint/2010/main" val="4268670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Exam</a:t>
            </a:r>
            <a:endParaRPr lang="en-CA" dirty="0"/>
          </a:p>
        </p:txBody>
      </p:sp>
      <p:sp>
        <p:nvSpPr>
          <p:cNvPr id="3" name="Content Placeholder 2"/>
          <p:cNvSpPr>
            <a:spLocks noGrp="1"/>
          </p:cNvSpPr>
          <p:nvPr>
            <p:ph idx="1"/>
          </p:nvPr>
        </p:nvSpPr>
        <p:spPr/>
        <p:txBody>
          <a:bodyPr/>
          <a:lstStyle/>
          <a:p>
            <a:r>
              <a:rPr lang="en-US" sz="2800" dirty="0" smtClean="0"/>
              <a:t>10 definitions at 5 min = 50 min</a:t>
            </a:r>
          </a:p>
          <a:p>
            <a:r>
              <a:rPr lang="en-US" sz="2800" dirty="0" smtClean="0"/>
              <a:t>2 essay questions at 10 min = 20 min</a:t>
            </a:r>
          </a:p>
          <a:p>
            <a:endParaRPr lang="en-US" sz="2800" dirty="0"/>
          </a:p>
          <a:p>
            <a:r>
              <a:rPr lang="en-US" sz="2800" dirty="0" smtClean="0"/>
              <a:t>Total = 70 min</a:t>
            </a:r>
          </a:p>
          <a:p>
            <a:r>
              <a:rPr lang="en-US" sz="2800" dirty="0" smtClean="0"/>
              <a:t>Class time = 75 min</a:t>
            </a:r>
          </a:p>
          <a:p>
            <a:r>
              <a:rPr lang="en-US" sz="2800" dirty="0" smtClean="0"/>
              <a:t>5 min left for review</a:t>
            </a:r>
          </a:p>
          <a:p>
            <a:endParaRPr lang="en-US" dirty="0"/>
          </a:p>
          <a:p>
            <a:endParaRPr lang="en-US" dirty="0" smtClean="0"/>
          </a:p>
        </p:txBody>
      </p:sp>
    </p:spTree>
    <p:extLst>
      <p:ext uri="{BB962C8B-B14F-4D97-AF65-F5344CB8AC3E}">
        <p14:creationId xmlns:p14="http://schemas.microsoft.com/office/powerpoint/2010/main" val="129855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to Study</a:t>
            </a:r>
            <a:endParaRPr lang="en-CA" dirty="0"/>
          </a:p>
        </p:txBody>
      </p:sp>
      <p:sp>
        <p:nvSpPr>
          <p:cNvPr id="3" name="Content Placeholder 2"/>
          <p:cNvSpPr>
            <a:spLocks noGrp="1"/>
          </p:cNvSpPr>
          <p:nvPr>
            <p:ph idx="1"/>
          </p:nvPr>
        </p:nvSpPr>
        <p:spPr/>
        <p:txBody>
          <a:bodyPr/>
          <a:lstStyle/>
          <a:p>
            <a:r>
              <a:rPr lang="en-US" sz="2800" dirty="0" smtClean="0"/>
              <a:t>PowerPoint slides</a:t>
            </a:r>
          </a:p>
          <a:p>
            <a:r>
              <a:rPr lang="en-US" sz="2800" dirty="0" smtClean="0"/>
              <a:t>Text Laura </a:t>
            </a:r>
            <a:r>
              <a:rPr lang="en-US" sz="2800" dirty="0" err="1" smtClean="0"/>
              <a:t>Berk</a:t>
            </a:r>
            <a:r>
              <a:rPr lang="en-US" sz="2800" dirty="0" smtClean="0"/>
              <a:t> from chapter 1 up to and including chapter 10</a:t>
            </a:r>
          </a:p>
          <a:p>
            <a:r>
              <a:rPr lang="en-US" sz="2800" dirty="0" smtClean="0"/>
              <a:t>Page 1 to page 285</a:t>
            </a:r>
          </a:p>
          <a:p>
            <a:endParaRPr lang="en-US" sz="2800" dirty="0"/>
          </a:p>
          <a:p>
            <a:r>
              <a:rPr lang="en-US" sz="2800" dirty="0" smtClean="0"/>
              <a:t>Helpful hint – Go over chapter summaries</a:t>
            </a:r>
          </a:p>
          <a:p>
            <a:r>
              <a:rPr lang="en-US" sz="2800" dirty="0" smtClean="0"/>
              <a:t>Make sure you can explain sections of the text by looking at the table of contents</a:t>
            </a:r>
          </a:p>
          <a:p>
            <a:endParaRPr lang="en-CA" dirty="0"/>
          </a:p>
        </p:txBody>
      </p:sp>
    </p:spTree>
    <p:extLst>
      <p:ext uri="{BB962C8B-B14F-4D97-AF65-F5344CB8AC3E}">
        <p14:creationId xmlns:p14="http://schemas.microsoft.com/office/powerpoint/2010/main" val="1409025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a:t>
            </a:r>
            <a:r>
              <a:rPr lang="en-US" b="1" dirty="0" smtClean="0"/>
              <a:t> NOT </a:t>
            </a:r>
            <a:r>
              <a:rPr lang="en-US" dirty="0" smtClean="0"/>
              <a:t>Need To</a:t>
            </a:r>
            <a:endParaRPr lang="en-CA" dirty="0"/>
          </a:p>
        </p:txBody>
      </p:sp>
      <p:sp>
        <p:nvSpPr>
          <p:cNvPr id="3" name="Content Placeholder 2"/>
          <p:cNvSpPr>
            <a:spLocks noGrp="1"/>
          </p:cNvSpPr>
          <p:nvPr>
            <p:ph idx="1"/>
          </p:nvPr>
        </p:nvSpPr>
        <p:spPr/>
        <p:txBody>
          <a:bodyPr>
            <a:normAutofit/>
          </a:bodyPr>
          <a:lstStyle/>
          <a:p>
            <a:r>
              <a:rPr lang="en-US" sz="3200" dirty="0" smtClean="0"/>
              <a:t>Memorize anatomy charts from the text book</a:t>
            </a:r>
          </a:p>
          <a:p>
            <a:r>
              <a:rPr lang="en-US" sz="3200" dirty="0" smtClean="0"/>
              <a:t>Memorize content from the videos I show in class</a:t>
            </a:r>
          </a:p>
          <a:p>
            <a:r>
              <a:rPr lang="en-US" sz="3200" dirty="0" smtClean="0"/>
              <a:t>Memorize the studies that are being used as examples in the textbook</a:t>
            </a:r>
            <a:endParaRPr lang="en-CA" sz="3200" dirty="0"/>
          </a:p>
        </p:txBody>
      </p:sp>
    </p:spTree>
    <p:extLst>
      <p:ext uri="{BB962C8B-B14F-4D97-AF65-F5344CB8AC3E}">
        <p14:creationId xmlns:p14="http://schemas.microsoft.com/office/powerpoint/2010/main" val="289499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Test</a:t>
            </a:r>
            <a:endParaRPr lang="en-CA" dirty="0"/>
          </a:p>
        </p:txBody>
      </p:sp>
      <p:sp>
        <p:nvSpPr>
          <p:cNvPr id="3" name="Content Placeholder 2"/>
          <p:cNvSpPr>
            <a:spLocks noGrp="1"/>
          </p:cNvSpPr>
          <p:nvPr>
            <p:ph idx="1"/>
          </p:nvPr>
        </p:nvSpPr>
        <p:spPr/>
        <p:txBody>
          <a:bodyPr>
            <a:normAutofit/>
          </a:bodyPr>
          <a:lstStyle/>
          <a:p>
            <a:r>
              <a:rPr lang="en-US" dirty="0" smtClean="0"/>
              <a:t>Define the following terms</a:t>
            </a:r>
          </a:p>
          <a:p>
            <a:endParaRPr lang="en-US" dirty="0"/>
          </a:p>
          <a:p>
            <a:r>
              <a:rPr lang="en-US" b="1" dirty="0" smtClean="0"/>
              <a:t>Intermodal Perception </a:t>
            </a:r>
            <a:endParaRPr lang="en-US" dirty="0" smtClean="0"/>
          </a:p>
          <a:p>
            <a:r>
              <a:rPr lang="en-US" b="1" dirty="0" smtClean="0"/>
              <a:t>Babbling </a:t>
            </a:r>
            <a:endParaRPr lang="en-US" dirty="0" smtClean="0"/>
          </a:p>
          <a:p>
            <a:r>
              <a:rPr lang="en-US" b="1" dirty="0" smtClean="0"/>
              <a:t>Goodness of Fit Model </a:t>
            </a:r>
            <a:endParaRPr lang="en-US" dirty="0" smtClean="0"/>
          </a:p>
          <a:p>
            <a:r>
              <a:rPr lang="en-US" b="1" dirty="0" smtClean="0"/>
              <a:t>Autonomy vs Shame and Doubt </a:t>
            </a:r>
            <a:endParaRPr lang="en-US" dirty="0" smtClean="0"/>
          </a:p>
          <a:p>
            <a:r>
              <a:rPr lang="en-US" b="1" dirty="0" err="1" smtClean="0"/>
              <a:t>Behaviourism</a:t>
            </a:r>
            <a:r>
              <a:rPr lang="en-US" dirty="0" smtClean="0"/>
              <a:t> </a:t>
            </a:r>
          </a:p>
          <a:p>
            <a:endParaRPr lang="en-US" dirty="0" smtClean="0"/>
          </a:p>
          <a:p>
            <a:pPr marL="0" indent="0">
              <a:buNone/>
            </a:pPr>
            <a:endParaRPr lang="en-US" dirty="0" smtClean="0"/>
          </a:p>
          <a:p>
            <a:pPr marL="0" indent="0">
              <a:buNone/>
            </a:pPr>
            <a:endParaRPr lang="en-US" dirty="0" smtClean="0"/>
          </a:p>
          <a:p>
            <a:pPr marL="0" indent="0">
              <a:buNone/>
            </a:pPr>
            <a:endParaRPr lang="en-CA" dirty="0"/>
          </a:p>
        </p:txBody>
      </p:sp>
    </p:spTree>
    <p:extLst>
      <p:ext uri="{BB962C8B-B14F-4D97-AF65-F5344CB8AC3E}">
        <p14:creationId xmlns:p14="http://schemas.microsoft.com/office/powerpoint/2010/main" val="3467807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Test</a:t>
            </a:r>
            <a:endParaRPr lang="en-CA" dirty="0"/>
          </a:p>
        </p:txBody>
      </p:sp>
      <p:sp>
        <p:nvSpPr>
          <p:cNvPr id="3" name="Content Placeholder 2"/>
          <p:cNvSpPr>
            <a:spLocks noGrp="1"/>
          </p:cNvSpPr>
          <p:nvPr>
            <p:ph idx="1"/>
          </p:nvPr>
        </p:nvSpPr>
        <p:spPr/>
        <p:txBody>
          <a:bodyPr>
            <a:normAutofit fontScale="77500" lnSpcReduction="20000"/>
          </a:bodyPr>
          <a:lstStyle/>
          <a:p>
            <a:r>
              <a:rPr lang="en-US" dirty="0" smtClean="0"/>
              <a:t>Define the following terms</a:t>
            </a:r>
          </a:p>
          <a:p>
            <a:endParaRPr lang="en-US" dirty="0"/>
          </a:p>
          <a:p>
            <a:r>
              <a:rPr lang="en-US" b="1" dirty="0" smtClean="0"/>
              <a:t>Intermodal Perception </a:t>
            </a:r>
            <a:r>
              <a:rPr lang="en-US" dirty="0" smtClean="0"/>
              <a:t>– When we make sense of these running streams of light, sou8nd, tactical, odor, and taste information perceiving them as integrated wholes. </a:t>
            </a:r>
          </a:p>
          <a:p>
            <a:r>
              <a:rPr lang="en-US" b="1" dirty="0" smtClean="0"/>
              <a:t>Babbling </a:t>
            </a:r>
            <a:r>
              <a:rPr lang="en-US" dirty="0" smtClean="0"/>
              <a:t>– When an infant repeats consonant-vowel combinations in long strings, such as “</a:t>
            </a:r>
            <a:r>
              <a:rPr lang="en-US" dirty="0" err="1" smtClean="0"/>
              <a:t>bababababababa</a:t>
            </a:r>
            <a:r>
              <a:rPr lang="en-US" dirty="0" smtClean="0"/>
              <a:t>” or “</a:t>
            </a:r>
            <a:r>
              <a:rPr lang="en-US" dirty="0" err="1" smtClean="0"/>
              <a:t>nanananana</a:t>
            </a:r>
            <a:r>
              <a:rPr lang="en-US" dirty="0" smtClean="0"/>
              <a:t>”. Children begin babbling at about 6 months of age. </a:t>
            </a:r>
          </a:p>
          <a:p>
            <a:r>
              <a:rPr lang="en-US" b="1" dirty="0" smtClean="0"/>
              <a:t>Goodness of Fit Model </a:t>
            </a:r>
            <a:r>
              <a:rPr lang="en-US" dirty="0" smtClean="0"/>
              <a:t>– A model that describes how temperament and environment together can produce favorable outcomes. Goodness of fit involves creating child-rearing environments that recognize each child’s temperament while encouraging more adaptive functioning. </a:t>
            </a:r>
          </a:p>
          <a:p>
            <a:r>
              <a:rPr lang="en-US" b="1" dirty="0" smtClean="0"/>
              <a:t>Autonomy vs Shame and Doubt </a:t>
            </a:r>
            <a:r>
              <a:rPr lang="en-US" dirty="0" smtClean="0"/>
              <a:t>– Erik Erikson’s second stage of development that occurs between the ages of about 1(or 2) to 3. In this stage infants use newly acquired motor skills to use material objects and explore the world. In this stage, parents can help their infant develop a sense of autonomy by guiding and encouraging them in their explorations. If parents shame the infant, they may develop a sense of doubt. </a:t>
            </a:r>
          </a:p>
          <a:p>
            <a:r>
              <a:rPr lang="en-US" b="1" dirty="0" err="1" smtClean="0"/>
              <a:t>Behaviourism</a:t>
            </a:r>
            <a:r>
              <a:rPr lang="en-US" dirty="0" smtClean="0"/>
              <a:t> – A field of study that began in the early nineteenth century by John Watson. </a:t>
            </a:r>
            <a:r>
              <a:rPr lang="en-US" dirty="0" err="1" smtClean="0"/>
              <a:t>Behaviourists</a:t>
            </a:r>
            <a:r>
              <a:rPr lang="en-US" dirty="0" smtClean="0"/>
              <a:t> study directly observable events like stimuli and responses. Two forms of </a:t>
            </a:r>
            <a:r>
              <a:rPr lang="en-US" dirty="0" err="1" smtClean="0"/>
              <a:t>behaviourism</a:t>
            </a:r>
            <a:r>
              <a:rPr lang="en-US" dirty="0" smtClean="0"/>
              <a:t> are classical conditioning and operant conditioning. </a:t>
            </a:r>
          </a:p>
          <a:p>
            <a:endParaRPr lang="en-US" dirty="0" smtClean="0"/>
          </a:p>
          <a:p>
            <a:pPr marL="0" indent="0">
              <a:buNone/>
            </a:pPr>
            <a:endParaRPr lang="en-US" dirty="0" smtClean="0"/>
          </a:p>
          <a:p>
            <a:pPr marL="0" indent="0">
              <a:buNone/>
            </a:pPr>
            <a:endParaRPr lang="en-US" dirty="0" smtClean="0"/>
          </a:p>
          <a:p>
            <a:pPr marL="0" indent="0">
              <a:buNone/>
            </a:pPr>
            <a:endParaRPr lang="en-CA" dirty="0"/>
          </a:p>
        </p:txBody>
      </p:sp>
    </p:spTree>
    <p:extLst>
      <p:ext uri="{BB962C8B-B14F-4D97-AF65-F5344CB8AC3E}">
        <p14:creationId xmlns:p14="http://schemas.microsoft.com/office/powerpoint/2010/main" val="197046744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94</TotalTime>
  <Words>610</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Fundamentals of Lifespan Development</vt:lpstr>
      <vt:lpstr>Structure of Exam</vt:lpstr>
      <vt:lpstr>Conceptual/Definition Section</vt:lpstr>
      <vt:lpstr>Essay Question</vt:lpstr>
      <vt:lpstr>Structure of Exam</vt:lpstr>
      <vt:lpstr>Content to Study</vt:lpstr>
      <vt:lpstr>You do NOT Need To</vt:lpstr>
      <vt:lpstr>Practice Test</vt:lpstr>
      <vt:lpstr>Practice Test</vt:lpstr>
      <vt:lpstr>Essay Question</vt:lpstr>
      <vt:lpstr>Essay Question</vt:lpstr>
      <vt:lpstr>Information Processing Model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Lifespan Development</dc:title>
  <dc:creator>Erik Chevrier</dc:creator>
  <cp:lastModifiedBy>Erik Chevrier</cp:lastModifiedBy>
  <cp:revision>15</cp:revision>
  <dcterms:created xsi:type="dcterms:W3CDTF">2014-10-03T03:58:07Z</dcterms:created>
  <dcterms:modified xsi:type="dcterms:W3CDTF">2014-10-03T05:32:14Z</dcterms:modified>
</cp:coreProperties>
</file>