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3" r:id="rId4"/>
    <p:sldId id="274" r:id="rId5"/>
    <p:sldId id="261" r:id="rId6"/>
    <p:sldId id="258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i63rXnuWbw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hhgI4tSMw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Fundamentals of Lifespan Development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November 12, 2014 – Emotional and social development in early adulthood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5733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Erik Erikson – Intimacy vs Isolation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rgbClr val="92D050"/>
              </a:buClr>
              <a:buNone/>
            </a:pPr>
            <a:r>
              <a:rPr lang="en-US" altLang="en-US" sz="2400" b="1" dirty="0">
                <a:solidFill>
                  <a:srgbClr val="5A20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Intimacy</a:t>
            </a:r>
          </a:p>
          <a:p>
            <a:pPr>
              <a:buClr>
                <a:srgbClr val="F3C20D"/>
              </a:buClr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Making a permanent commitment to intimate partner</a:t>
            </a:r>
          </a:p>
          <a:p>
            <a:pPr>
              <a:buClr>
                <a:srgbClr val="F3C20D"/>
              </a:buClr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Redefining identity</a:t>
            </a:r>
          </a:p>
          <a:p>
            <a:pPr>
              <a:buClr>
                <a:srgbClr val="F3C20D"/>
              </a:buClr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Secure identity associated with fidelity</a:t>
            </a:r>
          </a:p>
          <a:p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Clr>
                <a:srgbClr val="92D050"/>
              </a:buClr>
              <a:buNone/>
            </a:pPr>
            <a:r>
              <a:rPr lang="en-US" altLang="en-US" sz="2400" b="1" dirty="0">
                <a:solidFill>
                  <a:srgbClr val="5A20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Isolation</a:t>
            </a:r>
          </a:p>
          <a:p>
            <a:pPr>
              <a:buClr>
                <a:srgbClr val="F3C20D"/>
              </a:buClr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Loneliness, self-absorption</a:t>
            </a:r>
          </a:p>
          <a:p>
            <a:pPr>
              <a:buClr>
                <a:srgbClr val="F3C20D"/>
              </a:buClr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State of searching</a:t>
            </a:r>
          </a:p>
        </p:txBody>
      </p:sp>
    </p:spTree>
    <p:extLst>
      <p:ext uri="{BB962C8B-B14F-4D97-AF65-F5344CB8AC3E}">
        <p14:creationId xmlns:p14="http://schemas.microsoft.com/office/powerpoint/2010/main" val="1305915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Levinson’s Seasons of Life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6075" indent="-346075">
              <a:buClr>
                <a:srgbClr val="F3C20D"/>
              </a:buClr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Early adult transition</a:t>
            </a:r>
          </a:p>
          <a:p>
            <a:pPr lvl="1">
              <a:buClr>
                <a:srgbClr val="F3C20D"/>
              </a:buClr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Dream</a:t>
            </a:r>
          </a:p>
          <a:p>
            <a:pPr lvl="2">
              <a:buClr>
                <a:srgbClr val="F3C20D"/>
              </a:buClr>
            </a:pPr>
            <a:r>
              <a:rPr lang="en-US" altLang="en-US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Women have “split dreams”</a:t>
            </a:r>
          </a:p>
          <a:p>
            <a:pPr lvl="1">
              <a:buClr>
                <a:srgbClr val="F3C20D"/>
              </a:buClr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Mentor</a:t>
            </a:r>
          </a:p>
          <a:p>
            <a:pPr marL="346075" indent="-346075">
              <a:buClr>
                <a:srgbClr val="F3C20D"/>
              </a:buClr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Age-30 transition”</a:t>
            </a:r>
          </a:p>
          <a:p>
            <a:pPr marL="739775" lvl="2" indent="-282575">
              <a:buClr>
                <a:srgbClr val="F3C20D"/>
              </a:buClr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Men “settle down”</a:t>
            </a:r>
          </a:p>
          <a:p>
            <a:pPr marL="739775" lvl="2" indent="-282575">
              <a:buClr>
                <a:srgbClr val="F3C20D"/>
              </a:buClr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Women remain unsettled</a:t>
            </a:r>
          </a:p>
          <a:p>
            <a:pPr marL="1149350" lvl="3">
              <a:buClr>
                <a:srgbClr val="F3C20D"/>
              </a:buClr>
            </a:pPr>
            <a:r>
              <a:rPr lang="en-US" altLang="en-US" sz="24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Occupational or relationship commitments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116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Vaillant’s</a:t>
            </a:r>
            <a:r>
              <a:rPr lang="en-CA" dirty="0" smtClean="0"/>
              <a:t> Adaptation to Life</a:t>
            </a:r>
            <a:endParaRPr lang="en-CA" dirty="0"/>
          </a:p>
        </p:txBody>
      </p:sp>
      <p:pic>
        <p:nvPicPr>
          <p:cNvPr id="4" name="table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96963" y="2262243"/>
            <a:ext cx="4938712" cy="3190765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228" y="1846263"/>
            <a:ext cx="4359145" cy="4022725"/>
          </a:xfrm>
        </p:spPr>
      </p:pic>
    </p:spTree>
    <p:extLst>
      <p:ext uri="{BB962C8B-B14F-4D97-AF65-F5344CB8AC3E}">
        <p14:creationId xmlns:p14="http://schemas.microsoft.com/office/powerpoint/2010/main" val="149905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Social Clock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6075" indent="-346075">
              <a:buClr>
                <a:srgbClr val="F3C20D"/>
              </a:buClr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6075" indent="-346075">
              <a:buClr>
                <a:srgbClr val="F3C20D"/>
              </a:buClr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Age-graded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expectations for life events</a:t>
            </a:r>
          </a:p>
          <a:p>
            <a:pPr marL="346075" indent="-346075">
              <a:buClr>
                <a:srgbClr val="F3C20D"/>
              </a:buClr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Less rigid than in earlier generations</a:t>
            </a:r>
          </a:p>
          <a:p>
            <a:pPr marL="346075" indent="-346075">
              <a:buClr>
                <a:srgbClr val="F3C20D"/>
              </a:buClr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Following a social clock lends confidence, contributes to social stability</a:t>
            </a:r>
          </a:p>
          <a:p>
            <a:pPr marL="346075" indent="-346075">
              <a:buClr>
                <a:srgbClr val="F3C20D"/>
              </a:buClr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Distress if not following or falling behind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316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Relationships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7663" indent="-347663">
              <a:buClr>
                <a:srgbClr val="F3C20D"/>
              </a:buClr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 you look for in a relationship?</a:t>
            </a:r>
          </a:p>
          <a:p>
            <a:pPr marL="640271" lvl="1" indent="-347663">
              <a:buClr>
                <a:srgbClr val="F3C20D"/>
              </a:buClr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Gender differences?</a:t>
            </a:r>
          </a:p>
          <a:p>
            <a:pPr marL="292608" lvl="1" indent="0">
              <a:buClr>
                <a:srgbClr val="F3C20D"/>
              </a:buClr>
              <a:buNone/>
            </a:pP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2608" lvl="1" indent="0">
              <a:buClr>
                <a:srgbClr val="F3C20D"/>
              </a:buClr>
              <a:buNone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select partners similar to themselves</a:t>
            </a:r>
          </a:p>
          <a:p>
            <a:pPr marL="744538" lvl="1" indent="-282575">
              <a:buClr>
                <a:srgbClr val="F3C20D"/>
              </a:buClr>
            </a:pP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4538" lvl="1" indent="-282575">
              <a:buClr>
                <a:srgbClr val="F3C20D"/>
              </a:buClr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Evolutionary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perspective</a:t>
            </a:r>
          </a:p>
          <a:p>
            <a:pPr marL="744538" lvl="1" indent="-282575">
              <a:buClr>
                <a:srgbClr val="F3C20D"/>
              </a:buClr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Social learning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view</a:t>
            </a:r>
          </a:p>
          <a:p>
            <a:pPr marL="744538" lvl="1" indent="-282575">
              <a:buClr>
                <a:srgbClr val="F3C20D"/>
              </a:buClr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663" indent="-347663">
              <a:buClr>
                <a:srgbClr val="F3C20D"/>
              </a:buClr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Higher value placed on attributes that contribute to relationship satisfaction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4719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Attachment Patterns and Adult Relationships</a:t>
            </a:r>
            <a:endParaRPr lang="en-CA" dirty="0"/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3682" y="1861012"/>
            <a:ext cx="8144962" cy="3993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58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Triangular Theory of Love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663" indent="-347663">
              <a:buClr>
                <a:srgbClr val="F3C20D"/>
              </a:buClr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Intimacy: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warm, tender concern</a:t>
            </a:r>
          </a:p>
          <a:p>
            <a:pPr marL="347663" indent="-347663">
              <a:buClr>
                <a:srgbClr val="F3C20D"/>
              </a:buClr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Passionate love: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sexual attraction</a:t>
            </a:r>
          </a:p>
          <a:p>
            <a:pPr marL="347663" indent="-347663">
              <a:buClr>
                <a:srgbClr val="F3C20D"/>
              </a:buClr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Companionate love: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affection and caregiving</a:t>
            </a:r>
          </a:p>
          <a:p>
            <a:pPr marL="347663" indent="-347663">
              <a:buClr>
                <a:srgbClr val="F3C20D"/>
              </a:buClr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663" indent="-347663">
              <a:buClr>
                <a:srgbClr val="F3C20D"/>
              </a:buClr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Passionate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love early, companionate love later</a:t>
            </a:r>
          </a:p>
          <a:p>
            <a:pPr marL="347663" indent="-347663">
              <a:buClr>
                <a:srgbClr val="F3C20D"/>
              </a:buClr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Passion gradually fades, while intimacy and commitment strengthen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916291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Friendships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 smtClean="0"/>
              <a:t>Same-sex</a:t>
            </a:r>
          </a:p>
          <a:p>
            <a:r>
              <a:rPr lang="en-CA" sz="3200" dirty="0" smtClean="0"/>
              <a:t>Other-Sex</a:t>
            </a:r>
          </a:p>
          <a:p>
            <a:r>
              <a:rPr lang="en-CA" sz="3200" dirty="0" smtClean="0"/>
              <a:t>Siblings</a:t>
            </a:r>
          </a:p>
          <a:p>
            <a:r>
              <a:rPr lang="en-CA" sz="3200" dirty="0" smtClean="0"/>
              <a:t>Parents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62630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Family Life Cycle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sz="2400" b="1" dirty="0" smtClean="0"/>
              <a:t>Family Life Cycle </a:t>
            </a:r>
            <a:r>
              <a:rPr lang="en-CA" sz="2400" dirty="0" smtClean="0"/>
              <a:t>– A series of Phases characterizing the development of most families around the world. </a:t>
            </a:r>
          </a:p>
          <a:p>
            <a:r>
              <a:rPr lang="en-CA" sz="2400" dirty="0" smtClean="0"/>
              <a:t>Leaving home</a:t>
            </a:r>
          </a:p>
          <a:p>
            <a:r>
              <a:rPr lang="en-CA" sz="2400" dirty="0" smtClean="0"/>
              <a:t>Getting Married</a:t>
            </a:r>
          </a:p>
          <a:p>
            <a:r>
              <a:rPr lang="en-CA" sz="2400" dirty="0" smtClean="0"/>
              <a:t>Divorce</a:t>
            </a:r>
          </a:p>
          <a:p>
            <a:r>
              <a:rPr lang="en-CA" sz="2400" dirty="0" smtClean="0"/>
              <a:t>Singlehood</a:t>
            </a:r>
          </a:p>
          <a:p>
            <a:r>
              <a:rPr lang="en-CA" sz="2400" dirty="0" smtClean="0"/>
              <a:t>Cohabitation</a:t>
            </a:r>
            <a:endParaRPr lang="en-CA" sz="2200" dirty="0" smtClean="0"/>
          </a:p>
          <a:p>
            <a:r>
              <a:rPr lang="en-CA" sz="2400" dirty="0" smtClean="0"/>
              <a:t>Parenthood</a:t>
            </a:r>
          </a:p>
          <a:p>
            <a:pPr lvl="1"/>
            <a:r>
              <a:rPr lang="en-CA" dirty="0" smtClean="0">
                <a:hlinkClick r:id="rId2"/>
              </a:rPr>
              <a:t>The Nag Factor – The Corporation</a:t>
            </a:r>
            <a:endParaRPr lang="en-CA" sz="2200" dirty="0"/>
          </a:p>
          <a:p>
            <a:r>
              <a:rPr lang="en-CA" sz="2400" dirty="0" smtClean="0"/>
              <a:t>Step-Parent Hood</a:t>
            </a:r>
          </a:p>
          <a:p>
            <a:r>
              <a:rPr lang="en-CA" sz="2400" dirty="0" smtClean="0"/>
              <a:t>Career</a:t>
            </a:r>
            <a:endParaRPr lang="en-CA" sz="2400" dirty="0"/>
          </a:p>
          <a:p>
            <a:pPr lvl="1"/>
            <a:endParaRPr lang="en-CA" sz="2200" dirty="0" smtClean="0"/>
          </a:p>
        </p:txBody>
      </p:sp>
    </p:spTree>
    <p:extLst>
      <p:ext uri="{BB962C8B-B14F-4D97-AF65-F5344CB8AC3E}">
        <p14:creationId xmlns:p14="http://schemas.microsoft.com/office/powerpoint/2010/main" val="117407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Factors Related to Marital Satisfaction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6075" indent="-346075">
              <a:buClr>
                <a:srgbClr val="F3C20D"/>
              </a:buClr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Family backgrounds</a:t>
            </a:r>
          </a:p>
          <a:p>
            <a:pPr marL="346075" indent="-346075">
              <a:buClr>
                <a:srgbClr val="F3C20D"/>
              </a:buClr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Age at marriage</a:t>
            </a:r>
          </a:p>
          <a:p>
            <a:pPr marL="346075" indent="-346075">
              <a:buClr>
                <a:srgbClr val="F3C20D"/>
              </a:buClr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Timing of first pregnancy</a:t>
            </a:r>
          </a:p>
          <a:p>
            <a:pPr marL="346075" indent="-346075">
              <a:buClr>
                <a:srgbClr val="F3C20D"/>
              </a:buClr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Relationship to extended family</a:t>
            </a:r>
          </a:p>
          <a:p>
            <a:pPr marL="346075" indent="-346075">
              <a:buClr>
                <a:srgbClr val="F3C20D"/>
              </a:buClr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Marital patterns in extended family</a:t>
            </a:r>
          </a:p>
          <a:p>
            <a:pPr marL="346075" indent="-346075">
              <a:buClr>
                <a:srgbClr val="F3C20D"/>
              </a:buClr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Financial and employment status</a:t>
            </a:r>
          </a:p>
          <a:p>
            <a:pPr marL="346075" indent="-346075">
              <a:buClr>
                <a:srgbClr val="F3C20D"/>
              </a:buClr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Family responsibilities</a:t>
            </a:r>
          </a:p>
          <a:p>
            <a:pPr marL="346075" indent="-346075">
              <a:buClr>
                <a:srgbClr val="F3C20D"/>
              </a:buClr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Personality characteristics</a:t>
            </a:r>
          </a:p>
          <a:p>
            <a:pPr marL="346075" indent="-346075">
              <a:buClr>
                <a:srgbClr val="F3C20D"/>
              </a:buClr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Positive biases of partner’s attributes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2175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Video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400" dirty="0" smtClean="0">
                <a:hlinkClick r:id="rId2"/>
              </a:rPr>
              <a:t>Why 30 is not the New 20 – Ted Talk</a:t>
            </a:r>
            <a:endParaRPr lang="en-CA" sz="4400" dirty="0" smtClean="0"/>
          </a:p>
          <a:p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1447025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Expectations for Presentation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Marks will be given for </a:t>
            </a:r>
          </a:p>
          <a:p>
            <a:pPr lvl="1"/>
            <a:r>
              <a:rPr lang="en-CA" sz="2400" dirty="0" smtClean="0"/>
              <a:t>Presentation clarity</a:t>
            </a:r>
          </a:p>
          <a:p>
            <a:pPr lvl="1"/>
            <a:r>
              <a:rPr lang="en-CA" sz="2400" dirty="0" smtClean="0"/>
              <a:t>Content of what you present</a:t>
            </a:r>
            <a:endParaRPr lang="en-CA" sz="2400" dirty="0"/>
          </a:p>
          <a:p>
            <a:pPr lvl="1"/>
            <a:r>
              <a:rPr lang="en-CA" sz="2400" dirty="0" smtClean="0"/>
              <a:t>Notes to the class (over and above </a:t>
            </a:r>
            <a:r>
              <a:rPr lang="en-CA" sz="2400" dirty="0" err="1" smtClean="0"/>
              <a:t>powerpoint</a:t>
            </a:r>
            <a:r>
              <a:rPr lang="en-CA" sz="2400" dirty="0" smtClean="0"/>
              <a:t>)</a:t>
            </a:r>
          </a:p>
          <a:p>
            <a:pPr lvl="1"/>
            <a:r>
              <a:rPr lang="en-CA" sz="2400" dirty="0" smtClean="0"/>
              <a:t>Time management</a:t>
            </a:r>
          </a:p>
          <a:p>
            <a:pPr marL="201168" lvl="1" indent="0">
              <a:buNone/>
            </a:pPr>
            <a:endParaRPr lang="en-CA" sz="2400" dirty="0"/>
          </a:p>
          <a:p>
            <a:pPr marL="201168" lvl="1" indent="0">
              <a:buNone/>
            </a:pPr>
            <a:r>
              <a:rPr lang="en-CA" sz="2400" dirty="0" smtClean="0"/>
              <a:t>YOU MUST SHOW UP OR YOU DO NOT GET ANY POINTS FOR THE PRESENTATION</a:t>
            </a:r>
          </a:p>
          <a:p>
            <a:pPr lvl="1"/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3506407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Notes Should Contain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800" dirty="0" smtClean="0"/>
              <a:t>3 to 5 terms with their definition and a short summary about how they apply to a phase of development</a:t>
            </a:r>
          </a:p>
          <a:p>
            <a:r>
              <a:rPr lang="en-CA" dirty="0" smtClean="0"/>
              <a:t>For example, </a:t>
            </a:r>
          </a:p>
          <a:p>
            <a:pPr lvl="1"/>
            <a:r>
              <a:rPr lang="en-CA" dirty="0" smtClean="0"/>
              <a:t>Assimilation refers to a process during which we use our current schemes to interpret the external world. </a:t>
            </a:r>
          </a:p>
          <a:p>
            <a:pPr lvl="1"/>
            <a:r>
              <a:rPr lang="en-CA" dirty="0" smtClean="0"/>
              <a:t>Assimilation is one of the processes in Piaget’s theory of adaptation. In the sensory motor stage of Piaget’s cognitive development theory, a child will accommodate – </a:t>
            </a:r>
            <a:r>
              <a:rPr lang="en-CA" dirty="0" smtClean="0"/>
              <a:t>create </a:t>
            </a:r>
            <a:r>
              <a:rPr lang="en-CA" dirty="0" smtClean="0"/>
              <a:t>new schemes to interpret the </a:t>
            </a:r>
            <a:r>
              <a:rPr lang="en-CA" dirty="0" smtClean="0"/>
              <a:t>world </a:t>
            </a:r>
            <a:r>
              <a:rPr lang="en-CA" dirty="0" smtClean="0"/>
              <a:t>– </a:t>
            </a:r>
            <a:r>
              <a:rPr lang="en-CA" dirty="0" smtClean="0"/>
              <a:t> or assimilate to make sense of the </a:t>
            </a:r>
            <a:r>
              <a:rPr lang="en-CA" dirty="0" smtClean="0"/>
              <a:t>external </a:t>
            </a:r>
            <a:r>
              <a:rPr lang="en-CA" dirty="0" smtClean="0"/>
              <a:t>world. </a:t>
            </a:r>
            <a:r>
              <a:rPr lang="en-CA" dirty="0" smtClean="0"/>
              <a:t>These two processes are in a state of equilibrium or disequilibrium. </a:t>
            </a:r>
          </a:p>
          <a:p>
            <a:pPr marL="201168" lvl="1" indent="0">
              <a:buNone/>
            </a:pPr>
            <a:endParaRPr lang="en-CA" dirty="0"/>
          </a:p>
          <a:p>
            <a:pPr marL="201168" lvl="1" indent="0">
              <a:buNone/>
            </a:pPr>
            <a:r>
              <a:rPr lang="en-CA" sz="2800" dirty="0" smtClean="0"/>
              <a:t>Brief summary of your topic</a:t>
            </a:r>
          </a:p>
          <a:p>
            <a:pPr lvl="1"/>
            <a:r>
              <a:rPr lang="en-CA" dirty="0" smtClean="0"/>
              <a:t>Short abstract</a:t>
            </a:r>
          </a:p>
        </p:txBody>
      </p:sp>
    </p:spTree>
    <p:extLst>
      <p:ext uri="{BB962C8B-B14F-4D97-AF65-F5344CB8AC3E}">
        <p14:creationId xmlns:p14="http://schemas.microsoft.com/office/powerpoint/2010/main" val="311017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Paths to Identity</a:t>
            </a:r>
            <a:endParaRPr lang="en-CA" dirty="0"/>
          </a:p>
        </p:txBody>
      </p:sp>
      <p:pic>
        <p:nvPicPr>
          <p:cNvPr id="9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4275" y="1985991"/>
            <a:ext cx="7943776" cy="374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620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Emerging Adulthood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3C20D"/>
              </a:buClr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Explore alternatives in:</a:t>
            </a:r>
          </a:p>
          <a:p>
            <a:pPr lvl="1">
              <a:buClr>
                <a:srgbClr val="F3C20D"/>
              </a:buClr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</a:p>
          <a:p>
            <a:pPr lvl="1">
              <a:buClr>
                <a:srgbClr val="F3C20D"/>
              </a:buClr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</a:p>
          <a:p>
            <a:pPr lvl="1">
              <a:buClr>
                <a:srgbClr val="F3C20D"/>
              </a:buClr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Personal values and behavior</a:t>
            </a:r>
          </a:p>
          <a:p>
            <a:pPr>
              <a:buClr>
                <a:srgbClr val="F3C20D"/>
              </a:buClr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Routes to adult responsibility vary in:</a:t>
            </a:r>
          </a:p>
          <a:p>
            <a:pPr lvl="1">
              <a:buClr>
                <a:srgbClr val="F3C20D"/>
              </a:buClr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Timing</a:t>
            </a:r>
          </a:p>
          <a:p>
            <a:pPr lvl="1">
              <a:buClr>
                <a:srgbClr val="F3C20D"/>
              </a:buClr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</a:p>
          <a:p>
            <a:pPr>
              <a:buClr>
                <a:srgbClr val="F3C20D"/>
              </a:buClr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Develop a more complex self-concept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8615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Identity Development in Emerging Adulthood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6075" indent="-346075">
              <a:buClr>
                <a:srgbClr val="F3C20D"/>
              </a:buClr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Explore in breadth and depth</a:t>
            </a:r>
          </a:p>
          <a:p>
            <a:pPr marL="739775" lvl="1" indent="-282575">
              <a:buClr>
                <a:srgbClr val="F3C20D"/>
              </a:buClr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Depth: higher in self-esteem, well-being, adjustment</a:t>
            </a:r>
          </a:p>
          <a:p>
            <a:pPr marL="739775" lvl="1" indent="-282575">
              <a:buClr>
                <a:srgbClr val="F3C20D"/>
              </a:buClr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Too much breadth: poor adjustment, anxiety, depression, deviant behavior</a:t>
            </a:r>
          </a:p>
          <a:p>
            <a:pPr marL="346075" indent="-346075">
              <a:buClr>
                <a:srgbClr val="F3C20D"/>
              </a:buClr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Dual-cycle model</a:t>
            </a:r>
          </a:p>
          <a:p>
            <a:pPr marL="739775" lvl="1" indent="-282575">
              <a:buClr>
                <a:srgbClr val="F3C20D"/>
              </a:buClr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Fluctuating between making new commitments and evaluating old ones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7911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Cultural Change, Cultural Variation and Emerging Adulthood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7663" indent="-347663">
              <a:buClr>
                <a:srgbClr val="F3C20D"/>
              </a:buClr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Cultural change</a:t>
            </a:r>
          </a:p>
          <a:p>
            <a:pPr marL="744538" lvl="1" indent="-282575">
              <a:buClr>
                <a:srgbClr val="F3C20D"/>
              </a:buClr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Entry-level positions require more education</a:t>
            </a:r>
          </a:p>
          <a:p>
            <a:pPr marL="744538" lvl="1" indent="-282575">
              <a:buClr>
                <a:srgbClr val="F3C20D"/>
              </a:buClr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Wealth, longevity free young people from immediate entry to work force</a:t>
            </a:r>
          </a:p>
          <a:p>
            <a:pPr marL="347663" indent="-347663">
              <a:buClr>
                <a:srgbClr val="F3C20D"/>
              </a:buClr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Emerging adulthood largely limited to:</a:t>
            </a:r>
          </a:p>
          <a:p>
            <a:pPr marL="744538" lvl="1" indent="-282575">
              <a:buClr>
                <a:srgbClr val="F3C20D"/>
              </a:buClr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Middle- and high SES in industrialized nations</a:t>
            </a:r>
          </a:p>
          <a:p>
            <a:pPr marL="744538" lvl="1" indent="-282575">
              <a:buClr>
                <a:srgbClr val="F3C20D"/>
              </a:buClr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Wealthy, privileged few in developing countries</a:t>
            </a:r>
          </a:p>
          <a:p>
            <a:pPr marL="347663" indent="-347663">
              <a:buClr>
                <a:srgbClr val="F3C20D"/>
              </a:buClr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Some researchers question whether emerging adulthood is a distinct period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214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Resilience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Resilience – The capacity to overcome challenges and adversity. </a:t>
            </a:r>
          </a:p>
          <a:p>
            <a:endParaRPr lang="en-CA" sz="2800" dirty="0" smtClean="0"/>
          </a:p>
          <a:p>
            <a:r>
              <a:rPr lang="en-CA" sz="2800" dirty="0" smtClean="0"/>
              <a:t>Factors that foster </a:t>
            </a:r>
            <a:r>
              <a:rPr lang="en-CA" sz="2800" dirty="0"/>
              <a:t>r</a:t>
            </a:r>
            <a:r>
              <a:rPr lang="en-CA" sz="2800" dirty="0" smtClean="0"/>
              <a:t>esilience in emerging </a:t>
            </a:r>
            <a:r>
              <a:rPr lang="en-CA" sz="2800" dirty="0"/>
              <a:t>a</a:t>
            </a:r>
            <a:r>
              <a:rPr lang="en-CA" sz="2800" dirty="0" smtClean="0"/>
              <a:t>dulthood</a:t>
            </a:r>
          </a:p>
          <a:p>
            <a:pPr lvl="1"/>
            <a:r>
              <a:rPr lang="en-CA" sz="2400" dirty="0" smtClean="0"/>
              <a:t>Cognitive Attributes</a:t>
            </a:r>
          </a:p>
          <a:p>
            <a:pPr lvl="1"/>
            <a:r>
              <a:rPr lang="en-CA" sz="2400" dirty="0" smtClean="0"/>
              <a:t>Emotional Attributes</a:t>
            </a:r>
          </a:p>
          <a:p>
            <a:pPr lvl="1"/>
            <a:r>
              <a:rPr lang="en-CA" sz="2400" dirty="0" smtClean="0"/>
              <a:t>Social Attributes</a:t>
            </a:r>
          </a:p>
          <a:p>
            <a:pPr lvl="1"/>
            <a:r>
              <a:rPr lang="en-CA" sz="2400" dirty="0" smtClean="0"/>
              <a:t>Social Support</a:t>
            </a:r>
          </a:p>
          <a:p>
            <a:pPr marL="201168" lvl="1" indent="0">
              <a:buNone/>
            </a:pPr>
            <a:endParaRPr lang="en-CA" sz="2800" dirty="0" smtClean="0"/>
          </a:p>
          <a:p>
            <a:endParaRPr lang="en-CA" sz="2800" dirty="0"/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06362096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108</TotalTime>
  <Words>581</Words>
  <Application>Microsoft Office PowerPoint</Application>
  <PresentationFormat>Widescreen</PresentationFormat>
  <Paragraphs>121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Retrospect</vt:lpstr>
      <vt:lpstr>Fundamentals of Lifespan Development</vt:lpstr>
      <vt:lpstr>Video</vt:lpstr>
      <vt:lpstr>Expectations for Presentation</vt:lpstr>
      <vt:lpstr>Notes Should Contain </vt:lpstr>
      <vt:lpstr>Paths to Identity</vt:lpstr>
      <vt:lpstr>Emerging Adulthood</vt:lpstr>
      <vt:lpstr>Identity Development in Emerging Adulthood</vt:lpstr>
      <vt:lpstr>Cultural Change, Cultural Variation and Emerging Adulthood</vt:lpstr>
      <vt:lpstr>Resilience</vt:lpstr>
      <vt:lpstr>Erik Erikson – Intimacy vs Isolation</vt:lpstr>
      <vt:lpstr>Levinson’s Seasons of Life</vt:lpstr>
      <vt:lpstr>Vaillant’s Adaptation to Life</vt:lpstr>
      <vt:lpstr>Social Clock</vt:lpstr>
      <vt:lpstr>Relationships</vt:lpstr>
      <vt:lpstr>Attachment Patterns and Adult Relationships</vt:lpstr>
      <vt:lpstr>Triangular Theory of Love</vt:lpstr>
      <vt:lpstr>Friendships</vt:lpstr>
      <vt:lpstr>Family Life Cycle</vt:lpstr>
      <vt:lpstr>Factors Related to Marital Satisfaction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Lifespan Development</dc:title>
  <dc:creator>Erik Chevrier</dc:creator>
  <cp:lastModifiedBy>Erik Chevrier</cp:lastModifiedBy>
  <cp:revision>19</cp:revision>
  <dcterms:created xsi:type="dcterms:W3CDTF">2014-11-12T05:42:58Z</dcterms:created>
  <dcterms:modified xsi:type="dcterms:W3CDTF">2014-11-12T13:40:10Z</dcterms:modified>
</cp:coreProperties>
</file>