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6" r:id="rId6"/>
    <p:sldId id="260" r:id="rId7"/>
    <p:sldId id="267" r:id="rId8"/>
    <p:sldId id="263" r:id="rId9"/>
    <p:sldId id="262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rNBEhzjg8I" TargetMode="External"/><Relationship Id="rId2" Type="http://schemas.openxmlformats.org/officeDocument/2006/relationships/hyperlink" Target="http://www.youtube.com/watch?v=FpOtpuBnjb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D-9ylhnA7k" TargetMode="External"/><Relationship Id="rId4" Type="http://schemas.openxmlformats.org/officeDocument/2006/relationships/hyperlink" Target="https://www.youtube.com/watch?v=s608077NtN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608077NtN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February 3</a:t>
            </a:r>
            <a:r>
              <a:rPr lang="en-CA" baseline="30000" dirty="0" smtClean="0"/>
              <a:t>rd</a:t>
            </a:r>
            <a:r>
              <a:rPr lang="en-CA" dirty="0" smtClean="0"/>
              <a:t> – Social and Personality development in infancy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57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Self-Development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459839"/>
            <a:ext cx="4938712" cy="279557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Self-categorization (2</a:t>
            </a:r>
            <a:r>
              <a:rPr lang="en-CA" baseline="30000" dirty="0" smtClean="0">
                <a:solidFill>
                  <a:schemeClr val="tx1"/>
                </a:solidFill>
              </a:rPr>
              <a:t>nd</a:t>
            </a:r>
            <a:r>
              <a:rPr lang="en-CA" dirty="0" smtClean="0">
                <a:solidFill>
                  <a:schemeClr val="tx1"/>
                </a:solidFill>
              </a:rPr>
              <a:t> year) – Develops along 	with language</a:t>
            </a:r>
          </a:p>
          <a:p>
            <a:r>
              <a:rPr lang="en-CA" dirty="0">
                <a:solidFill>
                  <a:schemeClr val="tx1"/>
                </a:solidFill>
              </a:rPr>
              <a:t/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Self-control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inhibit impulses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manage negative emotions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 smtClean="0">
                <a:solidFill>
                  <a:schemeClr val="tx1"/>
                </a:solidFill>
                <a:cs typeface="Arial" panose="020B0604020202020204" pitchFamily="34" charset="0"/>
              </a:rPr>
              <a:t>behave </a:t>
            </a: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in socially acceptable </a:t>
            </a:r>
            <a:r>
              <a:rPr lang="en-US" altLang="en-US" sz="1900" dirty="0" smtClean="0">
                <a:solidFill>
                  <a:schemeClr val="tx1"/>
                </a:solidFill>
                <a:cs typeface="Arial" panose="020B0604020202020204" pitchFamily="34" charset="0"/>
              </a:rPr>
              <a:t>ways</a:t>
            </a: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endParaRPr lang="en-CA" sz="2000" dirty="0">
              <a:solidFill>
                <a:schemeClr val="tx1"/>
              </a:solidFill>
            </a:endParaRP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CA" sz="2000" dirty="0" smtClean="0">
                <a:solidFill>
                  <a:schemeClr val="tx1"/>
                </a:solidFill>
              </a:rPr>
              <a:t>Self-control </a:t>
            </a:r>
            <a:r>
              <a:rPr lang="en-CA" sz="2000" dirty="0">
                <a:solidFill>
                  <a:schemeClr val="tx1"/>
                </a:solidFill>
              </a:rPr>
              <a:t>d</a:t>
            </a:r>
            <a:r>
              <a:rPr lang="en-CA" sz="2000" dirty="0" smtClean="0">
                <a:solidFill>
                  <a:schemeClr val="tx1"/>
                </a:solidFill>
              </a:rPr>
              <a:t>epends on:</a:t>
            </a:r>
            <a:endParaRPr lang="en-US" altLang="en-US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 smtClean="0">
                <a:solidFill>
                  <a:schemeClr val="tx1"/>
                </a:solidFill>
                <a:cs typeface="Arial" panose="020B0604020202020204" pitchFamily="34" charset="0"/>
              </a:rPr>
              <a:t>awareness </a:t>
            </a: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of self as separate, autonomous being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confidence in directing own actions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memory for caregiver’s directives</a:t>
            </a:r>
            <a:endParaRPr lang="en-US" altLang="en-US" sz="19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endParaRPr lang="en-US" alt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What would your parents say about your temperament as an infant?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When you were young, what was your attachment style with your parents? Secure, ambivalent, avoidant, or disorganized? What factors may have contributed to your attachment style?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761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>
                <a:hlinkClick r:id="rId2"/>
              </a:rPr>
              <a:t>Erik Erikson</a:t>
            </a:r>
            <a:r>
              <a:rPr lang="en-CA" sz="3600" dirty="0" smtClean="0"/>
              <a:t> </a:t>
            </a:r>
            <a:r>
              <a:rPr lang="en-CA" sz="1400" dirty="0" smtClean="0"/>
              <a:t>– 5:40</a:t>
            </a:r>
          </a:p>
          <a:p>
            <a:r>
              <a:rPr lang="en-CA" sz="3600" dirty="0" smtClean="0">
                <a:hlinkClick r:id="rId3"/>
              </a:rPr>
              <a:t>Harry </a:t>
            </a:r>
            <a:r>
              <a:rPr lang="en-CA" sz="3600" dirty="0" smtClean="0">
                <a:hlinkClick r:id="rId3"/>
              </a:rPr>
              <a:t>Harlow</a:t>
            </a:r>
            <a:endParaRPr lang="en-CA" sz="3600" dirty="0" smtClean="0"/>
          </a:p>
          <a:p>
            <a:r>
              <a:rPr lang="en-CA" sz="3600" dirty="0" smtClean="0">
                <a:hlinkClick r:id="rId4"/>
              </a:rPr>
              <a:t>Mary Ainsworth</a:t>
            </a:r>
            <a:endParaRPr lang="en-CA" sz="3600" dirty="0" smtClean="0"/>
          </a:p>
          <a:p>
            <a:r>
              <a:rPr lang="en-CA" sz="3600" dirty="0" smtClean="0">
                <a:hlinkClick r:id="rId5"/>
              </a:rPr>
              <a:t>John Bowlby</a:t>
            </a:r>
            <a:endParaRPr lang="en-CA" sz="3600" dirty="0" smtClean="0"/>
          </a:p>
          <a:p>
            <a:endParaRPr lang="en-CA" sz="3600" dirty="0" smtClean="0"/>
          </a:p>
          <a:p>
            <a:endParaRPr lang="en-CA" sz="3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4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Erikson’s Psychosocial Stages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590" y="1846263"/>
            <a:ext cx="4359145" cy="4022725"/>
          </a:xfrm>
        </p:spPr>
      </p:pic>
    </p:spTree>
    <p:extLst>
      <p:ext uri="{BB962C8B-B14F-4D97-AF65-F5344CB8AC3E}">
        <p14:creationId xmlns:p14="http://schemas.microsoft.com/office/powerpoint/2010/main" val="10850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Erikson’s Psychosocial Stages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321" y="1846263"/>
            <a:ext cx="794368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Bowlby’s Ethological Theory of Attachment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b="1" dirty="0" smtClean="0">
                <a:cs typeface="Arial" charset="0"/>
              </a:rPr>
              <a:t>Non-focused orienting and signaling (Birth </a:t>
            </a:r>
            <a:r>
              <a:rPr lang="en-US" sz="2400" b="1" dirty="0" smtClean="0">
                <a:cs typeface="Arial" charset="0"/>
              </a:rPr>
              <a:t>to </a:t>
            </a:r>
            <a:r>
              <a:rPr lang="en-US" sz="2400" b="1" dirty="0" smtClean="0">
                <a:cs typeface="Arial" charset="0"/>
              </a:rPr>
              <a:t>3 months) </a:t>
            </a:r>
            <a:r>
              <a:rPr lang="en-US" sz="2400" b="1" dirty="0" smtClean="0">
                <a:cs typeface="Arial" charset="0"/>
              </a:rPr>
              <a:t>– </a:t>
            </a:r>
            <a:r>
              <a:rPr lang="en-US" dirty="0" smtClean="0">
                <a:cs typeface="Arial" charset="0"/>
              </a:rPr>
              <a:t>Babies want attention from anyone whom they come in contact. Grasping</a:t>
            </a:r>
            <a:r>
              <a:rPr lang="en-US" dirty="0" smtClean="0">
                <a:cs typeface="Arial" charset="0"/>
              </a:rPr>
              <a:t>, crying, smiling, </a:t>
            </a:r>
            <a:r>
              <a:rPr lang="en-US" dirty="0" smtClean="0">
                <a:cs typeface="Arial" charset="0"/>
              </a:rPr>
              <a:t>gazing, etc..</a:t>
            </a:r>
            <a:endParaRPr lang="en-US" dirty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Focus on one or more figures (3 to 6 months</a:t>
            </a:r>
            <a:r>
              <a:rPr lang="en-US" sz="2400" b="1" dirty="0" smtClean="0">
                <a:cs typeface="Arial" charset="0"/>
              </a:rPr>
              <a:t>) </a:t>
            </a:r>
            <a:r>
              <a:rPr lang="en-US" sz="2400" b="1" dirty="0" smtClean="0">
                <a:cs typeface="Arial" charset="0"/>
              </a:rPr>
              <a:t>– </a:t>
            </a:r>
            <a:r>
              <a:rPr lang="en-US" dirty="0" smtClean="0">
                <a:cs typeface="Arial" charset="0"/>
              </a:rPr>
              <a:t>Direct attention from less people. </a:t>
            </a:r>
            <a:endParaRPr lang="en-US" sz="2400" b="1" dirty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Secure base behavior (6 – 24 months) </a:t>
            </a:r>
            <a:r>
              <a:rPr lang="en-US" sz="2400" b="1" dirty="0" smtClean="0">
                <a:cs typeface="Arial" charset="0"/>
              </a:rPr>
              <a:t>–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Proximity seeking from ‘safe bases’. Primary caregiver (or multiple ‘primary care givers”). </a:t>
            </a: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Internal model (24 months +) </a:t>
            </a:r>
            <a:r>
              <a:rPr lang="en-US" sz="2400" dirty="0" smtClean="0">
                <a:cs typeface="Arial" charset="0"/>
              </a:rPr>
              <a:t>– </a:t>
            </a:r>
            <a:r>
              <a:rPr lang="en-US" dirty="0" smtClean="0">
                <a:cs typeface="Arial" charset="0"/>
              </a:rPr>
              <a:t>Reciprocal exchanges in developing bonds with caregivers. </a:t>
            </a:r>
            <a:endParaRPr lang="en-US" dirty="0">
              <a:cs typeface="Arial" charset="0"/>
            </a:endParaRPr>
          </a:p>
          <a:p>
            <a:endParaRPr lang="en-CA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400" b="1" dirty="0" smtClean="0"/>
              <a:t>Key words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2400" dirty="0" smtClean="0"/>
              <a:t>Attachment – Emotional bond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2400" dirty="0" smtClean="0"/>
              <a:t>Synchrony – Mutual pattern of attachment behaviours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2400" dirty="0" smtClean="0"/>
              <a:t>Stranger anxiety – Afraid of strangers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2400" dirty="0" smtClean="0"/>
              <a:t>Separation anxiety – Don’t want to be away from primary caregiver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2400" dirty="0" smtClean="0"/>
              <a:t>Social referencing – Looking for cues by their attachment figures to help them figure out what to do in situations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740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Basic Emotions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7945" y="1846263"/>
            <a:ext cx="705643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Ainsworth Attachment Styles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400" dirty="0" smtClean="0">
                <a:solidFill>
                  <a:schemeClr val="tx1"/>
                </a:solidFill>
                <a:hlinkClick r:id="rId2"/>
              </a:rPr>
              <a:t>Strange Situation Paradigm</a:t>
            </a: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Secure attachment (60%)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Avoidant attachment (15%)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Resistant attachment (10%)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Disorganized/disoriented attachment (15%)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Cultural Variations</a:t>
            </a:r>
          </a:p>
          <a:p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Factors that affect attachment</a:t>
            </a:r>
            <a:endParaRPr lang="en-CA" dirty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Early </a:t>
            </a: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emotional availability </a:t>
            </a: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of consistent </a:t>
            </a: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caregiver</a:t>
            </a:r>
          </a:p>
          <a:p>
            <a:pPr lvl="2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Contingent responsiveness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Marital status &amp; socioeconomic status &amp; mental health of primary caregivers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Infant characteristics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Parents’ internal working models</a:t>
            </a:r>
            <a:endParaRPr lang="en-US" alt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Multiple Attachments to: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</a:rPr>
              <a:t>Mothers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Fathers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Siblings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Grandparents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Professional caregivers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Dimensions of Temperament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Thomas &amp; </a:t>
            </a:r>
            <a:r>
              <a:rPr lang="en-CA" sz="2400" dirty="0" smtClean="0"/>
              <a:t>Chess (1977)</a:t>
            </a:r>
          </a:p>
          <a:p>
            <a:pPr lvl="1"/>
            <a:r>
              <a:rPr lang="en-CA" sz="2400" dirty="0" smtClean="0"/>
              <a:t>Easy </a:t>
            </a:r>
            <a:r>
              <a:rPr lang="en-CA" sz="2400" dirty="0" smtClean="0"/>
              <a:t>child (40%)</a:t>
            </a:r>
          </a:p>
          <a:p>
            <a:pPr lvl="1"/>
            <a:r>
              <a:rPr lang="en-CA" sz="2400" dirty="0" smtClean="0"/>
              <a:t>Difficult child (10%)</a:t>
            </a:r>
          </a:p>
          <a:p>
            <a:pPr lvl="1"/>
            <a:r>
              <a:rPr lang="en-CA" sz="2400" dirty="0" smtClean="0"/>
              <a:t>Slow to warm up (15%) </a:t>
            </a:r>
          </a:p>
          <a:p>
            <a:pPr lvl="1"/>
            <a:r>
              <a:rPr lang="en-CA" sz="2400" dirty="0" smtClean="0"/>
              <a:t>Not in a category (35%)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New Theories</a:t>
            </a:r>
          </a:p>
          <a:p>
            <a:pPr lvl="1"/>
            <a:r>
              <a:rPr lang="en-CA" sz="2200" dirty="0" smtClean="0"/>
              <a:t>Activity level</a:t>
            </a:r>
          </a:p>
          <a:p>
            <a:pPr lvl="1"/>
            <a:r>
              <a:rPr lang="en-CA" sz="2200" dirty="0" smtClean="0"/>
              <a:t>Approach/positive emotionally/sociability</a:t>
            </a:r>
          </a:p>
          <a:p>
            <a:pPr lvl="1"/>
            <a:r>
              <a:rPr lang="en-CA" sz="2200" dirty="0" smtClean="0"/>
              <a:t>Inhibition and anxiety</a:t>
            </a:r>
          </a:p>
          <a:p>
            <a:pPr lvl="1"/>
            <a:r>
              <a:rPr lang="en-CA" sz="2200" dirty="0" smtClean="0"/>
              <a:t>Negative emotionality/irritability/anger</a:t>
            </a:r>
          </a:p>
          <a:p>
            <a:pPr lvl="1"/>
            <a:r>
              <a:rPr lang="en-CA" sz="2200" dirty="0" smtClean="0"/>
              <a:t>Effortful control/task persistence</a:t>
            </a:r>
          </a:p>
          <a:p>
            <a:pPr marL="201168" lvl="1" indent="0">
              <a:buNone/>
            </a:pPr>
            <a:endParaRPr lang="en-CA" sz="2200" dirty="0" smtClean="0"/>
          </a:p>
          <a:p>
            <a:endParaRPr lang="en-CA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97278" y="4868214"/>
            <a:ext cx="10058401" cy="7727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1400" lvl="6" indent="0">
              <a:buNone/>
            </a:pPr>
            <a:r>
              <a:rPr lang="en-CA" sz="2000" dirty="0" smtClean="0"/>
              <a:t>Origins: Heredity, </a:t>
            </a:r>
            <a:r>
              <a:rPr lang="en-CA" sz="2000" dirty="0"/>
              <a:t>n</a:t>
            </a:r>
            <a:r>
              <a:rPr lang="en-CA" sz="2000" dirty="0" smtClean="0"/>
              <a:t>eurological process, environment, goodness of fit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70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3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Self concept</a:t>
            </a:r>
            <a:endParaRPr lang="en-US" altLang="en-US" sz="38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2600" dirty="0" smtClean="0">
                <a:solidFill>
                  <a:schemeClr val="tx2"/>
                </a:solidFill>
                <a:cs typeface="Arial" panose="020B0604020202020204" pitchFamily="34" charset="0"/>
              </a:rPr>
              <a:t>Internal model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2600" dirty="0" smtClean="0">
                <a:solidFill>
                  <a:schemeClr val="tx2"/>
                </a:solidFill>
                <a:cs typeface="Arial" panose="020B0604020202020204" pitchFamily="34" charset="0"/>
              </a:rPr>
              <a:t>Object permanence</a:t>
            </a: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r>
              <a:rPr lang="en-US" altLang="en-US" sz="2600" dirty="0" smtClean="0">
                <a:solidFill>
                  <a:schemeClr val="tx2"/>
                </a:solidFill>
                <a:cs typeface="Arial" panose="020B0604020202020204" pitchFamily="34" charset="0"/>
              </a:rPr>
              <a:t>Daily interaction with objects (goal directed behavior)</a:t>
            </a: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altLang="en-US" sz="38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3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Subjective self</a:t>
            </a:r>
            <a:endParaRPr lang="en-US" altLang="en-US" sz="28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2600" dirty="0" smtClean="0">
                <a:solidFill>
                  <a:schemeClr val="tx2"/>
                </a:solidFill>
                <a:cs typeface="Arial" panose="020B0604020202020204" pitchFamily="34" charset="0"/>
              </a:rPr>
              <a:t>Separate from others</a:t>
            </a: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2600" dirty="0" smtClean="0">
                <a:solidFill>
                  <a:schemeClr val="tx2"/>
                </a:solidFill>
                <a:cs typeface="Arial" panose="020B0604020202020204" pitchFamily="34" charset="0"/>
              </a:rPr>
              <a:t>Interaction with the environment (assimilation &amp; accommodation)</a:t>
            </a:r>
            <a:endParaRPr lang="en-US" altLang="en-US" sz="26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sz="28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3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Objective self</a:t>
            </a:r>
            <a:endParaRPr lang="en-US" altLang="en-US" sz="38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Awareness of self as a separate unique </a:t>
            </a:r>
            <a:r>
              <a:rPr lang="en-US" altLang="en-US" sz="2400" dirty="0" smtClean="0">
                <a:solidFill>
                  <a:schemeClr val="tx2"/>
                </a:solidFill>
                <a:cs typeface="Arial" panose="020B0604020202020204" pitchFamily="34" charset="0"/>
              </a:rPr>
              <a:t>individual (defined through various categories)</a:t>
            </a:r>
            <a:endParaRPr lang="en-US" altLang="en-US" sz="2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F3C20D"/>
              </a:buClr>
            </a:pPr>
            <a:endParaRPr lang="en-US" altLang="en-US" sz="24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altLang="en-US" sz="38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01168" lvl="1" indent="0">
              <a:spcBef>
                <a:spcPct val="20000"/>
              </a:spcBef>
              <a:buClr>
                <a:srgbClr val="F3C20D"/>
              </a:buClr>
              <a:buNone/>
            </a:pPr>
            <a:endParaRPr lang="en-US" sz="2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91" y="1845734"/>
            <a:ext cx="3765789" cy="4426453"/>
          </a:xfrm>
        </p:spPr>
      </p:pic>
    </p:spTree>
    <p:extLst>
      <p:ext uri="{BB962C8B-B14F-4D97-AF65-F5344CB8AC3E}">
        <p14:creationId xmlns:p14="http://schemas.microsoft.com/office/powerpoint/2010/main" val="3218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809</TotalTime>
  <Words>411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Retrospect</vt:lpstr>
      <vt:lpstr>Fundamentals of Lifespan Development</vt:lpstr>
      <vt:lpstr>Video</vt:lpstr>
      <vt:lpstr>Erikson’s Psychosocial Stages</vt:lpstr>
      <vt:lpstr>Erikson’s Psychosocial Stages</vt:lpstr>
      <vt:lpstr>Bowlby’s Ethological Theory of Attachment</vt:lpstr>
      <vt:lpstr>Development of Basic Emotions</vt:lpstr>
      <vt:lpstr>Ainsworth Attachment Styles</vt:lpstr>
      <vt:lpstr>Dimensions of Temperament</vt:lpstr>
      <vt:lpstr>The Self</vt:lpstr>
      <vt:lpstr>Self-Development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40</cp:revision>
  <dcterms:created xsi:type="dcterms:W3CDTF">2014-09-24T02:54:54Z</dcterms:created>
  <dcterms:modified xsi:type="dcterms:W3CDTF">2015-02-03T16:04:52Z</dcterms:modified>
</cp:coreProperties>
</file>