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U_P0Pc9UU" TargetMode="External"/><Relationship Id="rId2" Type="http://schemas.openxmlformats.org/officeDocument/2006/relationships/hyperlink" Target="https://www.youtube.com/watch?v=wHI_NtBP47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LORKtkf2n8" TargetMode="External"/><Relationship Id="rId4" Type="http://schemas.openxmlformats.org/officeDocument/2006/relationships/hyperlink" Target="https://www.youtube.com/watch?v=lbDAY7_zzG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GuWh2UeMk" TargetMode="External"/><Relationship Id="rId2" Type="http://schemas.openxmlformats.org/officeDocument/2006/relationships/hyperlink" Target="https://www.youtube.com/watch?v=7_drJyNMXb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er/bittersweetbiolog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p5XuGYqq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The world, mind </a:t>
            </a:r>
            <a:r>
              <a:rPr lang="en-CA" smtClean="0"/>
              <a:t>and brain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September 14</a:t>
            </a:r>
            <a:r>
              <a:rPr lang="en-CA" baseline="30000" dirty="0" smtClean="0"/>
              <a:t>th</a:t>
            </a:r>
            <a:r>
              <a:rPr lang="en-CA" dirty="0" smtClean="0"/>
              <a:t>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Brain</a:t>
            </a:r>
            <a:endParaRPr lang="en-CA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2" y="731838"/>
            <a:ext cx="6254631" cy="5257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Amygdala – Important for Emotion</a:t>
            </a:r>
          </a:p>
          <a:p>
            <a:r>
              <a:rPr lang="en-CA" dirty="0" smtClean="0"/>
              <a:t>Hippocampus – Important for Memory</a:t>
            </a:r>
          </a:p>
          <a:p>
            <a:r>
              <a:rPr lang="en-CA" dirty="0" smtClean="0"/>
              <a:t>Thalamus – Most neural signals from sensory organs pass through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Neuropsychology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Cognitive Neuropsychology – </a:t>
            </a:r>
            <a:r>
              <a:rPr lang="en-CA" sz="1800" dirty="0" smtClean="0"/>
              <a:t>The investigation of perceptual and cognitive deficits in individuals with brain damage in order to discover how perception and cognition are carried out in the normal, undamaged brain.</a:t>
            </a:r>
          </a:p>
          <a:p>
            <a:r>
              <a:rPr lang="en-CA" b="1" dirty="0" smtClean="0"/>
              <a:t>Modularity – </a:t>
            </a:r>
            <a:r>
              <a:rPr lang="en-CA" sz="1800" dirty="0" smtClean="0"/>
              <a:t>The idea that the human brain consists of distinct modules, each of which carries out one or more specific functions. </a:t>
            </a:r>
          </a:p>
          <a:p>
            <a:r>
              <a:rPr lang="en-CA" b="1" dirty="0" smtClean="0"/>
              <a:t>Dissociation – </a:t>
            </a:r>
            <a:r>
              <a:rPr lang="en-CA" sz="1800" dirty="0" smtClean="0"/>
              <a:t>In cognitive neuropsychology, a pattern of brain damage and impaired function in which damage to some specific brain region is associated with impairment of some specific function but not </a:t>
            </a:r>
            <a:r>
              <a:rPr lang="en-CA" sz="1800" dirty="0"/>
              <a:t>impairment </a:t>
            </a:r>
            <a:r>
              <a:rPr lang="en-CA" sz="1800" dirty="0" smtClean="0"/>
              <a:t>of another function. </a:t>
            </a:r>
          </a:p>
          <a:p>
            <a:r>
              <a:rPr lang="en-CA" b="1" dirty="0" smtClean="0"/>
              <a:t>Double Dissociation – </a:t>
            </a:r>
            <a:r>
              <a:rPr lang="en-CA" sz="1800" dirty="0" smtClean="0"/>
              <a:t>In cognitive neuropsychology, a pattern of brain damage and impaired functioning in which damage to some specific brain region is associated with impairment of some function A but not with impairment of another function B, along with a pattern (in a different patient) in which damage to a different region is associated with impairment of function B but not with impairment of function A. </a:t>
            </a:r>
          </a:p>
          <a:p>
            <a:r>
              <a:rPr lang="en-CA" b="1" dirty="0" smtClean="0"/>
              <a:t>Assumption of Cognitive Uniformity – </a:t>
            </a:r>
            <a:r>
              <a:rPr lang="en-CA" sz="1800" dirty="0" smtClean="0"/>
              <a:t>The assumption that the functional organization of human cognition and of the brain is essentially the same in everyone.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1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 Neuroimaging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Electroencephalography (EEG) – </a:t>
            </a:r>
            <a:r>
              <a:rPr lang="en-CA" dirty="0" smtClean="0"/>
              <a:t>Measurement of electrical fields associated with brain activity. </a:t>
            </a:r>
          </a:p>
          <a:p>
            <a:r>
              <a:rPr lang="en-CA" dirty="0" smtClean="0">
                <a:hlinkClick r:id="rId3"/>
              </a:rPr>
              <a:t>Magnetoencephalography (MEG) </a:t>
            </a:r>
            <a:r>
              <a:rPr lang="en-CA" dirty="0" smtClean="0"/>
              <a:t>– Measurement of magnetic fields associated with brain activity. </a:t>
            </a:r>
          </a:p>
          <a:p>
            <a:r>
              <a:rPr lang="en-CA" dirty="0" smtClean="0">
                <a:hlinkClick r:id="rId4"/>
              </a:rPr>
              <a:t>Positron Emission Tomography (PET) </a:t>
            </a:r>
            <a:r>
              <a:rPr lang="en-CA" dirty="0" smtClean="0"/>
              <a:t>– Measurement of changes in blood flow associated with brain activity. </a:t>
            </a:r>
          </a:p>
          <a:p>
            <a:r>
              <a:rPr lang="en-CA" dirty="0" smtClean="0">
                <a:hlinkClick r:id="rId5"/>
              </a:rPr>
              <a:t>Functional Magnetic Resonance Imaging </a:t>
            </a:r>
            <a:r>
              <a:rPr lang="en-CA" dirty="0" smtClean="0"/>
              <a:t>– Measurement of the changes in blood oxygenation associated with brain activity.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Mapping the Brain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Neurons – Function of and Types if Neurons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Bittersweet Biology – Action Potentials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8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Reality &amp; Representations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r>
              <a:rPr lang="en-CA" sz="4000" dirty="0" smtClean="0"/>
              <a:t>How do you know if the things we sense and perceive are real?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>
                <a:hlinkClick r:id="rId2"/>
              </a:rPr>
              <a:t>Do we see reality as it is?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74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antis1e_01-TB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55" y="105246"/>
            <a:ext cx="6011850" cy="61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Sensation and Perception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032858" cy="439015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9" y="2006668"/>
            <a:ext cx="5473161" cy="3304167"/>
          </a:xfrm>
        </p:spPr>
      </p:pic>
    </p:spTree>
    <p:extLst>
      <p:ext uri="{BB962C8B-B14F-4D97-AF65-F5344CB8AC3E}">
        <p14:creationId xmlns:p14="http://schemas.microsoft.com/office/powerpoint/2010/main" val="8372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Neurons and Neural Signals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58" y="1846263"/>
            <a:ext cx="6663409" cy="4022725"/>
          </a:xfrm>
        </p:spPr>
      </p:pic>
    </p:spTree>
    <p:extLst>
      <p:ext uri="{BB962C8B-B14F-4D97-AF65-F5344CB8AC3E}">
        <p14:creationId xmlns:p14="http://schemas.microsoft.com/office/powerpoint/2010/main" val="17369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27" y="1970621"/>
            <a:ext cx="4308653" cy="3743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66726"/>
            <a:ext cx="5420563" cy="37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Action Potential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26971"/>
            <a:ext cx="5006057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6" y="1826971"/>
            <a:ext cx="4512223" cy="41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Transmitting Signals Between Neurons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5"/>
            <a:ext cx="7102346" cy="41088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88352" y="1845735"/>
            <a:ext cx="3767327" cy="4108838"/>
          </a:xfrm>
        </p:spPr>
        <p:txBody>
          <a:bodyPr/>
          <a:lstStyle/>
          <a:p>
            <a:r>
              <a:rPr lang="en-CA" dirty="0" smtClean="0"/>
              <a:t>Excitatory Neurotransmitters – Have excitatory effect on post-synaptic neuron, increasing probability of action potential.   (EPSP; excitatory postsynaptic potential)</a:t>
            </a:r>
          </a:p>
          <a:p>
            <a:endParaRPr lang="en-CA" dirty="0"/>
          </a:p>
          <a:p>
            <a:r>
              <a:rPr lang="en-CA" dirty="0" smtClean="0"/>
              <a:t>Inhibitory Neurotransmitters – Have inhibitory effect </a:t>
            </a:r>
            <a:r>
              <a:rPr lang="en-CA" dirty="0"/>
              <a:t>on post-synaptic neuron, </a:t>
            </a:r>
            <a:r>
              <a:rPr lang="en-CA" dirty="0" smtClean="0"/>
              <a:t>decreasing the probability </a:t>
            </a:r>
            <a:r>
              <a:rPr lang="en-CA" dirty="0"/>
              <a:t>of action potential.   </a:t>
            </a:r>
            <a:r>
              <a:rPr lang="en-CA" dirty="0" smtClean="0"/>
              <a:t>(IPSP; inhibitory post synaptic potential)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Brain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24" y="731838"/>
            <a:ext cx="5567426" cy="5257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Cerebral Cortex – Outer most layer of cerebral hemispheres</a:t>
            </a:r>
          </a:p>
          <a:p>
            <a:r>
              <a:rPr lang="en-CA" dirty="0" smtClean="0"/>
              <a:t>Grey – Mainly cell bodies of neurons, makes up cerebral cortex</a:t>
            </a:r>
          </a:p>
          <a:p>
            <a:r>
              <a:rPr lang="en-CA" dirty="0" smtClean="0"/>
              <a:t>White matter – Myelin covered axons of cortical </a:t>
            </a:r>
            <a:r>
              <a:rPr lang="en-CA" dirty="0" smtClean="0"/>
              <a:t>neurons</a:t>
            </a:r>
          </a:p>
          <a:p>
            <a:r>
              <a:rPr lang="en-CA" dirty="0" smtClean="0"/>
              <a:t>Corpus callosum – Major connection between the two </a:t>
            </a:r>
            <a:r>
              <a:rPr lang="en-CA" dirty="0" err="1" smtClean="0"/>
              <a:t>hemespheres</a:t>
            </a:r>
            <a:endParaRPr lang="en-CA" dirty="0" smtClean="0"/>
          </a:p>
          <a:p>
            <a:r>
              <a:rPr lang="en-CA" dirty="0" smtClean="0"/>
              <a:t>Gyrus – Elongated bump on the surface of the cerebral hemispheres</a:t>
            </a:r>
          </a:p>
          <a:p>
            <a:r>
              <a:rPr lang="en-CA" dirty="0" smtClean="0"/>
              <a:t>Sulcus – Indentation between two </a:t>
            </a:r>
            <a:r>
              <a:rPr lang="en-CA" dirty="0" err="1" smtClean="0"/>
              <a:t>giri</a:t>
            </a:r>
            <a:r>
              <a:rPr lang="en-CA" dirty="0" smtClean="0"/>
              <a:t> on the surface of the cerebral cortex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8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761</TotalTime>
  <Words>466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Fundamentals of Sensation and Perception </vt:lpstr>
      <vt:lpstr>Reality &amp; Representations</vt:lpstr>
      <vt:lpstr>PowerPoint Presentation</vt:lpstr>
      <vt:lpstr>Sensation and Perception</vt:lpstr>
      <vt:lpstr>Neurons and Neural Signals</vt:lpstr>
      <vt:lpstr>Neurotransmitters</vt:lpstr>
      <vt:lpstr>Action Potential</vt:lpstr>
      <vt:lpstr>Transmitting Signals Between Neurons</vt:lpstr>
      <vt:lpstr>The Brain</vt:lpstr>
      <vt:lpstr>The Brain</vt:lpstr>
      <vt:lpstr>Cognitive Neuropsychology</vt:lpstr>
      <vt:lpstr>Functional Neuroimaging</vt:lpstr>
      <vt:lpstr>Videos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57</cp:revision>
  <dcterms:created xsi:type="dcterms:W3CDTF">2015-09-08T04:44:55Z</dcterms:created>
  <dcterms:modified xsi:type="dcterms:W3CDTF">2015-09-14T14:53:35Z</dcterms:modified>
</cp:coreProperties>
</file>