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5" r:id="rId3"/>
    <p:sldId id="271" r:id="rId4"/>
    <p:sldId id="273" r:id="rId5"/>
    <p:sldId id="274" r:id="rId6"/>
    <p:sldId id="282" r:id="rId7"/>
    <p:sldId id="284" r:id="rId8"/>
    <p:sldId id="289" r:id="rId9"/>
    <p:sldId id="293" r:id="rId10"/>
    <p:sldId id="288" r:id="rId11"/>
    <p:sldId id="290" r:id="rId12"/>
    <p:sldId id="294" r:id="rId13"/>
    <p:sldId id="295" r:id="rId14"/>
    <p:sldId id="292" r:id="rId15"/>
    <p:sldId id="291" r:id="rId16"/>
    <p:sldId id="296" r:id="rId17"/>
    <p:sldId id="298" r:id="rId18"/>
    <p:sldId id="299" r:id="rId19"/>
    <p:sldId id="297" r:id="rId20"/>
    <p:sldId id="300" r:id="rId21"/>
    <p:sldId id="301" r:id="rId22"/>
    <p:sldId id="303" r:id="rId23"/>
    <p:sldId id="304" r:id="rId24"/>
    <p:sldId id="305" r:id="rId25"/>
    <p:sldId id="308" r:id="rId26"/>
    <p:sldId id="307" r:id="rId27"/>
    <p:sldId id="309" r:id="rId28"/>
    <p:sldId id="311" r:id="rId29"/>
    <p:sldId id="312" r:id="rId30"/>
    <p:sldId id="310" r:id="rId31"/>
    <p:sldId id="313" r:id="rId32"/>
    <p:sldId id="314" r:id="rId33"/>
    <p:sldId id="31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11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20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1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20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7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47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22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75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13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8068A4-02DE-4D67-B903-956180D1E7EC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9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8A4-02DE-4D67-B903-956180D1E7EC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32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38068A4-02DE-4D67-B903-956180D1E7EC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6D435F-B826-4BC3-981A-B5EE0D78AFAA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3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rKZBh8BL_U" TargetMode="External"/><Relationship Id="rId2" Type="http://schemas.openxmlformats.org/officeDocument/2006/relationships/hyperlink" Target="https://www.youtube.com/watch?v=Y6e_m9iq-4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f5otGNbku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Sensation and Perception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The visual brain</a:t>
            </a:r>
          </a:p>
          <a:p>
            <a:r>
              <a:rPr lang="en-CA" dirty="0" smtClean="0"/>
              <a:t>Erik Chevrier</a:t>
            </a:r>
          </a:p>
          <a:p>
            <a:r>
              <a:rPr lang="en-CA" smtClean="0"/>
              <a:t>November </a:t>
            </a:r>
            <a:r>
              <a:rPr lang="en-CA" smtClean="0"/>
              <a:t>17, </a:t>
            </a:r>
            <a:r>
              <a:rPr lang="en-CA" dirty="0" smtClean="0"/>
              <a:t>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1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From Eye to Brain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99" y="1846263"/>
            <a:ext cx="7007327" cy="4022725"/>
          </a:xfrm>
        </p:spPr>
      </p:pic>
    </p:spTree>
    <p:extLst>
      <p:ext uri="{BB962C8B-B14F-4D97-AF65-F5344CB8AC3E}">
        <p14:creationId xmlns:p14="http://schemas.microsoft.com/office/powerpoint/2010/main" val="25328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Lateral Geniculate Nucleus (LGN)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9" y="1919217"/>
            <a:ext cx="5802285" cy="43193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21" y="1919217"/>
            <a:ext cx="5646661" cy="32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9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Lateral Geniculate Nucleus (LGN)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21" y="1919217"/>
            <a:ext cx="5646661" cy="324160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9" y="1804700"/>
            <a:ext cx="4870776" cy="4454547"/>
          </a:xfrm>
        </p:spPr>
      </p:pic>
    </p:spTree>
    <p:extLst>
      <p:ext uri="{BB962C8B-B14F-4D97-AF65-F5344CB8AC3E}">
        <p14:creationId xmlns:p14="http://schemas.microsoft.com/office/powerpoint/2010/main" val="271337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Audio and Visual Pathways 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9" y="1804700"/>
            <a:ext cx="4870776" cy="445454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93" y="1804700"/>
            <a:ext cx="6394750" cy="44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062" y="286603"/>
            <a:ext cx="10058400" cy="1450757"/>
          </a:xfrm>
        </p:spPr>
        <p:txBody>
          <a:bodyPr/>
          <a:lstStyle/>
          <a:p>
            <a:r>
              <a:rPr lang="en-CA" dirty="0" smtClean="0"/>
              <a:t>LGN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9" y="1919217"/>
            <a:ext cx="5802285" cy="4319319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18" y="156009"/>
            <a:ext cx="5182897" cy="61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2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 and Specialization of LGN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Magnocellular</a:t>
            </a:r>
          </a:p>
          <a:p>
            <a:pPr lvl="1"/>
            <a:r>
              <a:rPr lang="en-CA" dirty="0" smtClean="0"/>
              <a:t>Signals from parasol RGCs</a:t>
            </a:r>
          </a:p>
          <a:p>
            <a:pPr lvl="1"/>
            <a:r>
              <a:rPr lang="en-CA" dirty="0" smtClean="0"/>
              <a:t>Motion, flicker</a:t>
            </a:r>
          </a:p>
          <a:p>
            <a:r>
              <a:rPr lang="en-CA" dirty="0" smtClean="0"/>
              <a:t>Parvocellular</a:t>
            </a:r>
          </a:p>
          <a:p>
            <a:pPr lvl="1"/>
            <a:r>
              <a:rPr lang="en-CA" dirty="0" smtClean="0"/>
              <a:t>Signals from midget RGCs </a:t>
            </a:r>
          </a:p>
          <a:p>
            <a:pPr lvl="1"/>
            <a:r>
              <a:rPr lang="en-CA" dirty="0" smtClean="0"/>
              <a:t>Colour, texture, form, depth</a:t>
            </a:r>
          </a:p>
          <a:p>
            <a:r>
              <a:rPr lang="en-CA" dirty="0" err="1" smtClean="0"/>
              <a:t>Koniocellular</a:t>
            </a:r>
            <a:endParaRPr lang="en-CA" dirty="0" smtClean="0"/>
          </a:p>
          <a:p>
            <a:pPr lvl="1"/>
            <a:r>
              <a:rPr lang="en-CA" dirty="0" smtClean="0"/>
              <a:t>Signals from bistratified RGCs</a:t>
            </a:r>
            <a:endParaRPr lang="en-CA" dirty="0"/>
          </a:p>
          <a:p>
            <a:pPr lvl="1"/>
            <a:r>
              <a:rPr lang="en-CA" dirty="0" smtClean="0"/>
              <a:t>Colour</a:t>
            </a:r>
          </a:p>
        </p:txBody>
      </p:sp>
    </p:spTree>
    <p:extLst>
      <p:ext uri="{BB962C8B-B14F-4D97-AF65-F5344CB8AC3E}">
        <p14:creationId xmlns:p14="http://schemas.microsoft.com/office/powerpoint/2010/main" val="3320517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Information Flow and Attention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65" y="1846263"/>
            <a:ext cx="5899996" cy="4022725"/>
          </a:xfrm>
        </p:spPr>
      </p:pic>
    </p:spTree>
    <p:extLst>
      <p:ext uri="{BB962C8B-B14F-4D97-AF65-F5344CB8AC3E}">
        <p14:creationId xmlns:p14="http://schemas.microsoft.com/office/powerpoint/2010/main" val="146522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Information Flow and Attention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1825482"/>
            <a:ext cx="1870364" cy="18703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83" y="3754582"/>
            <a:ext cx="1682449" cy="2445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88" y="3416227"/>
            <a:ext cx="676709" cy="6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9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Superior Colliculus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21" y="1919217"/>
            <a:ext cx="5646661" cy="324160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9" y="1804700"/>
            <a:ext cx="4870776" cy="4454547"/>
          </a:xfrm>
        </p:spPr>
      </p:pic>
    </p:spTree>
    <p:extLst>
      <p:ext uri="{BB962C8B-B14F-4D97-AF65-F5344CB8AC3E}">
        <p14:creationId xmlns:p14="http://schemas.microsoft.com/office/powerpoint/2010/main" val="1943820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Superior Colliculus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Principal function is to control rapid eye movements to visual targets</a:t>
            </a:r>
          </a:p>
          <a:p>
            <a:r>
              <a:rPr lang="en-CA" dirty="0" smtClean="0"/>
              <a:t>Cells are more concerned with where things are rather than what they are</a:t>
            </a:r>
          </a:p>
          <a:p>
            <a:r>
              <a:rPr lang="en-CA" dirty="0" smtClean="0"/>
              <a:t>Arrive almost immediately after leaving the eye</a:t>
            </a:r>
          </a:p>
          <a:p>
            <a:r>
              <a:rPr lang="en-CA" dirty="0" smtClean="0"/>
              <a:t>Travels from retina to areas beyond V1 receptor (</a:t>
            </a:r>
            <a:r>
              <a:rPr lang="en-CA" dirty="0" err="1" smtClean="0"/>
              <a:t>Blindsight</a:t>
            </a:r>
            <a:r>
              <a:rPr lang="en-CA" dirty="0" smtClean="0"/>
              <a:t>)</a:t>
            </a:r>
          </a:p>
          <a:p>
            <a:r>
              <a:rPr lang="en-CA" dirty="0" smtClean="0"/>
              <a:t>Receives signals from auditory and somatosensory systems (multisensory organ)</a:t>
            </a:r>
            <a:endParaRPr lang="en-CA" dirty="0"/>
          </a:p>
          <a:p>
            <a:pPr lvl="1"/>
            <a:r>
              <a:rPr lang="en-CA" dirty="0" smtClean="0"/>
              <a:t>Systems reinforce each other</a:t>
            </a:r>
          </a:p>
        </p:txBody>
      </p:sp>
    </p:spTree>
    <p:extLst>
      <p:ext uri="{BB962C8B-B14F-4D97-AF65-F5344CB8AC3E}">
        <p14:creationId xmlns:p14="http://schemas.microsoft.com/office/powerpoint/2010/main" val="224244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What are all those Floaty Things in Your Eye?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The Evolution of the Human Eye</a:t>
            </a:r>
            <a:endParaRPr lang="en-CA" dirty="0" smtClean="0"/>
          </a:p>
          <a:p>
            <a:r>
              <a:rPr lang="en-CA" dirty="0" smtClean="0">
                <a:hlinkClick r:id="rId4"/>
              </a:rPr>
              <a:t>Optical Illusions Show How We See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24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Primary Visual Cortex – Area V1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04" y="1845734"/>
            <a:ext cx="4237034" cy="436807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82692" y="1845735"/>
            <a:ext cx="4172988" cy="4023360"/>
          </a:xfrm>
        </p:spPr>
        <p:txBody>
          <a:bodyPr/>
          <a:lstStyle/>
          <a:p>
            <a:r>
              <a:rPr lang="en-CA" dirty="0" smtClean="0"/>
              <a:t>Two forms of cells</a:t>
            </a:r>
          </a:p>
          <a:p>
            <a:pPr lvl="1"/>
            <a:r>
              <a:rPr lang="en-CA" dirty="0" smtClean="0"/>
              <a:t>Simple </a:t>
            </a:r>
          </a:p>
          <a:p>
            <a:pPr lvl="1"/>
            <a:r>
              <a:rPr lang="en-CA" dirty="0" smtClean="0"/>
              <a:t>Complex</a:t>
            </a:r>
          </a:p>
          <a:p>
            <a:r>
              <a:rPr lang="en-CA" dirty="0" smtClean="0"/>
              <a:t>Preferred orientation to specific angles of edges</a:t>
            </a:r>
          </a:p>
          <a:p>
            <a:r>
              <a:rPr lang="en-CA" dirty="0" smtClean="0"/>
              <a:t>Also convey information about other features like colour, motion, length, size, depth.</a:t>
            </a:r>
          </a:p>
          <a:p>
            <a:r>
              <a:rPr lang="en-CA" dirty="0" smtClean="0"/>
              <a:t>Some neurons are selective to one type of feature, others respond to more than one feature. </a:t>
            </a:r>
          </a:p>
          <a:p>
            <a:endParaRPr lang="en-CA" dirty="0"/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3557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V1 Simple Cells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01289"/>
            <a:ext cx="3916832" cy="4108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88" y="1877291"/>
            <a:ext cx="4576201" cy="409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47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V1 Contrast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9" y="2003643"/>
            <a:ext cx="3782290" cy="42234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86" y="2361627"/>
            <a:ext cx="7070886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22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Complex Cells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Complex cells are like simple cells, they are tuned for orientation – they respond well to bars within a specific range of orientations flashed on their receptive field.</a:t>
            </a:r>
            <a:endParaRPr lang="en-CA" dirty="0"/>
          </a:p>
          <a:p>
            <a:r>
              <a:rPr lang="en-CA" dirty="0" smtClean="0"/>
              <a:t>They are unlike simple cells in two main ways:</a:t>
            </a:r>
          </a:p>
          <a:p>
            <a:r>
              <a:rPr lang="en-CA" dirty="0" smtClean="0"/>
              <a:t>1 – Complex cells respond as well to a light on a dark background as to a dark bar on a light background. Simple cells respond well to one or the other, but not both.</a:t>
            </a:r>
          </a:p>
          <a:p>
            <a:r>
              <a:rPr lang="en-CA" dirty="0" smtClean="0"/>
              <a:t>2 – Complex cells respond equally well to a bar at almost any location within their receptive field. Simple </a:t>
            </a:r>
            <a:r>
              <a:rPr lang="en-CA" dirty="0"/>
              <a:t>c</a:t>
            </a:r>
            <a:r>
              <a:rPr lang="en-CA" dirty="0" smtClean="0"/>
              <a:t>ells respond best to a bar at a very specific location within their receptive field.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3214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Organization of V1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2" y="2061009"/>
            <a:ext cx="4885376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91" y="464727"/>
            <a:ext cx="6234632" cy="49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9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Organization of V1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91" y="464727"/>
            <a:ext cx="6234632" cy="491776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5" y="1866992"/>
            <a:ext cx="3693208" cy="43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00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Organization of V1 Neurons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Ocular dominance </a:t>
            </a:r>
            <a:r>
              <a:rPr lang="en-CA" dirty="0" smtClean="0"/>
              <a:t>columns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Adjacent columns have receptive fields in adjacent areas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38" y="2582863"/>
            <a:ext cx="3351925" cy="3378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82334"/>
            <a:ext cx="4282806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54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Retinotopic</a:t>
            </a:r>
            <a:r>
              <a:rPr lang="en-CA" dirty="0" smtClean="0"/>
              <a:t> Maps and Cortical Magnification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04" y="1846263"/>
            <a:ext cx="4997118" cy="4022725"/>
          </a:xfrm>
        </p:spPr>
      </p:pic>
    </p:spTree>
    <p:extLst>
      <p:ext uri="{BB962C8B-B14F-4D97-AF65-F5344CB8AC3E}">
        <p14:creationId xmlns:p14="http://schemas.microsoft.com/office/powerpoint/2010/main" val="1356287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Retinotopic</a:t>
            </a:r>
            <a:r>
              <a:rPr lang="en-CA" dirty="0" smtClean="0"/>
              <a:t> Maps and Cortical Magnification</a:t>
            </a:r>
            <a:endParaRPr lang="en-C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2995299"/>
            <a:ext cx="5354783" cy="325253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49" y="1199324"/>
            <a:ext cx="6533275" cy="184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15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Functional Areas, Pathways and Modules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62" y="1970954"/>
            <a:ext cx="4581436" cy="4022725"/>
          </a:xfrm>
        </p:spPr>
      </p:pic>
    </p:spTree>
    <p:extLst>
      <p:ext uri="{BB962C8B-B14F-4D97-AF65-F5344CB8AC3E}">
        <p14:creationId xmlns:p14="http://schemas.microsoft.com/office/powerpoint/2010/main" val="405509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 and Function of the Eye - Review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70" y="1846263"/>
            <a:ext cx="3423785" cy="4022725"/>
          </a:xfrm>
        </p:spPr>
      </p:pic>
    </p:spTree>
    <p:extLst>
      <p:ext uri="{BB962C8B-B14F-4D97-AF65-F5344CB8AC3E}">
        <p14:creationId xmlns:p14="http://schemas.microsoft.com/office/powerpoint/2010/main" val="8436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Functional Areas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Differ according to the types and distributions of neurons within them</a:t>
            </a:r>
          </a:p>
          <a:p>
            <a:r>
              <a:rPr lang="en-CA" dirty="0" smtClean="0"/>
              <a:t>Differ according to the other areas in the brain from which they receive signals or to which they send signals</a:t>
            </a:r>
          </a:p>
          <a:p>
            <a:r>
              <a:rPr lang="en-CA" dirty="0"/>
              <a:t>Differ</a:t>
            </a:r>
            <a:r>
              <a:rPr lang="en-CA" dirty="0" smtClean="0"/>
              <a:t> according to the properties to which their constituent neurons are tuned</a:t>
            </a:r>
          </a:p>
          <a:p>
            <a:r>
              <a:rPr lang="en-CA" dirty="0" smtClean="0"/>
              <a:t>Each visual area contains a </a:t>
            </a:r>
            <a:r>
              <a:rPr lang="en-CA" dirty="0" err="1" smtClean="0"/>
              <a:t>retinotopic</a:t>
            </a:r>
            <a:r>
              <a:rPr lang="en-CA" dirty="0" smtClean="0"/>
              <a:t> map of the visual field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1475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Pathways to the Brain’s Visual Area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2082430"/>
            <a:ext cx="11917364" cy="3769418"/>
          </a:xfrm>
        </p:spPr>
      </p:pic>
    </p:spTree>
    <p:extLst>
      <p:ext uri="{BB962C8B-B14F-4D97-AF65-F5344CB8AC3E}">
        <p14:creationId xmlns:p14="http://schemas.microsoft.com/office/powerpoint/2010/main" val="2256834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Functional Modules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203476"/>
            <a:ext cx="4671952" cy="583184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97280" y="1845735"/>
            <a:ext cx="3966556" cy="402336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V4 </a:t>
            </a:r>
          </a:p>
          <a:p>
            <a:pPr lvl="1"/>
            <a:r>
              <a:rPr lang="en-CA" dirty="0" smtClean="0"/>
              <a:t>Colour &amp; curvature</a:t>
            </a:r>
          </a:p>
          <a:p>
            <a:r>
              <a:rPr lang="en-CA" dirty="0" smtClean="0"/>
              <a:t>Lateral occipital cortex</a:t>
            </a:r>
          </a:p>
          <a:p>
            <a:pPr lvl="1"/>
            <a:r>
              <a:rPr lang="en-CA" dirty="0" smtClean="0"/>
              <a:t>Complex shapes</a:t>
            </a:r>
          </a:p>
          <a:p>
            <a:r>
              <a:rPr lang="en-CA" dirty="0" err="1" smtClean="0"/>
              <a:t>Inferotemporal</a:t>
            </a:r>
            <a:r>
              <a:rPr lang="en-CA" dirty="0" smtClean="0"/>
              <a:t> cortex</a:t>
            </a:r>
          </a:p>
          <a:p>
            <a:pPr lvl="1"/>
            <a:r>
              <a:rPr lang="en-CA" dirty="0" smtClean="0"/>
              <a:t>Fusiform face area</a:t>
            </a:r>
          </a:p>
          <a:p>
            <a:pPr lvl="1"/>
            <a:r>
              <a:rPr lang="en-CA" dirty="0" err="1" smtClean="0"/>
              <a:t>Parahippocampal</a:t>
            </a:r>
            <a:r>
              <a:rPr lang="en-CA" dirty="0" smtClean="0"/>
              <a:t> place area</a:t>
            </a:r>
          </a:p>
          <a:p>
            <a:r>
              <a:rPr lang="en-CA" dirty="0" smtClean="0"/>
              <a:t>MT </a:t>
            </a:r>
            <a:endParaRPr lang="en-CA" dirty="0"/>
          </a:p>
          <a:p>
            <a:pPr lvl="1"/>
            <a:r>
              <a:rPr lang="en-CA" dirty="0" smtClean="0"/>
              <a:t>Motion (direction and speed)</a:t>
            </a:r>
          </a:p>
          <a:p>
            <a:r>
              <a:rPr lang="en-CA" dirty="0" smtClean="0"/>
              <a:t>Intraparietal sulcus (parietal lobe)</a:t>
            </a:r>
            <a:endParaRPr lang="en-CA" dirty="0"/>
          </a:p>
          <a:p>
            <a:pPr lvl="1"/>
            <a:r>
              <a:rPr lang="en-CA" dirty="0" smtClean="0"/>
              <a:t>Role in visually guided action</a:t>
            </a:r>
            <a:endParaRPr lang="en-CA" dirty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47949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Have a great day!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01593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Retina - Review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11" y="1863437"/>
            <a:ext cx="7111538" cy="433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Retina - Review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31" y="1838175"/>
            <a:ext cx="6353497" cy="3769742"/>
          </a:xfrm>
        </p:spPr>
      </p:pic>
    </p:spTree>
    <p:extLst>
      <p:ext uri="{BB962C8B-B14F-4D97-AF65-F5344CB8AC3E}">
        <p14:creationId xmlns:p14="http://schemas.microsoft.com/office/powerpoint/2010/main" val="27933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RGC Center-Surround Receptive Field - Review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2" y="1932301"/>
            <a:ext cx="5685451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91" y="1932301"/>
            <a:ext cx="4123390" cy="42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RGC Center-Surround Receptive </a:t>
            </a:r>
            <a:r>
              <a:rPr lang="en-CA" dirty="0" smtClean="0"/>
              <a:t>Field - Review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37" y="1859824"/>
            <a:ext cx="5990588" cy="37452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1859824"/>
            <a:ext cx="5038898" cy="43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Visual Brain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Pathways and networks are organized by their:</a:t>
            </a:r>
          </a:p>
          <a:p>
            <a:pPr lvl="1"/>
            <a:r>
              <a:rPr lang="en-CA" sz="2400" dirty="0" smtClean="0"/>
              <a:t>Functional specialization</a:t>
            </a:r>
          </a:p>
          <a:p>
            <a:pPr marL="384048" lvl="2" indent="0">
              <a:buNone/>
            </a:pPr>
            <a:r>
              <a:rPr lang="en-CA" dirty="0" smtClean="0"/>
              <a:t>	</a:t>
            </a:r>
            <a:r>
              <a:rPr lang="en-CA" sz="1600" dirty="0" smtClean="0"/>
              <a:t>Shape, colour, motion, depth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r>
              <a:rPr lang="en-CA" sz="2400" dirty="0" err="1" smtClean="0"/>
              <a:t>Retinotopic</a:t>
            </a:r>
            <a:r>
              <a:rPr lang="en-CA" sz="2400" dirty="0" smtClean="0"/>
              <a:t> mapping</a:t>
            </a:r>
          </a:p>
          <a:p>
            <a:pPr marL="384048" lvl="2" indent="0">
              <a:buNone/>
            </a:pPr>
            <a:r>
              <a:rPr lang="en-CA" sz="1600" dirty="0" smtClean="0"/>
              <a:t>	Spatial arrangements of brightness and colour in the retinal image are echoed by the arrangement of the 	neurons throughout the visual system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93921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Transduction of an Optical Array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1" y="1901681"/>
            <a:ext cx="5461966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86" y="1980334"/>
            <a:ext cx="5514663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340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1201</TotalTime>
  <Words>520</Words>
  <Application>Microsoft Office PowerPoint</Application>
  <PresentationFormat>Widescreen</PresentationFormat>
  <Paragraphs>89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Calibri</vt:lpstr>
      <vt:lpstr>Calibri Light</vt:lpstr>
      <vt:lpstr>Retrospect</vt:lpstr>
      <vt:lpstr>Fundamentals of Sensation and Perception </vt:lpstr>
      <vt:lpstr>Video</vt:lpstr>
      <vt:lpstr>Structure and Function of the Eye - Review</vt:lpstr>
      <vt:lpstr>Retina - Review</vt:lpstr>
      <vt:lpstr>Retina - Review</vt:lpstr>
      <vt:lpstr>RGC Center-Surround Receptive Field - Review</vt:lpstr>
      <vt:lpstr>RGC Center-Surround Receptive Field - Review</vt:lpstr>
      <vt:lpstr>The Visual Brain</vt:lpstr>
      <vt:lpstr>Transduction of an Optical Array</vt:lpstr>
      <vt:lpstr>From Eye to Brain</vt:lpstr>
      <vt:lpstr>Lateral Geniculate Nucleus (LGN)</vt:lpstr>
      <vt:lpstr>Lateral Geniculate Nucleus (LGN)</vt:lpstr>
      <vt:lpstr>Audio and Visual Pathways </vt:lpstr>
      <vt:lpstr>LGN</vt:lpstr>
      <vt:lpstr>Function and Specialization of LGN</vt:lpstr>
      <vt:lpstr>Information Flow and Attention</vt:lpstr>
      <vt:lpstr>Information Flow and Attention</vt:lpstr>
      <vt:lpstr>Superior Colliculus</vt:lpstr>
      <vt:lpstr>Superior Colliculus</vt:lpstr>
      <vt:lpstr>Primary Visual Cortex – Area V1</vt:lpstr>
      <vt:lpstr>V1 Simple Cells</vt:lpstr>
      <vt:lpstr>V1 Contrast</vt:lpstr>
      <vt:lpstr>Complex Cells</vt:lpstr>
      <vt:lpstr>Organization of V1</vt:lpstr>
      <vt:lpstr>Organization of V1</vt:lpstr>
      <vt:lpstr>Organization of V1 Neurons</vt:lpstr>
      <vt:lpstr>Retinotopic Maps and Cortical Magnification</vt:lpstr>
      <vt:lpstr>Retinotopic Maps and Cortical Magnification</vt:lpstr>
      <vt:lpstr>Functional Areas, Pathways and Modules</vt:lpstr>
      <vt:lpstr>Functional Areas</vt:lpstr>
      <vt:lpstr>Pathways to the Brain’s Visual Area</vt:lpstr>
      <vt:lpstr>Functional Modules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89</cp:revision>
  <dcterms:created xsi:type="dcterms:W3CDTF">2014-10-29T02:31:36Z</dcterms:created>
  <dcterms:modified xsi:type="dcterms:W3CDTF">2015-11-17T20:33:07Z</dcterms:modified>
</cp:coreProperties>
</file>