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8" r:id="rId3"/>
    <p:sldId id="257" r:id="rId4"/>
    <p:sldId id="259" r:id="rId5"/>
    <p:sldId id="260" r:id="rId6"/>
    <p:sldId id="261" r:id="rId7"/>
    <p:sldId id="265" r:id="rId8"/>
    <p:sldId id="263" r:id="rId9"/>
    <p:sldId id="262"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65" d="100"/>
          <a:sy n="65" d="100"/>
        </p:scale>
        <p:origin x="80" y="1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2016-09-19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2016-09-19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2016-09-19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2016-09-19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2016-09-19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2016-09-19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2016-09-19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2016-09-19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2016-09-19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2016-09-19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2016-09-19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2016-09-19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ted.com/talks/marla_spivak_why_bees_are_disappearing" TargetMode="External"/><Relationship Id="rId3" Type="http://schemas.openxmlformats.org/officeDocument/2006/relationships/hyperlink" Target="https://www.ted.com/talks/birke_baehr_what_s_wrong_with_our_food_system?language=en" TargetMode="External"/><Relationship Id="rId7" Type="http://schemas.openxmlformats.org/officeDocument/2006/relationships/hyperlink" Target="https://www.ted.com/talks/britta_riley_a_garden_in_my_apartment" TargetMode="External"/><Relationship Id="rId2" Type="http://schemas.openxmlformats.org/officeDocument/2006/relationships/hyperlink" Target="https://www.youtube.com/watch?v=ovKw6YjqSfM" TargetMode="External"/><Relationship Id="rId1" Type="http://schemas.openxmlformats.org/officeDocument/2006/relationships/slideLayout" Target="../slideLayouts/slideLayout2.xml"/><Relationship Id="rId6" Type="http://schemas.openxmlformats.org/officeDocument/2006/relationships/hyperlink" Target="https://www.ted.com/talks/ron_finley_a_guerilla_gardener_in_south_central_la" TargetMode="External"/><Relationship Id="rId5" Type="http://schemas.openxmlformats.org/officeDocument/2006/relationships/hyperlink" Target="https://www.ted.com/talks/ellen_gustafson_obesity_hunger_1_global_food_issue" TargetMode="External"/><Relationship Id="rId4" Type="http://schemas.openxmlformats.org/officeDocument/2006/relationships/hyperlink" Target="https://www.ted.com/talks/caleb_harper_this_computer_will_grow_your_food_in_the_future" TargetMode="External"/><Relationship Id="rId9" Type="http://schemas.openxmlformats.org/officeDocument/2006/relationships/hyperlink" Target="https://www.ted.com/talks/majora_carter_3_stories_of_local_ecoactivis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BXH%20-%20Applied%20Themes%20in%20Ethics%20-%20Edible%20Activism%20-%20Blank.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oncordiafoodgroups.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Edible Activism!</a:t>
            </a:r>
          </a:p>
        </p:txBody>
      </p:sp>
      <p:sp>
        <p:nvSpPr>
          <p:cNvPr id="3" name="Subtitle 2"/>
          <p:cNvSpPr>
            <a:spLocks noGrp="1"/>
          </p:cNvSpPr>
          <p:nvPr>
            <p:ph type="subTitle" idx="1"/>
          </p:nvPr>
        </p:nvSpPr>
        <p:spPr/>
        <p:txBody>
          <a:bodyPr>
            <a:normAutofit/>
          </a:bodyPr>
          <a:lstStyle/>
          <a:p>
            <a:r>
              <a:rPr lang="en-CA" dirty="0"/>
              <a:t>Erik Chevrier</a:t>
            </a:r>
          </a:p>
          <a:p>
            <a:r>
              <a:rPr lang="en-CA" dirty="0"/>
              <a:t>August 29, 2016</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Course Description</a:t>
            </a:r>
          </a:p>
        </p:txBody>
      </p:sp>
      <p:sp>
        <p:nvSpPr>
          <p:cNvPr id="3" name="Content Placeholder 2"/>
          <p:cNvSpPr>
            <a:spLocks noGrp="1"/>
          </p:cNvSpPr>
          <p:nvPr>
            <p:ph idx="1"/>
          </p:nvPr>
        </p:nvSpPr>
        <p:spPr/>
        <p:txBody>
          <a:bodyPr>
            <a:normAutofit fontScale="77500" lnSpcReduction="20000"/>
          </a:bodyPr>
          <a:lstStyle/>
          <a:p>
            <a:pPr marL="0" indent="0" hangingPunct="0">
              <a:buNone/>
            </a:pPr>
            <a:r>
              <a:rPr lang="en-US" dirty="0"/>
              <a:t>Have you ever heard of </a:t>
            </a:r>
            <a:r>
              <a:rPr lang="en-US" dirty="0" err="1"/>
              <a:t>Castoreum</a:t>
            </a:r>
            <a:r>
              <a:rPr lang="en-US" dirty="0"/>
              <a:t>? </a:t>
            </a:r>
            <a:r>
              <a:rPr lang="en-US" dirty="0" err="1"/>
              <a:t>Castoreum</a:t>
            </a:r>
            <a:r>
              <a:rPr lang="en-US" dirty="0"/>
              <a:t> is the yellowish secretion of the castor sac (anal gland of the beaver) and is used as a </a:t>
            </a:r>
            <a:r>
              <a:rPr lang="en-US" dirty="0" err="1"/>
              <a:t>flavour</a:t>
            </a:r>
            <a:r>
              <a:rPr lang="en-US" dirty="0"/>
              <a:t> enhancer in candies, beverages, frozen dairy foods, baked goods, chewing gum, pudding and a variety of other processed foods. Many people are not aware that they are consuming the anal secretion of beavers because the term </a:t>
            </a:r>
            <a:r>
              <a:rPr lang="en-US" dirty="0" err="1"/>
              <a:t>Castoreum</a:t>
            </a:r>
            <a:r>
              <a:rPr lang="en-US" dirty="0"/>
              <a:t> does not appear on the list of ingredients. Instead, it is placed under the umbrella ‘natural </a:t>
            </a:r>
            <a:r>
              <a:rPr lang="en-US" dirty="0" err="1"/>
              <a:t>flavours</a:t>
            </a:r>
            <a:r>
              <a:rPr lang="en-US" dirty="0"/>
              <a:t>’. This course is designed to address ethical concerns regarding food. </a:t>
            </a:r>
            <a:endParaRPr lang="en-CA" dirty="0"/>
          </a:p>
          <a:p>
            <a:pPr marL="0" indent="0" hangingPunct="0">
              <a:buNone/>
            </a:pPr>
            <a:r>
              <a:rPr lang="en-US" dirty="0"/>
              <a:t> </a:t>
            </a:r>
            <a:endParaRPr lang="en-CA" dirty="0"/>
          </a:p>
          <a:p>
            <a:pPr marL="0" indent="0" hangingPunct="0">
              <a:buNone/>
            </a:pPr>
            <a:r>
              <a:rPr lang="en-US" dirty="0"/>
              <a:t>In this course, we will become food activists and contribute to the pursuit of a more environmentally sustainable, socially responsible, cooperative food system. We will engage with community food organizations in and around Dawson College. In particular, we will meet and participate with key players who have laid fertile ground for the development of a healthier food system. We will critically analyze how food is produced, procured, processed, distributed, stored, and transported. We will learn about the economy of food by analyzing a variety of actors, like multinational food corporations, governments and community organizations.  We will discuss a variety of issues regarding food, including: food security, food privilege, food sovereignty, food customs, communal food production, and waste management. We will review food policies in Quebec, Canada and the world at large. We will work on a collective group project that will be designed to enhance the food system at Dawson College.  </a:t>
            </a:r>
            <a:endParaRPr lang="en-CA" dirty="0"/>
          </a:p>
          <a:p>
            <a:pPr marL="0" indent="0" hangingPunct="0">
              <a:buNone/>
            </a:pPr>
            <a:r>
              <a:rPr lang="en-US" dirty="0"/>
              <a:t> </a:t>
            </a:r>
            <a:endParaRPr lang="en-CA" dirty="0"/>
          </a:p>
          <a:p>
            <a:pPr marL="0" indent="0" hangingPunct="0">
              <a:buNone/>
            </a:pPr>
            <a:r>
              <a:rPr lang="en-US" b="1" i="1" dirty="0"/>
              <a:t>If you are interested in food, alternative economics, activism and appalled to find out that you may have been consuming the ‘anal secretion of beavers’ for quite some time, this course is for you. </a:t>
            </a:r>
            <a:endParaRPr lang="en-CA" dirty="0"/>
          </a:p>
        </p:txBody>
      </p:sp>
    </p:spTree>
    <p:extLst>
      <p:ext uri="{BB962C8B-B14F-4D97-AF65-F5344CB8AC3E}">
        <p14:creationId xmlns:p14="http://schemas.microsoft.com/office/powerpoint/2010/main" val="1010040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Evaluation Tools and Assignments</a:t>
            </a:r>
          </a:p>
        </p:txBody>
      </p:sp>
      <p:sp>
        <p:nvSpPr>
          <p:cNvPr id="3" name="Content Placeholder 2"/>
          <p:cNvSpPr>
            <a:spLocks noGrp="1"/>
          </p:cNvSpPr>
          <p:nvPr>
            <p:ph idx="1"/>
          </p:nvPr>
        </p:nvSpPr>
        <p:spPr/>
        <p:txBody>
          <a:bodyPr/>
          <a:lstStyle/>
          <a:p>
            <a:pPr marL="0" indent="0">
              <a:buNone/>
            </a:pPr>
            <a:r>
              <a:rPr lang="en-CA" dirty="0"/>
              <a:t>Class participation</a:t>
            </a:r>
            <a:br>
              <a:rPr lang="en-CA" dirty="0"/>
            </a:br>
            <a:r>
              <a:rPr lang="en-CA" dirty="0"/>
              <a:t>Group project – everyone together</a:t>
            </a:r>
            <a:br>
              <a:rPr lang="en-CA" dirty="0"/>
            </a:br>
            <a:r>
              <a:rPr lang="en-CA" dirty="0"/>
              <a:t>Cooking project – 1 per group of 3</a:t>
            </a:r>
            <a:br>
              <a:rPr lang="en-CA" dirty="0"/>
            </a:br>
            <a:r>
              <a:rPr lang="en-CA" dirty="0"/>
              <a:t>Reading reports – 1 per group of 3</a:t>
            </a:r>
            <a:br>
              <a:rPr lang="en-CA" dirty="0"/>
            </a:br>
            <a:r>
              <a:rPr lang="en-CA" dirty="0"/>
              <a:t>Indicator report – 1 per person</a:t>
            </a:r>
            <a:br>
              <a:rPr lang="en-CA" dirty="0"/>
            </a:br>
            <a:endParaRPr lang="en-CA" dirty="0"/>
          </a:p>
          <a:p>
            <a:pPr marL="0" indent="0">
              <a:buNone/>
            </a:pPr>
            <a:endParaRPr lang="en-CA" dirty="0"/>
          </a:p>
          <a:p>
            <a:pPr marL="0" indent="0">
              <a:buNone/>
            </a:pPr>
            <a:r>
              <a:rPr lang="en-CA" dirty="0"/>
              <a:t>We will negotiate these possibilities in the first class</a:t>
            </a:r>
          </a:p>
        </p:txBody>
      </p:sp>
    </p:spTree>
    <p:extLst>
      <p:ext uri="{BB962C8B-B14F-4D97-AF65-F5344CB8AC3E}">
        <p14:creationId xmlns:p14="http://schemas.microsoft.com/office/powerpoint/2010/main" val="2235606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Videos</a:t>
            </a:r>
          </a:p>
        </p:txBody>
      </p:sp>
      <p:sp>
        <p:nvSpPr>
          <p:cNvPr id="3" name="Content Placeholder 2"/>
          <p:cNvSpPr>
            <a:spLocks noGrp="1"/>
          </p:cNvSpPr>
          <p:nvPr>
            <p:ph idx="1"/>
          </p:nvPr>
        </p:nvSpPr>
        <p:spPr/>
        <p:txBody>
          <a:bodyPr/>
          <a:lstStyle/>
          <a:p>
            <a:pPr marL="0" indent="0">
              <a:buNone/>
            </a:pPr>
            <a:r>
              <a:rPr lang="en-CA" dirty="0">
                <a:hlinkClick r:id="rId2"/>
              </a:rPr>
              <a:t>Monsanto Lobbyist</a:t>
            </a:r>
          </a:p>
          <a:p>
            <a:pPr marL="0" indent="0">
              <a:buNone/>
            </a:pPr>
            <a:r>
              <a:rPr lang="en-CA" dirty="0">
                <a:hlinkClick r:id="rId3"/>
              </a:rPr>
              <a:t>What’s Wrong With Our Food System </a:t>
            </a:r>
            <a:br>
              <a:rPr lang="en-CA" dirty="0"/>
            </a:br>
            <a:r>
              <a:rPr lang="en-CA" dirty="0">
                <a:hlinkClick r:id="rId4"/>
              </a:rPr>
              <a:t>This Computer Will Grow Your Food in the Future</a:t>
            </a:r>
            <a:br>
              <a:rPr lang="en-CA" dirty="0"/>
            </a:br>
            <a:r>
              <a:rPr lang="en-CA" dirty="0">
                <a:hlinkClick r:id="rId5"/>
              </a:rPr>
              <a:t>Obesity + Hunger = 1 Global Food Issue</a:t>
            </a:r>
            <a:br>
              <a:rPr lang="en-CA" dirty="0"/>
            </a:br>
            <a:r>
              <a:rPr lang="en-CA" dirty="0">
                <a:hlinkClick r:id="rId6"/>
              </a:rPr>
              <a:t>A Guerrilla Gardener in South Central LA</a:t>
            </a:r>
            <a:br>
              <a:rPr lang="en-CA" dirty="0"/>
            </a:br>
            <a:r>
              <a:rPr lang="en-CA" dirty="0">
                <a:hlinkClick r:id="rId7"/>
              </a:rPr>
              <a:t>A Garden in my Apartment</a:t>
            </a:r>
            <a:br>
              <a:rPr lang="en-CA" dirty="0"/>
            </a:br>
            <a:r>
              <a:rPr lang="en-CA" dirty="0">
                <a:hlinkClick r:id="rId8"/>
              </a:rPr>
              <a:t>Why Are Bees Disappearing? </a:t>
            </a:r>
            <a:br>
              <a:rPr lang="en-CA" dirty="0"/>
            </a:br>
            <a:r>
              <a:rPr lang="en-CA" dirty="0">
                <a:hlinkClick r:id="rId9"/>
              </a:rPr>
              <a:t>3 Stories of Local Eco-entrepreneurship </a:t>
            </a:r>
            <a:endParaRPr lang="en-CA" dirty="0"/>
          </a:p>
        </p:txBody>
      </p:sp>
    </p:spTree>
    <p:extLst>
      <p:ext uri="{BB962C8B-B14F-4D97-AF65-F5344CB8AC3E}">
        <p14:creationId xmlns:p14="http://schemas.microsoft.com/office/powerpoint/2010/main" val="2242216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Work out Lesson Plan</a:t>
            </a:r>
          </a:p>
        </p:txBody>
      </p:sp>
      <p:sp>
        <p:nvSpPr>
          <p:cNvPr id="3" name="Content Placeholder 2"/>
          <p:cNvSpPr>
            <a:spLocks noGrp="1"/>
          </p:cNvSpPr>
          <p:nvPr>
            <p:ph idx="1"/>
          </p:nvPr>
        </p:nvSpPr>
        <p:spPr/>
        <p:txBody>
          <a:bodyPr/>
          <a:lstStyle/>
          <a:p>
            <a:pPr marL="0" indent="0">
              <a:buNone/>
            </a:pPr>
            <a:r>
              <a:rPr lang="en-CA" dirty="0">
                <a:hlinkClick r:id="rId2" action="ppaction://hlinkfile"/>
              </a:rPr>
              <a:t>Lesson plan – Edible Activism!</a:t>
            </a:r>
            <a:endParaRPr lang="en-CA" dirty="0"/>
          </a:p>
        </p:txBody>
      </p:sp>
    </p:spTree>
    <p:extLst>
      <p:ext uri="{BB962C8B-B14F-4D97-AF65-F5344CB8AC3E}">
        <p14:creationId xmlns:p14="http://schemas.microsoft.com/office/powerpoint/2010/main" val="390039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Planting a Seed</a:t>
            </a:r>
          </a:p>
        </p:txBody>
      </p:sp>
      <p:sp>
        <p:nvSpPr>
          <p:cNvPr id="3" name="Content Placeholder 2"/>
          <p:cNvSpPr>
            <a:spLocks noGrp="1"/>
          </p:cNvSpPr>
          <p:nvPr>
            <p:ph idx="1"/>
          </p:nvPr>
        </p:nvSpPr>
        <p:spPr/>
        <p:txBody>
          <a:bodyPr>
            <a:normAutofit/>
          </a:bodyPr>
          <a:lstStyle/>
          <a:p>
            <a:pPr marL="0" indent="0">
              <a:buNone/>
            </a:pPr>
            <a:r>
              <a:rPr lang="en-CA" sz="2400" dirty="0"/>
              <a:t>Pick a type of seed to plant. </a:t>
            </a:r>
          </a:p>
          <a:p>
            <a:pPr marL="0" indent="0">
              <a:buNone/>
            </a:pPr>
            <a:r>
              <a:rPr lang="en-CA" sz="2400" dirty="0"/>
              <a:t>Find out about how to take care of the plant until maturity (look on the internet)</a:t>
            </a:r>
          </a:p>
          <a:p>
            <a:pPr marL="0" indent="0">
              <a:buNone/>
            </a:pPr>
            <a:r>
              <a:rPr lang="en-CA" sz="2400" dirty="0"/>
              <a:t>Plant a seed!</a:t>
            </a:r>
          </a:p>
        </p:txBody>
      </p:sp>
    </p:spTree>
    <p:extLst>
      <p:ext uri="{BB962C8B-B14F-4D97-AF65-F5344CB8AC3E}">
        <p14:creationId xmlns:p14="http://schemas.microsoft.com/office/powerpoint/2010/main" val="3662845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a:t>
            </a:r>
          </a:p>
        </p:txBody>
      </p:sp>
      <p:sp>
        <p:nvSpPr>
          <p:cNvPr id="3" name="Content Placeholder 2"/>
          <p:cNvSpPr>
            <a:spLocks noGrp="1"/>
          </p:cNvSpPr>
          <p:nvPr>
            <p:ph idx="1"/>
          </p:nvPr>
        </p:nvSpPr>
        <p:spPr/>
        <p:txBody>
          <a:bodyPr>
            <a:normAutofit/>
          </a:bodyPr>
          <a:lstStyle/>
          <a:p>
            <a:pPr marL="0" indent="0">
              <a:buNone/>
            </a:pPr>
            <a:r>
              <a:rPr lang="en-CA" dirty="0"/>
              <a:t>What’s your favorite food?</a:t>
            </a:r>
          </a:p>
          <a:p>
            <a:pPr marL="0" indent="0">
              <a:buNone/>
            </a:pPr>
            <a:r>
              <a:rPr lang="en-CA" dirty="0"/>
              <a:t>What kind of food do you NOT like? </a:t>
            </a:r>
          </a:p>
          <a:p>
            <a:pPr marL="0" indent="0">
              <a:buNone/>
            </a:pPr>
            <a:r>
              <a:rPr lang="en-CA" dirty="0"/>
              <a:t>Do you have any food allergies?</a:t>
            </a:r>
          </a:p>
          <a:p>
            <a:pPr marL="0" indent="0">
              <a:buNone/>
            </a:pPr>
            <a:r>
              <a:rPr lang="en-CA" dirty="0"/>
              <a:t>Do you have any dietary restrictions (vegan, vegetarian etc.)</a:t>
            </a:r>
          </a:p>
          <a:p>
            <a:pPr marL="0" indent="0">
              <a:buNone/>
            </a:pPr>
            <a:r>
              <a:rPr lang="en-CA" dirty="0"/>
              <a:t>Do you have experience producing food (gardening, farming, etc.)</a:t>
            </a:r>
          </a:p>
          <a:p>
            <a:pPr marL="0" indent="0">
              <a:buNone/>
            </a:pPr>
            <a:r>
              <a:rPr lang="en-CA" dirty="0"/>
              <a:t>Do you have experience transforming/processing food (cooking)</a:t>
            </a:r>
          </a:p>
          <a:p>
            <a:pPr marL="0" indent="0">
              <a:buNone/>
            </a:pPr>
            <a:r>
              <a:rPr lang="en-CA" dirty="0"/>
              <a:t>Do you have experience storing food (canning, fermenting, etc.)</a:t>
            </a:r>
          </a:p>
          <a:p>
            <a:pPr marL="0" indent="0">
              <a:buNone/>
            </a:pPr>
            <a:r>
              <a:rPr lang="en-CA" dirty="0"/>
              <a:t>What do you know about food waste management? </a:t>
            </a:r>
          </a:p>
        </p:txBody>
      </p:sp>
    </p:spTree>
    <p:extLst>
      <p:ext uri="{BB962C8B-B14F-4D97-AF65-F5344CB8AC3E}">
        <p14:creationId xmlns:p14="http://schemas.microsoft.com/office/powerpoint/2010/main" val="161422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Edible Activism!</a:t>
            </a:r>
          </a:p>
        </p:txBody>
      </p:sp>
      <p:sp>
        <p:nvSpPr>
          <p:cNvPr id="3" name="Content Placeholder 2"/>
          <p:cNvSpPr>
            <a:spLocks noGrp="1"/>
          </p:cNvSpPr>
          <p:nvPr>
            <p:ph idx="1"/>
          </p:nvPr>
        </p:nvSpPr>
        <p:spPr/>
        <p:txBody>
          <a:bodyPr>
            <a:normAutofit/>
          </a:bodyPr>
          <a:lstStyle/>
          <a:p>
            <a:pPr marL="0" indent="0">
              <a:buNone/>
            </a:pPr>
            <a:r>
              <a:rPr lang="en-CA" sz="3200" dirty="0"/>
              <a:t>My Goals</a:t>
            </a:r>
          </a:p>
          <a:p>
            <a:pPr marL="0" indent="0">
              <a:buNone/>
            </a:pPr>
            <a:r>
              <a:rPr lang="en-CA" dirty="0"/>
              <a:t>	Create a food project at Dawson</a:t>
            </a:r>
          </a:p>
          <a:p>
            <a:pPr marL="0" indent="0">
              <a:buNone/>
            </a:pPr>
            <a:r>
              <a:rPr lang="en-CA" dirty="0"/>
              <a:t>	Understand how to measure ‘indicators of healthy food systems’</a:t>
            </a:r>
          </a:p>
          <a:p>
            <a:pPr marL="0" indent="0">
              <a:buNone/>
            </a:pPr>
            <a:r>
              <a:rPr lang="en-CA" dirty="0"/>
              <a:t>	Get to know local community food groups</a:t>
            </a:r>
          </a:p>
          <a:p>
            <a:pPr marL="0" indent="0">
              <a:buNone/>
            </a:pPr>
            <a:endParaRPr lang="en-CA" dirty="0"/>
          </a:p>
          <a:p>
            <a:pPr marL="0" indent="0">
              <a:buNone/>
            </a:pPr>
            <a:r>
              <a:rPr lang="en-CA" dirty="0"/>
              <a:t>	</a:t>
            </a:r>
            <a:r>
              <a:rPr lang="en-CA" sz="4000" i="1" dirty="0"/>
              <a:t>What are your goals?</a:t>
            </a:r>
          </a:p>
          <a:p>
            <a:pPr marL="0" indent="0">
              <a:buNone/>
            </a:pPr>
            <a:r>
              <a:rPr lang="en-CA" dirty="0"/>
              <a:t>	</a:t>
            </a:r>
          </a:p>
        </p:txBody>
      </p:sp>
    </p:spTree>
    <p:extLst>
      <p:ext uri="{BB962C8B-B14F-4D97-AF65-F5344CB8AC3E}">
        <p14:creationId xmlns:p14="http://schemas.microsoft.com/office/powerpoint/2010/main" val="359924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Group Project</a:t>
            </a:r>
          </a:p>
        </p:txBody>
      </p:sp>
      <p:sp>
        <p:nvSpPr>
          <p:cNvPr id="3" name="Content Placeholder 2"/>
          <p:cNvSpPr>
            <a:spLocks noGrp="1"/>
          </p:cNvSpPr>
          <p:nvPr>
            <p:ph idx="1"/>
          </p:nvPr>
        </p:nvSpPr>
        <p:spPr/>
        <p:txBody>
          <a:bodyPr/>
          <a:lstStyle/>
          <a:p>
            <a:pPr marL="0" indent="0">
              <a:buNone/>
            </a:pPr>
            <a:r>
              <a:rPr lang="en-CA" dirty="0"/>
              <a:t>Research project about the food system at Dawson </a:t>
            </a:r>
          </a:p>
          <a:p>
            <a:pPr marL="0" indent="0">
              <a:buNone/>
            </a:pPr>
            <a:r>
              <a:rPr lang="en-CA" dirty="0"/>
              <a:t>	</a:t>
            </a:r>
            <a:r>
              <a:rPr lang="en-CA" sz="2000" dirty="0"/>
              <a:t>Similar to the </a:t>
            </a:r>
            <a:r>
              <a:rPr lang="en-CA" sz="2000" dirty="0">
                <a:hlinkClick r:id="rId2"/>
              </a:rPr>
              <a:t>Concordia Student-Run Food Groups Research Project</a:t>
            </a:r>
            <a:endParaRPr lang="en-CA" sz="2000" dirty="0"/>
          </a:p>
          <a:p>
            <a:pPr marL="0" indent="0">
              <a:buNone/>
            </a:pPr>
            <a:endParaRPr lang="en-CA" dirty="0"/>
          </a:p>
          <a:p>
            <a:pPr marL="0" indent="0">
              <a:buNone/>
            </a:pPr>
            <a:r>
              <a:rPr lang="en-CA" dirty="0"/>
              <a:t>Create a food group at Dawson College</a:t>
            </a:r>
            <a:endParaRPr lang="en-CA" sz="2000" dirty="0"/>
          </a:p>
          <a:p>
            <a:pPr marL="0" indent="0">
              <a:buNone/>
            </a:pPr>
            <a:endParaRPr lang="en-CA" dirty="0"/>
          </a:p>
          <a:p>
            <a:pPr marL="0" indent="0">
              <a:buNone/>
            </a:pPr>
            <a:r>
              <a:rPr lang="en-CA" dirty="0"/>
              <a:t>Organize a conference connecting food activists at Dawson with food activists in the community at large</a:t>
            </a:r>
          </a:p>
          <a:p>
            <a:pPr marL="0" indent="0">
              <a:buNone/>
            </a:pPr>
            <a:endParaRPr lang="en-CA" dirty="0"/>
          </a:p>
        </p:txBody>
      </p:sp>
    </p:spTree>
    <p:extLst>
      <p:ext uri="{BB962C8B-B14F-4D97-AF65-F5344CB8AC3E}">
        <p14:creationId xmlns:p14="http://schemas.microsoft.com/office/powerpoint/2010/main" val="122383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Reading Material</a:t>
            </a:r>
          </a:p>
        </p:txBody>
      </p:sp>
      <p:sp>
        <p:nvSpPr>
          <p:cNvPr id="3" name="Content Placeholder 2"/>
          <p:cNvSpPr>
            <a:spLocks noGrp="1"/>
          </p:cNvSpPr>
          <p:nvPr>
            <p:ph idx="1"/>
          </p:nvPr>
        </p:nvSpPr>
        <p:spPr/>
        <p:txBody>
          <a:bodyPr>
            <a:normAutofit/>
          </a:bodyPr>
          <a:lstStyle/>
          <a:p>
            <a:pPr marL="0" indent="0">
              <a:buNone/>
            </a:pPr>
            <a:r>
              <a:rPr lang="en-CA" dirty="0"/>
              <a:t>We will pick at least one </a:t>
            </a:r>
            <a:r>
              <a:rPr lang="en-CA"/>
              <a:t>book and </a:t>
            </a:r>
            <a:r>
              <a:rPr lang="en-CA" dirty="0"/>
              <a:t>a variety of articles.</a:t>
            </a:r>
          </a:p>
          <a:p>
            <a:pPr marL="0" indent="0">
              <a:buNone/>
            </a:pPr>
            <a:endParaRPr lang="en-CA" b="1" dirty="0"/>
          </a:p>
          <a:p>
            <a:pPr>
              <a:buFontTx/>
              <a:buChar char="-"/>
            </a:pPr>
            <a:r>
              <a:rPr lang="en-CA" sz="1800" dirty="0"/>
              <a:t>Food Activism: Agency, Democracy and Economy (2014) Carole </a:t>
            </a:r>
            <a:r>
              <a:rPr lang="en-CA" sz="1800" dirty="0" err="1"/>
              <a:t>Counihan</a:t>
            </a:r>
            <a:r>
              <a:rPr lang="en-CA" sz="1800" dirty="0"/>
              <a:t>, Valeria </a:t>
            </a:r>
            <a:r>
              <a:rPr lang="en-CA" sz="1800" dirty="0" err="1"/>
              <a:t>Siniscalchi</a:t>
            </a:r>
            <a:endParaRPr lang="en-CA" sz="1800" dirty="0"/>
          </a:p>
          <a:p>
            <a:pPr>
              <a:buFontTx/>
              <a:buChar char="-"/>
            </a:pPr>
            <a:r>
              <a:rPr lang="en-CA" sz="1800" dirty="0"/>
              <a:t>The Food Activist Handbook: Big &amp; Small Things You Can Do to Help Provide Fresh, Healthy Food for Your community 2015 Ali </a:t>
            </a:r>
            <a:r>
              <a:rPr lang="en-CA" sz="1800" dirty="0" err="1"/>
              <a:t>Berlow</a:t>
            </a:r>
            <a:endParaRPr lang="en-CA" sz="1800" dirty="0"/>
          </a:p>
          <a:p>
            <a:pPr>
              <a:buFontTx/>
              <a:buChar char="-"/>
            </a:pPr>
            <a:r>
              <a:rPr lang="en-CA" sz="1800" dirty="0"/>
              <a:t>Edible Action; Food Activism &amp; Alternative Economics (2008) Sally Miller</a:t>
            </a:r>
          </a:p>
          <a:p>
            <a:pPr>
              <a:buFontTx/>
              <a:buChar char="-"/>
            </a:pPr>
            <a:r>
              <a:rPr lang="en-CA" sz="1800" dirty="0"/>
              <a:t>Take Back the Economy ; An Ethical Guide For Transforming Our Communities (2013) JK Gibson-	Graham, Jenny Cameron, Stephen Healy</a:t>
            </a:r>
          </a:p>
          <a:p>
            <a:pPr>
              <a:buFontTx/>
              <a:buChar char="-"/>
            </a:pPr>
            <a:r>
              <a:rPr lang="en-CA" sz="1800" dirty="0"/>
              <a:t>Activism and Social Change; Lessons for Community Organizing (2013) Eric </a:t>
            </a:r>
            <a:r>
              <a:rPr lang="en-CA" sz="1800" dirty="0" err="1"/>
              <a:t>Shragge</a:t>
            </a:r>
            <a:endParaRPr lang="en-CA" sz="1800" dirty="0"/>
          </a:p>
          <a:p>
            <a:pPr marL="0" indent="0">
              <a:buNone/>
            </a:pPr>
            <a:endParaRPr lang="en-CA" sz="2000" dirty="0"/>
          </a:p>
        </p:txBody>
      </p:sp>
    </p:spTree>
    <p:extLst>
      <p:ext uri="{BB962C8B-B14F-4D97-AF65-F5344CB8AC3E}">
        <p14:creationId xmlns:p14="http://schemas.microsoft.com/office/powerpoint/2010/main" val="238947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Specific Instructional Objectives</a:t>
            </a:r>
          </a:p>
        </p:txBody>
      </p:sp>
      <p:sp>
        <p:nvSpPr>
          <p:cNvPr id="3" name="Content Placeholder 2"/>
          <p:cNvSpPr>
            <a:spLocks noGrp="1"/>
          </p:cNvSpPr>
          <p:nvPr>
            <p:ph idx="1"/>
          </p:nvPr>
        </p:nvSpPr>
        <p:spPr/>
        <p:txBody>
          <a:bodyPr/>
          <a:lstStyle/>
          <a:p>
            <a:pPr marL="0" indent="0" hangingPunct="0">
              <a:buNone/>
            </a:pPr>
            <a:r>
              <a:rPr lang="en-US" dirty="0"/>
              <a:t>Students will identify key ethical concerns regarding modern food practices</a:t>
            </a:r>
            <a:endParaRPr lang="en-CA" dirty="0"/>
          </a:p>
          <a:p>
            <a:pPr marL="0" indent="0" hangingPunct="0">
              <a:buNone/>
            </a:pPr>
            <a:r>
              <a:rPr lang="en-US" dirty="0"/>
              <a:t>Students will identify indicators of healthy food systems</a:t>
            </a:r>
            <a:endParaRPr lang="en-CA" dirty="0"/>
          </a:p>
          <a:p>
            <a:pPr marL="0" indent="0" hangingPunct="0">
              <a:buNone/>
            </a:pPr>
            <a:r>
              <a:rPr lang="en-US" dirty="0"/>
              <a:t>Students will know about the actions of local food organizations and activists</a:t>
            </a:r>
            <a:endParaRPr lang="en-CA" dirty="0"/>
          </a:p>
          <a:p>
            <a:pPr marL="0" indent="0" hangingPunct="0">
              <a:buNone/>
            </a:pPr>
            <a:r>
              <a:rPr lang="en-US" dirty="0"/>
              <a:t>Students will understand a variety of economic models</a:t>
            </a:r>
            <a:endParaRPr lang="en-CA" dirty="0"/>
          </a:p>
          <a:p>
            <a:pPr marL="0" indent="0" hangingPunct="0">
              <a:buNone/>
            </a:pPr>
            <a:r>
              <a:rPr lang="en-US" dirty="0"/>
              <a:t>Students will experience what it is like to be a food activist</a:t>
            </a:r>
            <a:endParaRPr lang="en-CA" dirty="0"/>
          </a:p>
          <a:p>
            <a:pPr marL="0" indent="0" hangingPunct="0">
              <a:buNone/>
            </a:pPr>
            <a:r>
              <a:rPr lang="en-US" dirty="0"/>
              <a:t>Students will create a group project</a:t>
            </a:r>
            <a:endParaRPr lang="en-CA" dirty="0"/>
          </a:p>
          <a:p>
            <a:endParaRPr lang="en-CA" dirty="0"/>
          </a:p>
        </p:txBody>
      </p:sp>
    </p:spTree>
    <p:extLst>
      <p:ext uri="{BB962C8B-B14F-4D97-AF65-F5344CB8AC3E}">
        <p14:creationId xmlns:p14="http://schemas.microsoft.com/office/powerpoint/2010/main" val="329035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Teaching Methods/Learning Activities</a:t>
            </a:r>
          </a:p>
        </p:txBody>
      </p:sp>
      <p:sp>
        <p:nvSpPr>
          <p:cNvPr id="3" name="Content Placeholder 2"/>
          <p:cNvSpPr>
            <a:spLocks noGrp="1"/>
          </p:cNvSpPr>
          <p:nvPr>
            <p:ph idx="1"/>
          </p:nvPr>
        </p:nvSpPr>
        <p:spPr/>
        <p:txBody>
          <a:bodyPr/>
          <a:lstStyle/>
          <a:p>
            <a:pPr marL="0" indent="0">
              <a:buNone/>
            </a:pPr>
            <a:r>
              <a:rPr lang="en-CA" dirty="0"/>
              <a:t>Learning by doing – We will create a project</a:t>
            </a:r>
            <a:br>
              <a:rPr lang="en-CA" dirty="0"/>
            </a:br>
            <a:endParaRPr lang="en-CA" dirty="0"/>
          </a:p>
          <a:p>
            <a:pPr marL="0" indent="0">
              <a:buNone/>
            </a:pPr>
            <a:r>
              <a:rPr lang="en-CA" dirty="0"/>
              <a:t>Learning by discussing and debating – We will discuss readings and documentaries</a:t>
            </a:r>
          </a:p>
          <a:p>
            <a:pPr marL="0" indent="0">
              <a:buNone/>
            </a:pPr>
            <a:endParaRPr lang="en-CA" dirty="0"/>
          </a:p>
          <a:p>
            <a:pPr marL="0" indent="0">
              <a:buNone/>
            </a:pPr>
            <a:r>
              <a:rPr lang="en-CA" dirty="0"/>
              <a:t>Community service learning – We will learn from people involved in community food projects</a:t>
            </a:r>
          </a:p>
          <a:p>
            <a:pPr marL="0" indent="0">
              <a:buNone/>
            </a:pPr>
            <a:endParaRPr lang="en-CA" dirty="0"/>
          </a:p>
        </p:txBody>
      </p:sp>
    </p:spTree>
    <p:extLst>
      <p:ext uri="{BB962C8B-B14F-4D97-AF65-F5344CB8AC3E}">
        <p14:creationId xmlns:p14="http://schemas.microsoft.com/office/powerpoint/2010/main" val="1353361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Food Topics Interest You?</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Food and gender</a:t>
            </a:r>
            <a:br>
              <a:rPr lang="en-CA" dirty="0"/>
            </a:br>
            <a:r>
              <a:rPr lang="en-CA" dirty="0"/>
              <a:t>Food and racial relations</a:t>
            </a:r>
            <a:br>
              <a:rPr lang="en-CA" dirty="0"/>
            </a:br>
            <a:r>
              <a:rPr lang="en-CA" dirty="0"/>
              <a:t>Food production</a:t>
            </a:r>
            <a:br>
              <a:rPr lang="en-CA" dirty="0"/>
            </a:br>
            <a:r>
              <a:rPr lang="en-CA" dirty="0"/>
              <a:t>Labour conditions of food producers</a:t>
            </a:r>
            <a:br>
              <a:rPr lang="en-CA" dirty="0"/>
            </a:br>
            <a:r>
              <a:rPr lang="en-CA" dirty="0"/>
              <a:t>Food and environmental sustainability</a:t>
            </a:r>
            <a:br>
              <a:rPr lang="en-CA" dirty="0"/>
            </a:br>
            <a:r>
              <a:rPr lang="en-CA" dirty="0"/>
              <a:t>Critique of current food systems</a:t>
            </a:r>
            <a:br>
              <a:rPr lang="en-CA" dirty="0"/>
            </a:br>
            <a:r>
              <a:rPr lang="en-CA" dirty="0"/>
              <a:t>Food and colonialism</a:t>
            </a:r>
            <a:br>
              <a:rPr lang="en-CA" dirty="0"/>
            </a:br>
            <a:r>
              <a:rPr lang="en-CA" dirty="0"/>
              <a:t>Food and community building</a:t>
            </a:r>
            <a:br>
              <a:rPr lang="en-CA" dirty="0"/>
            </a:br>
            <a:r>
              <a:rPr lang="en-CA" dirty="0"/>
              <a:t>Food systems</a:t>
            </a:r>
            <a:br>
              <a:rPr lang="en-CA" dirty="0"/>
            </a:br>
            <a:r>
              <a:rPr lang="en-CA" dirty="0"/>
              <a:t>Food and health</a:t>
            </a:r>
            <a:br>
              <a:rPr lang="en-CA" dirty="0"/>
            </a:br>
            <a:r>
              <a:rPr lang="en-CA" dirty="0"/>
              <a:t>Cooking</a:t>
            </a:r>
            <a:br>
              <a:rPr lang="en-CA" dirty="0"/>
            </a:br>
            <a:r>
              <a:rPr lang="en-CA" dirty="0"/>
              <a:t>Food and the economy</a:t>
            </a:r>
            <a:br>
              <a:rPr lang="en-CA" dirty="0"/>
            </a:br>
            <a:r>
              <a:rPr lang="en-CA" dirty="0"/>
              <a:t>Alternative food practices</a:t>
            </a:r>
            <a:br>
              <a:rPr lang="en-CA" dirty="0"/>
            </a:br>
            <a:r>
              <a:rPr lang="en-CA" dirty="0"/>
              <a:t>Permaculture</a:t>
            </a:r>
            <a:br>
              <a:rPr lang="en-CA" dirty="0"/>
            </a:br>
            <a:r>
              <a:rPr lang="en-CA" dirty="0"/>
              <a:t>Food policy</a:t>
            </a:r>
            <a:br>
              <a:rPr lang="en-CA" dirty="0"/>
            </a:br>
            <a:r>
              <a:rPr lang="en-CA" dirty="0"/>
              <a:t>Food security </a:t>
            </a:r>
            <a:br>
              <a:rPr lang="en-CA" dirty="0"/>
            </a:br>
            <a:r>
              <a:rPr lang="en-CA" dirty="0"/>
              <a:t>Food sovereignty</a:t>
            </a:r>
            <a:br>
              <a:rPr lang="en-CA" dirty="0"/>
            </a:br>
            <a:r>
              <a:rPr lang="en-CA" dirty="0"/>
              <a:t>Food and class relations</a:t>
            </a:r>
            <a:br>
              <a:rPr lang="en-CA" dirty="0"/>
            </a:br>
            <a:r>
              <a:rPr lang="en-CA" dirty="0"/>
              <a:t>Food and culture</a:t>
            </a:r>
          </a:p>
        </p:txBody>
      </p:sp>
    </p:spTree>
    <p:extLst>
      <p:ext uri="{BB962C8B-B14F-4D97-AF65-F5344CB8AC3E}">
        <p14:creationId xmlns:p14="http://schemas.microsoft.com/office/powerpoint/2010/main" val="6656132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1007</TotalTime>
  <Words>432</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Edible Activism!</vt:lpstr>
      <vt:lpstr>Planting a Seed</vt:lpstr>
      <vt:lpstr>Introduction</vt:lpstr>
      <vt:lpstr>Edible Activism!</vt:lpstr>
      <vt:lpstr>Group Project</vt:lpstr>
      <vt:lpstr>Reading Material</vt:lpstr>
      <vt:lpstr>Specific Instructional Objectives</vt:lpstr>
      <vt:lpstr>Teaching Methods/Learning Activities</vt:lpstr>
      <vt:lpstr>What Food Topics Interest You?</vt:lpstr>
      <vt:lpstr>Course Description</vt:lpstr>
      <vt:lpstr>Evaluation Tools and Assignments</vt:lpstr>
      <vt:lpstr>Videos</vt:lpstr>
      <vt:lpstr>Work out Lesson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28</cp:revision>
  <dcterms:created xsi:type="dcterms:W3CDTF">2016-08-29T02:04:56Z</dcterms:created>
  <dcterms:modified xsi:type="dcterms:W3CDTF">2016-09-19T18:21:47Z</dcterms:modified>
</cp:coreProperties>
</file>