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7" r:id="rId2"/>
    <p:sldId id="275" r:id="rId3"/>
    <p:sldId id="283" r:id="rId4"/>
    <p:sldId id="282" r:id="rId5"/>
    <p:sldId id="291" r:id="rId6"/>
    <p:sldId id="284" r:id="rId7"/>
    <p:sldId id="285" r:id="rId8"/>
    <p:sldId id="281" r:id="rId9"/>
    <p:sldId id="288" r:id="rId10"/>
    <p:sldId id="286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1" r:id="rId19"/>
    <p:sldId id="274" r:id="rId20"/>
    <p:sldId id="277" r:id="rId21"/>
    <p:sldId id="278" r:id="rId22"/>
    <p:sldId id="279" r:id="rId23"/>
    <p:sldId id="280" r:id="rId24"/>
    <p:sldId id="289" r:id="rId25"/>
    <p:sldId id="290" r:id="rId26"/>
    <p:sldId id="269" r:id="rId27"/>
    <p:sldId id="29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395BF-A852-48DF-B5B0-CDF00B6C9969}" type="datetimeFigureOut">
              <a:rPr lang="en-CA" smtClean="0"/>
              <a:t>2017-07-10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443DF-6AB8-4D5A-83B3-1D81857E72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205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29B99B-FF27-4DCA-829A-347C47E409A9}" type="slidenum">
              <a:rPr lang="en-CA" altLang="en-US"/>
              <a:pPr/>
              <a:t>12</a:t>
            </a:fld>
            <a:endParaRPr lang="en-CA" alt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7600" cy="45069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447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B53D28-FA3D-465F-B534-9F6D5976D6D7}" type="slidenum">
              <a:rPr lang="en-CA" altLang="en-US"/>
              <a:pPr/>
              <a:t>13</a:t>
            </a:fld>
            <a:endParaRPr lang="en-CA" alt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7600" cy="45069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843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92A7FB-B2B9-4078-B089-C3045B58D2F9}" type="slidenum">
              <a:rPr lang="en-CA" altLang="en-US"/>
              <a:pPr/>
              <a:t>14</a:t>
            </a:fld>
            <a:endParaRPr lang="en-CA" altLang="en-US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7600" cy="45069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260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05BED7-BC03-42F9-B1E6-813789E6C1C6}" type="slidenum">
              <a:rPr lang="en-CA" altLang="en-US"/>
              <a:pPr/>
              <a:t>15</a:t>
            </a:fld>
            <a:endParaRPr lang="en-CA" altLang="en-US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7600" cy="45069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045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86EDFC-B5CC-494E-B0C9-7BD45CD5F2AB}" type="slidenum">
              <a:rPr lang="en-CA" altLang="en-US"/>
              <a:pPr/>
              <a:t>16</a:t>
            </a:fld>
            <a:endParaRPr lang="en-CA" altLang="en-US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7600" cy="45069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49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57414"/>
            <a:ext cx="11855451" cy="854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8773585" y="188913"/>
            <a:ext cx="2813049" cy="342900"/>
          </a:xfrm>
        </p:spPr>
        <p:txBody>
          <a:bodyPr/>
          <a:lstStyle>
            <a:lvl1pPr>
              <a:defRPr/>
            </a:lvl1pPr>
          </a:lstStyle>
          <a:p>
            <a:r>
              <a:rPr lang="en-CA" altLang="en-US"/>
              <a:t>13-1-31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11719985" y="6569075"/>
            <a:ext cx="577849" cy="342900"/>
          </a:xfrm>
        </p:spPr>
        <p:txBody>
          <a:bodyPr/>
          <a:lstStyle>
            <a:lvl1pPr>
              <a:defRPr/>
            </a:lvl1pPr>
          </a:lstStyle>
          <a:p>
            <a:fld id="{B0E33AC2-D8C5-4515-AD00-E08C681A12E2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9036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7/10/2017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7/10/2017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7/10/2017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7/10/2017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7/10/2017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7/10/2017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yDDyT1lDh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TOlURndRi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bdpucXyZNCM" TargetMode="External"/><Relationship Id="rId4" Type="http://schemas.openxmlformats.org/officeDocument/2006/relationships/hyperlink" Target="https://www.youtube.com/watch?v=HAxee1QN0hw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IuXv7Y8QA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JRAHyPVFWU" TargetMode="External"/><Relationship Id="rId2" Type="http://schemas.openxmlformats.org/officeDocument/2006/relationships/hyperlink" Target="https://www.youtube.com/watch?v=nsMUpkckTa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EUzj_qIts98" TargetMode="External"/><Relationship Id="rId4" Type="http://schemas.openxmlformats.org/officeDocument/2006/relationships/hyperlink" Target="https://www.youtube.com/watch?v=_wruEnynr1w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rc-ccdp.gc.ca/index.html" TargetMode="External"/><Relationship Id="rId3" Type="http://schemas.openxmlformats.org/officeDocument/2006/relationships/hyperlink" Target="http://www.crtc.gc.ca/eng/cancon/mandate.htm" TargetMode="External"/><Relationship Id="rId7" Type="http://schemas.openxmlformats.org/officeDocument/2006/relationships/hyperlink" Target="http://www.adstandards.com/en/" TargetMode="External"/><Relationship Id="rId2" Type="http://schemas.openxmlformats.org/officeDocument/2006/relationships/hyperlink" Target="http://laws-lois.justice.gc.ca/PDF/B-9.0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bsc.ca/" TargetMode="External"/><Relationship Id="rId5" Type="http://schemas.openxmlformats.org/officeDocument/2006/relationships/hyperlink" Target="http://www.ombudsman.cbc.radio-canada.ca/en/contact-us/" TargetMode="External"/><Relationship Id="rId4" Type="http://schemas.openxmlformats.org/officeDocument/2006/relationships/hyperlink" Target="http://www.crtc.gc.ca/eng/info_sht/g8.htm" TargetMode="External"/><Relationship Id="rId9" Type="http://schemas.openxmlformats.org/officeDocument/2006/relationships/hyperlink" Target="https://www.cybertip.ca/app/en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SRf8m3plrM" TargetMode="External"/><Relationship Id="rId2" Type="http://schemas.openxmlformats.org/officeDocument/2006/relationships/hyperlink" Target="https://www.youtube.com/watch?v=BRI-A3vakVg&amp;index=10&amp;list=PLJ030_6aiBzd_brPqXo7hwcue2f--h8a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tdikUhN4gSo" TargetMode="External"/><Relationship Id="rId5" Type="http://schemas.openxmlformats.org/officeDocument/2006/relationships/hyperlink" Target="https://www.youtube.com/watch?v=nes4lCAFlr0&amp;list=PLJ030_6aiBzd_brPqXo7hwcue2f--h8aI&amp;index=3" TargetMode="External"/><Relationship Id="rId4" Type="http://schemas.openxmlformats.org/officeDocument/2006/relationships/hyperlink" Target="https://www.youtube.com/watch?v=_0BwH5Fkki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Media, Technology and Politics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Media in the Political and Socio-Economic Environment </a:t>
            </a:r>
          </a:p>
          <a:p>
            <a:r>
              <a:rPr lang="en-CA" dirty="0"/>
              <a:t>Erik Chevrier</a:t>
            </a:r>
          </a:p>
          <a:p>
            <a:r>
              <a:rPr lang="en-CA" dirty="0"/>
              <a:t>July 10</a:t>
            </a:r>
            <a:r>
              <a:rPr lang="en-CA" baseline="30000" dirty="0"/>
              <a:t>th</a:t>
            </a:r>
            <a:r>
              <a:rPr lang="en-CA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2581282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Hegemony </a:t>
            </a:r>
            <a:r>
              <a:rPr lang="en-US" sz="1800" dirty="0"/>
              <a:t>(Nesbitt-Larking, 2009)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Antonio Gramsci </a:t>
            </a:r>
          </a:p>
          <a:p>
            <a:r>
              <a:rPr lang="en-US" dirty="0"/>
              <a:t>Hegemony – People come to accept the legitimacy of the economic and political system when it is carefully articulated in a manner that approximates their already existing common sense. </a:t>
            </a:r>
          </a:p>
          <a:p>
            <a:r>
              <a:rPr lang="en-US" dirty="0"/>
              <a:t>Rule by consent – people produce and re-produce political and economic systems via their participation in the system. Capitalism is produced and re-produced everyday by people who produce, distribute and consume products. </a:t>
            </a:r>
          </a:p>
          <a:p>
            <a:r>
              <a:rPr lang="en-US" sz="1800" dirty="0"/>
              <a:t>1 – Although people can be persuaded, coerced and even seduced, they are never entirely lacking creative capacity to question versions of reality that are suggested to them. </a:t>
            </a:r>
          </a:p>
          <a:p>
            <a:r>
              <a:rPr lang="en-US" sz="1800" dirty="0">
                <a:hlinkClick r:id="rId2"/>
              </a:rPr>
              <a:t>2 – People have the capacity to go along with something even when they only half believe or scarcely believe it. </a:t>
            </a:r>
            <a:endParaRPr lang="en-US" sz="1800" dirty="0"/>
          </a:p>
          <a:p>
            <a:r>
              <a:rPr lang="en-US" sz="1800" dirty="0"/>
              <a:t>3 – The arena of common sense is constantly open for appropriation. </a:t>
            </a:r>
          </a:p>
        </p:txBody>
      </p:sp>
    </p:spTree>
    <p:extLst>
      <p:ext uri="{BB962C8B-B14F-4D97-AF65-F5344CB8AC3E}">
        <p14:creationId xmlns:p14="http://schemas.microsoft.com/office/powerpoint/2010/main" val="1861123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Capitalism?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Private ownership of the means of production</a:t>
            </a:r>
          </a:p>
          <a:p>
            <a:r>
              <a:rPr lang="en-CA" dirty="0"/>
              <a:t>Labourers work for capitalists</a:t>
            </a:r>
          </a:p>
          <a:p>
            <a:r>
              <a:rPr lang="en-CA" dirty="0"/>
              <a:t>Capital is virtual and physical</a:t>
            </a:r>
          </a:p>
          <a:p>
            <a:r>
              <a:rPr lang="en-CA" dirty="0"/>
              <a:t>An exchange based system (money)</a:t>
            </a:r>
          </a:p>
          <a:p>
            <a:r>
              <a:rPr lang="en-CA" dirty="0"/>
              <a:t>A system that permits the endless accumulation of wealth</a:t>
            </a:r>
          </a:p>
          <a:p>
            <a:r>
              <a:rPr lang="en-CA" dirty="0"/>
              <a:t>Profit motive</a:t>
            </a:r>
          </a:p>
          <a:p>
            <a:r>
              <a:rPr lang="en-CA" dirty="0"/>
              <a:t>Workers do not own the products of their labour</a:t>
            </a:r>
          </a:p>
          <a:p>
            <a:r>
              <a:rPr lang="en-CA" dirty="0"/>
              <a:t>Alienation/exploitation/monopoly </a:t>
            </a:r>
          </a:p>
          <a:p>
            <a:r>
              <a:rPr lang="en-CA" dirty="0"/>
              <a:t>Can manifest in many ways</a:t>
            </a:r>
          </a:p>
          <a:p>
            <a:pPr lvl="1"/>
            <a:r>
              <a:rPr lang="en-CA" dirty="0"/>
              <a:t>Corporatism</a:t>
            </a:r>
          </a:p>
          <a:p>
            <a:pPr lvl="1"/>
            <a:r>
              <a:rPr lang="en-CA" dirty="0"/>
              <a:t>No state intervention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9700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altLang="en-US" sz="5400" dirty="0">
                <a:solidFill>
                  <a:srgbClr val="000000"/>
                </a:solidFill>
                <a:latin typeface="+mn-lt"/>
              </a:rPr>
              <a:t>The Birth of Consumerism</a:t>
            </a:r>
            <a:endParaRPr lang="en-CA" sz="5400" dirty="0">
              <a:latin typeface="+mn-lt"/>
            </a:endParaRPr>
          </a:p>
        </p:txBody>
      </p:sp>
      <p:sp>
        <p:nvSpPr>
          <p:cNvPr id="8193" name="Rectangle 1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vert="horz" lIns="90000" tIns="45000" rIns="90000" bIns="45000" rtlCol="0">
            <a:normAutofit/>
          </a:bodyPr>
          <a:lstStyle/>
          <a:p>
            <a:pPr indent="-336550">
              <a:lnSpc>
                <a:spcPct val="100000"/>
              </a:lnSpc>
              <a:spcAft>
                <a:spcPct val="0"/>
              </a:spcAft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altLang="en-US" sz="4400" dirty="0">
                <a:solidFill>
                  <a:srgbClr val="000000"/>
                </a:solidFill>
                <a:hlinkClick r:id="rId3"/>
              </a:rPr>
              <a:t>We Deliver Young People</a:t>
            </a:r>
            <a:endParaRPr lang="en-CA" altLang="en-US" sz="4400" dirty="0">
              <a:solidFill>
                <a:srgbClr val="000000"/>
              </a:solidFill>
            </a:endParaRPr>
          </a:p>
          <a:p>
            <a:r>
              <a:rPr lang="en-CA" sz="4400" dirty="0">
                <a:hlinkClick r:id="rId4"/>
              </a:rPr>
              <a:t>YUL-LAB</a:t>
            </a:r>
            <a:endParaRPr lang="en-CA" sz="4400" dirty="0"/>
          </a:p>
          <a:p>
            <a:r>
              <a:rPr lang="en-CA" sz="4400" dirty="0">
                <a:hlinkClick r:id="rId5"/>
              </a:rPr>
              <a:t>Advertising and the End of the World</a:t>
            </a:r>
            <a:endParaRPr lang="en-CA" sz="4400" dirty="0"/>
          </a:p>
          <a:p>
            <a:pPr indent="-336550">
              <a:lnSpc>
                <a:spcPct val="100000"/>
              </a:lnSpc>
              <a:spcAft>
                <a:spcPct val="0"/>
              </a:spcAft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CA" altLang="en-US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82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97935" y="431801"/>
            <a:ext cx="9012865" cy="1247775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altLang="en-US" sz="4400" dirty="0">
                <a:latin typeface="+mn-lt"/>
              </a:rPr>
              <a:t>Early Capitalism </a:t>
            </a:r>
            <a:br>
              <a:rPr lang="en-CA" altLang="en-US" sz="4400" dirty="0">
                <a:latin typeface="+mn-lt"/>
              </a:rPr>
            </a:br>
            <a:r>
              <a:rPr lang="en-CA" altLang="en-US" sz="2800" dirty="0">
                <a:latin typeface="+mn-lt"/>
              </a:rPr>
              <a:t>(1600 - 1900)</a:t>
            </a:r>
            <a:r>
              <a:rPr lang="en-CA" altLang="en-US" sz="3200" dirty="0">
                <a:latin typeface="+mn-lt"/>
              </a:rPr>
              <a:t> 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197935" y="1646238"/>
            <a:ext cx="901286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1425"/>
              </a:spcAft>
            </a:pPr>
            <a:endParaRPr lang="en-CA" altLang="en-US" sz="2400" dirty="0">
              <a:solidFill>
                <a:srgbClr val="000000"/>
              </a:solidFill>
              <a:latin typeface="+mn-lt"/>
              <a:cs typeface="Arial Unicode MS" panose="020B0604020202020204" pitchFamily="34" charset="-128"/>
            </a:endParaRPr>
          </a:p>
          <a:p>
            <a:pPr>
              <a:spcAft>
                <a:spcPts val="1425"/>
              </a:spcAft>
            </a:pPr>
            <a:r>
              <a:rPr lang="en-CA" altLang="en-US" sz="24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Little to no leisure time for working class</a:t>
            </a:r>
          </a:p>
          <a:p>
            <a:pPr>
              <a:spcAft>
                <a:spcPts val="1425"/>
              </a:spcAft>
            </a:pPr>
            <a:r>
              <a:rPr lang="en-CA" altLang="en-US" sz="24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Rampant poverty</a:t>
            </a:r>
          </a:p>
          <a:p>
            <a:pPr>
              <a:spcAft>
                <a:spcPts val="1425"/>
              </a:spcAft>
            </a:pPr>
            <a:r>
              <a:rPr lang="en-CA" altLang="en-US" sz="24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Mostly subsistence wages</a:t>
            </a:r>
          </a:p>
          <a:p>
            <a:pPr>
              <a:spcAft>
                <a:spcPts val="1425"/>
              </a:spcAft>
            </a:pPr>
            <a:r>
              <a:rPr lang="en-CA" altLang="en-US" sz="24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Work mainly done by hand or with assistance from basic machines and animals</a:t>
            </a:r>
          </a:p>
          <a:p>
            <a:pPr>
              <a:spcAft>
                <a:spcPts val="1425"/>
              </a:spcAft>
            </a:pPr>
            <a:r>
              <a:rPr lang="en-CA" altLang="en-US" sz="24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Billboard and print advertising </a:t>
            </a:r>
          </a:p>
          <a:p>
            <a:pPr>
              <a:spcAft>
                <a:spcPts val="1425"/>
              </a:spcAft>
            </a:pPr>
            <a:endParaRPr lang="en-CA" altLang="en-US" sz="2400" dirty="0">
              <a:solidFill>
                <a:srgbClr val="000000"/>
              </a:solidFill>
              <a:latin typeface="+mn-lt"/>
              <a:cs typeface="Arial Unicode MS" panose="020B0604020202020204" pitchFamily="34" charset="-128"/>
            </a:endParaRPr>
          </a:p>
          <a:p>
            <a:pPr>
              <a:spcAft>
                <a:spcPts val="1425"/>
              </a:spcAft>
            </a:pPr>
            <a:r>
              <a:rPr lang="en-CA" altLang="en-US" sz="2400" i="1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People mainly consumed what they needed to survive</a:t>
            </a:r>
          </a:p>
        </p:txBody>
      </p:sp>
    </p:spTree>
    <p:extLst>
      <p:ext uri="{BB962C8B-B14F-4D97-AF65-F5344CB8AC3E}">
        <p14:creationId xmlns:p14="http://schemas.microsoft.com/office/powerpoint/2010/main" val="35995500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76670" y="431800"/>
            <a:ext cx="9034130" cy="1187450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altLang="en-US" sz="4400" dirty="0">
                <a:latin typeface="+mn-lt"/>
              </a:rPr>
              <a:t>Middle Capitalism</a:t>
            </a:r>
            <a:br>
              <a:rPr lang="en-CA" altLang="en-US" sz="4400" dirty="0">
                <a:latin typeface="+mn-lt"/>
              </a:rPr>
            </a:br>
            <a:r>
              <a:rPr lang="en-CA" altLang="en-US" sz="2800" dirty="0">
                <a:latin typeface="+mn-lt"/>
              </a:rPr>
              <a:t>(Late 1800 - 1950)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176670" y="1646238"/>
            <a:ext cx="903413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1425"/>
              </a:spcAft>
            </a:pPr>
            <a:endParaRPr lang="en-CA" altLang="en-US" sz="2200" dirty="0">
              <a:solidFill>
                <a:srgbClr val="000000"/>
              </a:solidFill>
              <a:latin typeface="+mn-lt"/>
              <a:cs typeface="Arial Unicode MS" panose="020B0604020202020204" pitchFamily="34" charset="-128"/>
            </a:endParaRPr>
          </a:p>
          <a:p>
            <a:pPr>
              <a:spcAft>
                <a:spcPts val="1425"/>
              </a:spcAft>
            </a:pPr>
            <a:r>
              <a:rPr lang="en-CA" altLang="en-US" sz="22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Development of more advanced machinery</a:t>
            </a:r>
          </a:p>
          <a:p>
            <a:pPr>
              <a:spcAft>
                <a:spcPts val="1425"/>
              </a:spcAft>
            </a:pPr>
            <a:r>
              <a:rPr lang="en-CA" altLang="en-US" sz="22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Fordism &amp; the introduction of more efficient assembly line practices</a:t>
            </a:r>
          </a:p>
          <a:p>
            <a:pPr>
              <a:spcAft>
                <a:spcPts val="1425"/>
              </a:spcAft>
            </a:pPr>
            <a:r>
              <a:rPr lang="en-CA" altLang="en-US" sz="22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Workers are better paid</a:t>
            </a:r>
          </a:p>
          <a:p>
            <a:pPr>
              <a:spcAft>
                <a:spcPts val="1425"/>
              </a:spcAft>
            </a:pPr>
            <a:r>
              <a:rPr lang="en-CA" altLang="en-US" sz="22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Work hours were reduced (more leisure time)</a:t>
            </a:r>
          </a:p>
          <a:p>
            <a:pPr>
              <a:spcAft>
                <a:spcPts val="1425"/>
              </a:spcAft>
            </a:pPr>
            <a:r>
              <a:rPr lang="en-CA" altLang="en-US" sz="22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Introduction of psychology into advertising</a:t>
            </a:r>
          </a:p>
          <a:p>
            <a:pPr>
              <a:spcAft>
                <a:spcPts val="1425"/>
              </a:spcAft>
            </a:pPr>
            <a:endParaRPr lang="en-CA" altLang="en-US" sz="2200" dirty="0">
              <a:solidFill>
                <a:srgbClr val="000000"/>
              </a:solidFill>
              <a:latin typeface="+mn-lt"/>
              <a:cs typeface="Arial Unicode MS" panose="020B0604020202020204" pitchFamily="34" charset="-128"/>
            </a:endParaRPr>
          </a:p>
          <a:p>
            <a:pPr>
              <a:spcAft>
                <a:spcPts val="1425"/>
              </a:spcAft>
            </a:pPr>
            <a:r>
              <a:rPr lang="en-CA" altLang="en-US" sz="2200" i="1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Workers are able to consume luxury items over and above what they need to survive</a:t>
            </a:r>
          </a:p>
        </p:txBody>
      </p:sp>
    </p:spTree>
    <p:extLst>
      <p:ext uri="{BB962C8B-B14F-4D97-AF65-F5344CB8AC3E}">
        <p14:creationId xmlns:p14="http://schemas.microsoft.com/office/powerpoint/2010/main" val="39397491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05023" y="453065"/>
            <a:ext cx="8229600" cy="1187450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altLang="en-US" sz="4400" dirty="0">
                <a:latin typeface="+mn-lt"/>
              </a:rPr>
              <a:t>Later Capitalism</a:t>
            </a:r>
            <a:br>
              <a:rPr lang="en-CA" altLang="en-US" sz="4400" dirty="0">
                <a:latin typeface="+mn-lt"/>
              </a:rPr>
            </a:br>
            <a:r>
              <a:rPr lang="en-CA" altLang="en-US" sz="2800" dirty="0">
                <a:latin typeface="+mn-lt"/>
              </a:rPr>
              <a:t>(1950 - today)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205023" y="1828800"/>
            <a:ext cx="9005777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717550" algn="l"/>
                <a:tab pos="1441450" algn="l"/>
                <a:tab pos="2165350" algn="l"/>
                <a:tab pos="2889250" algn="l"/>
                <a:tab pos="3613150" algn="l"/>
                <a:tab pos="4343400" algn="l"/>
                <a:tab pos="5060950" algn="l"/>
                <a:tab pos="5784850" algn="l"/>
                <a:tab pos="6508750" algn="l"/>
                <a:tab pos="7232650" algn="l"/>
                <a:tab pos="7956550" algn="l"/>
                <a:tab pos="8080375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717550" algn="l"/>
                <a:tab pos="1441450" algn="l"/>
                <a:tab pos="2165350" algn="l"/>
                <a:tab pos="2889250" algn="l"/>
                <a:tab pos="3613150" algn="l"/>
                <a:tab pos="4343400" algn="l"/>
                <a:tab pos="5060950" algn="l"/>
                <a:tab pos="5784850" algn="l"/>
                <a:tab pos="6508750" algn="l"/>
                <a:tab pos="7232650" algn="l"/>
                <a:tab pos="7956550" algn="l"/>
                <a:tab pos="8080375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717550" algn="l"/>
                <a:tab pos="1441450" algn="l"/>
                <a:tab pos="2165350" algn="l"/>
                <a:tab pos="2889250" algn="l"/>
                <a:tab pos="3613150" algn="l"/>
                <a:tab pos="4343400" algn="l"/>
                <a:tab pos="5060950" algn="l"/>
                <a:tab pos="5784850" algn="l"/>
                <a:tab pos="6508750" algn="l"/>
                <a:tab pos="7232650" algn="l"/>
                <a:tab pos="7956550" algn="l"/>
                <a:tab pos="8080375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717550" algn="l"/>
                <a:tab pos="1441450" algn="l"/>
                <a:tab pos="2165350" algn="l"/>
                <a:tab pos="2889250" algn="l"/>
                <a:tab pos="3613150" algn="l"/>
                <a:tab pos="4343400" algn="l"/>
                <a:tab pos="5060950" algn="l"/>
                <a:tab pos="5784850" algn="l"/>
                <a:tab pos="6508750" algn="l"/>
                <a:tab pos="7232650" algn="l"/>
                <a:tab pos="7956550" algn="l"/>
                <a:tab pos="8080375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717550" algn="l"/>
                <a:tab pos="1441450" algn="l"/>
                <a:tab pos="2165350" algn="l"/>
                <a:tab pos="2889250" algn="l"/>
                <a:tab pos="3613150" algn="l"/>
                <a:tab pos="4343400" algn="l"/>
                <a:tab pos="5060950" algn="l"/>
                <a:tab pos="5784850" algn="l"/>
                <a:tab pos="6508750" algn="l"/>
                <a:tab pos="7232650" algn="l"/>
                <a:tab pos="7956550" algn="l"/>
                <a:tab pos="8080375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41450" algn="l"/>
                <a:tab pos="2165350" algn="l"/>
                <a:tab pos="2889250" algn="l"/>
                <a:tab pos="3613150" algn="l"/>
                <a:tab pos="4343400" algn="l"/>
                <a:tab pos="5060950" algn="l"/>
                <a:tab pos="5784850" algn="l"/>
                <a:tab pos="6508750" algn="l"/>
                <a:tab pos="7232650" algn="l"/>
                <a:tab pos="7956550" algn="l"/>
                <a:tab pos="8080375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41450" algn="l"/>
                <a:tab pos="2165350" algn="l"/>
                <a:tab pos="2889250" algn="l"/>
                <a:tab pos="3613150" algn="l"/>
                <a:tab pos="4343400" algn="l"/>
                <a:tab pos="5060950" algn="l"/>
                <a:tab pos="5784850" algn="l"/>
                <a:tab pos="6508750" algn="l"/>
                <a:tab pos="7232650" algn="l"/>
                <a:tab pos="7956550" algn="l"/>
                <a:tab pos="8080375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41450" algn="l"/>
                <a:tab pos="2165350" algn="l"/>
                <a:tab pos="2889250" algn="l"/>
                <a:tab pos="3613150" algn="l"/>
                <a:tab pos="4343400" algn="l"/>
                <a:tab pos="5060950" algn="l"/>
                <a:tab pos="5784850" algn="l"/>
                <a:tab pos="6508750" algn="l"/>
                <a:tab pos="7232650" algn="l"/>
                <a:tab pos="7956550" algn="l"/>
                <a:tab pos="8080375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41450" algn="l"/>
                <a:tab pos="2165350" algn="l"/>
                <a:tab pos="2889250" algn="l"/>
                <a:tab pos="3613150" algn="l"/>
                <a:tab pos="4343400" algn="l"/>
                <a:tab pos="5060950" algn="l"/>
                <a:tab pos="5784850" algn="l"/>
                <a:tab pos="6508750" algn="l"/>
                <a:tab pos="7232650" algn="l"/>
                <a:tab pos="7956550" algn="l"/>
                <a:tab pos="8080375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1425"/>
              </a:spcAft>
            </a:pPr>
            <a:r>
              <a:rPr lang="en-CA" altLang="en-US" sz="20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Rapid advancement of science and technology</a:t>
            </a:r>
          </a:p>
          <a:p>
            <a:pPr>
              <a:spcAft>
                <a:spcPts val="1425"/>
              </a:spcAft>
            </a:pPr>
            <a:r>
              <a:rPr lang="en-CA" altLang="en-US" sz="20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Planned obsolescence</a:t>
            </a:r>
          </a:p>
          <a:p>
            <a:pPr>
              <a:spcAft>
                <a:spcPts val="1425"/>
              </a:spcAft>
            </a:pPr>
            <a:r>
              <a:rPr lang="en-CA" altLang="en-US" sz="20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Global expansion of industrialized capitalism </a:t>
            </a:r>
          </a:p>
          <a:p>
            <a:pPr>
              <a:spcAft>
                <a:spcPts val="1425"/>
              </a:spcAft>
            </a:pPr>
            <a:r>
              <a:rPr lang="en-CA" altLang="en-US" sz="20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Expansion of products and services</a:t>
            </a:r>
          </a:p>
          <a:p>
            <a:pPr>
              <a:spcAft>
                <a:spcPts val="1425"/>
              </a:spcAft>
            </a:pPr>
            <a:r>
              <a:rPr lang="en-CA" altLang="en-US" sz="20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Consumption is a central part of the market</a:t>
            </a:r>
          </a:p>
          <a:p>
            <a:pPr>
              <a:spcAft>
                <a:spcPts val="1425"/>
              </a:spcAft>
            </a:pPr>
            <a:r>
              <a:rPr lang="en-CA" altLang="en-US" sz="20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Advanced advertising techniques</a:t>
            </a:r>
          </a:p>
          <a:p>
            <a:pPr>
              <a:spcAft>
                <a:spcPts val="1425"/>
              </a:spcAft>
            </a:pPr>
            <a:endParaRPr lang="en-CA" altLang="en-US" sz="2000" i="1" dirty="0">
              <a:solidFill>
                <a:srgbClr val="000000"/>
              </a:solidFill>
              <a:latin typeface="+mn-lt"/>
              <a:cs typeface="Arial Unicode MS" panose="020B0604020202020204" pitchFamily="34" charset="-128"/>
            </a:endParaRPr>
          </a:p>
          <a:p>
            <a:pPr>
              <a:spcAft>
                <a:spcPts val="1425"/>
              </a:spcAft>
            </a:pPr>
            <a:r>
              <a:rPr lang="en-CA" altLang="en-US" sz="2000" i="1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Workers must be able to continuously consume in order for the capitalist market to function</a:t>
            </a:r>
            <a:r>
              <a:rPr lang="en-CA" altLang="en-US" sz="20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306473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288"/>
              </a:spcAft>
            </a:pPr>
            <a:r>
              <a:rPr lang="en-CA" altLang="en-US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Rise of Modern Advertising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097280" y="1646238"/>
            <a:ext cx="911352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1288"/>
              </a:spcAft>
            </a:pPr>
            <a:endParaRPr lang="en-CA" altLang="en-US" sz="1500" dirty="0">
              <a:solidFill>
                <a:srgbClr val="000000"/>
              </a:solidFill>
              <a:latin typeface="Rockwell" panose="02060603020205020403" pitchFamily="18" charset="0"/>
              <a:cs typeface="Arial Unicode MS" panose="020B0604020202020204" pitchFamily="34" charset="-128"/>
            </a:endParaRPr>
          </a:p>
          <a:p>
            <a:pPr>
              <a:spcAft>
                <a:spcPts val="1288"/>
              </a:spcAft>
            </a:pPr>
            <a:r>
              <a:rPr lang="en-CA" altLang="en-US" sz="15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Begin at about late 1600 in France billboard</a:t>
            </a:r>
          </a:p>
          <a:p>
            <a:pPr>
              <a:spcAft>
                <a:spcPts val="1288"/>
              </a:spcAft>
            </a:pPr>
            <a:r>
              <a:rPr lang="en-CA" altLang="en-US" sz="15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1700 – Newspaper &amp; magazine &amp; advertising agencies as brokers</a:t>
            </a:r>
          </a:p>
          <a:p>
            <a:pPr>
              <a:spcAft>
                <a:spcPts val="1288"/>
              </a:spcAft>
            </a:pPr>
            <a:r>
              <a:rPr lang="en-CA" altLang="en-US" sz="15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1900 – Sears &amp; Cosmopolitan Magazine </a:t>
            </a:r>
          </a:p>
          <a:p>
            <a:pPr>
              <a:spcAft>
                <a:spcPts val="1288"/>
              </a:spcAft>
            </a:pPr>
            <a:r>
              <a:rPr lang="en-CA" altLang="en-US" sz="15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1920 – Psychology &amp; Ed </a:t>
            </a:r>
            <a:r>
              <a:rPr lang="en-CA" altLang="en-US" sz="1500" dirty="0" err="1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Bernays</a:t>
            </a:r>
            <a:r>
              <a:rPr lang="en-CA" altLang="en-US" sz="15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 &amp; Radio</a:t>
            </a:r>
          </a:p>
          <a:p>
            <a:pPr>
              <a:spcAft>
                <a:spcPts val="1288"/>
              </a:spcAft>
            </a:pPr>
            <a:r>
              <a:rPr lang="en-CA" altLang="en-US" sz="15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1950 – Television &amp; motion picture</a:t>
            </a:r>
          </a:p>
          <a:p>
            <a:pPr>
              <a:spcAft>
                <a:spcPts val="1288"/>
              </a:spcAft>
            </a:pPr>
            <a:r>
              <a:rPr lang="en-CA" altLang="en-US" sz="15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1980 – Internet &amp; data mining</a:t>
            </a:r>
          </a:p>
          <a:p>
            <a:pPr>
              <a:spcAft>
                <a:spcPts val="1288"/>
              </a:spcAft>
            </a:pPr>
            <a:r>
              <a:rPr lang="en-CA" altLang="en-US" sz="15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2000 – Product integration &amp; interactive advertising</a:t>
            </a:r>
          </a:p>
          <a:p>
            <a:pPr>
              <a:spcAft>
                <a:spcPts val="1288"/>
              </a:spcAft>
            </a:pPr>
            <a:r>
              <a:rPr lang="en-CA" altLang="en-US" sz="15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Today – Multiple profuse convergent network (clutter)</a:t>
            </a:r>
          </a:p>
        </p:txBody>
      </p:sp>
    </p:spTree>
    <p:extLst>
      <p:ext uri="{BB962C8B-B14F-4D97-AF65-F5344CB8AC3E}">
        <p14:creationId xmlns:p14="http://schemas.microsoft.com/office/powerpoint/2010/main" val="24802982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is this Relevant to Media?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Media can be produced by governments, companies, groups, and individuals.</a:t>
            </a:r>
          </a:p>
          <a:p>
            <a:r>
              <a:rPr lang="en-CA" sz="2400" dirty="0"/>
              <a:t>In a capitalist system:</a:t>
            </a:r>
          </a:p>
          <a:p>
            <a:pPr lvl="1"/>
            <a:r>
              <a:rPr lang="en-CA" dirty="0"/>
              <a:t>Media companies are capitalist firms in a global market</a:t>
            </a:r>
          </a:p>
          <a:p>
            <a:pPr lvl="1"/>
            <a:r>
              <a:rPr lang="en-CA" dirty="0"/>
              <a:t>Media messages (adverting) facilitate consumerism</a:t>
            </a:r>
          </a:p>
          <a:p>
            <a:pPr lvl="1"/>
            <a:r>
              <a:rPr lang="en-CA" dirty="0"/>
              <a:t>Media products are sold on the capitalist market </a:t>
            </a:r>
          </a:p>
          <a:p>
            <a:pPr lvl="1"/>
            <a:r>
              <a:rPr lang="en-CA" dirty="0"/>
              <a:t>Media produces and reflects the ideology of capitalism</a:t>
            </a:r>
          </a:p>
        </p:txBody>
      </p:sp>
    </p:spTree>
    <p:extLst>
      <p:ext uri="{BB962C8B-B14F-4D97-AF65-F5344CB8AC3E}">
        <p14:creationId xmlns:p14="http://schemas.microsoft.com/office/powerpoint/2010/main" val="3288979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Three Main Theories – Nesbitt-Larking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Liberal Pluralism:</a:t>
            </a:r>
          </a:p>
          <a:p>
            <a:pPr lvl="1"/>
            <a:r>
              <a:rPr lang="en-CA" dirty="0"/>
              <a:t>Unified totality, with common values &amp; ideals that have come to sustain society</a:t>
            </a:r>
          </a:p>
          <a:p>
            <a:pPr lvl="1"/>
            <a:r>
              <a:rPr lang="en-CA" dirty="0"/>
              <a:t>Everyone pursues private interest</a:t>
            </a:r>
          </a:p>
          <a:p>
            <a:pPr lvl="1"/>
            <a:r>
              <a:rPr lang="en-CA" dirty="0"/>
              <a:t>A set of responsive institutions that enact demands from the plurality (liberal democracy)</a:t>
            </a:r>
          </a:p>
          <a:p>
            <a:pPr lvl="1"/>
            <a:r>
              <a:rPr lang="en-CA" dirty="0"/>
              <a:t>Media are mirrors reflecting reality (they do not shape reality) </a:t>
            </a:r>
          </a:p>
          <a:p>
            <a:pPr lvl="1"/>
            <a:r>
              <a:rPr lang="en-CA" dirty="0"/>
              <a:t>Competition of ideas (everyone can express their viewpoint)</a:t>
            </a:r>
          </a:p>
          <a:p>
            <a:r>
              <a:rPr lang="en-CA" dirty="0"/>
              <a:t>Elite Theory:</a:t>
            </a:r>
          </a:p>
          <a:p>
            <a:pPr lvl="1"/>
            <a:r>
              <a:rPr lang="en-CA" dirty="0"/>
              <a:t>Small group of men control the means of production of communication</a:t>
            </a:r>
          </a:p>
          <a:p>
            <a:pPr lvl="1"/>
            <a:r>
              <a:rPr lang="en-CA" dirty="0"/>
              <a:t>Culture is determined by the small group of men who control communications</a:t>
            </a:r>
          </a:p>
          <a:p>
            <a:pPr lvl="1"/>
            <a:r>
              <a:rPr lang="en-CA" dirty="0"/>
              <a:t>Masses are passive consumers who are being manipulated </a:t>
            </a:r>
          </a:p>
          <a:p>
            <a:r>
              <a:rPr lang="en-CA" dirty="0"/>
              <a:t>Critical Theory:</a:t>
            </a:r>
          </a:p>
          <a:p>
            <a:pPr lvl="1"/>
            <a:r>
              <a:rPr lang="en-CA" dirty="0"/>
              <a:t>Marx, Gramsci, Raymond Williams</a:t>
            </a:r>
          </a:p>
          <a:p>
            <a:pPr lvl="1"/>
            <a:r>
              <a:rPr lang="en-CA" dirty="0"/>
              <a:t>Media produces and reflects hegemonic ideology</a:t>
            </a:r>
          </a:p>
          <a:p>
            <a:pPr lvl="1"/>
            <a:r>
              <a:rPr lang="en-CA" dirty="0"/>
              <a:t>Media is owned by wealthy elite but each have their own interests (profit)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2083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Political Culture, Ideology, and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Signs – A combination of signifier and signified</a:t>
            </a:r>
          </a:p>
          <a:p>
            <a:r>
              <a:rPr lang="en-CA" dirty="0"/>
              <a:t>Signifier – The physical existence of what carries meaning</a:t>
            </a:r>
          </a:p>
          <a:p>
            <a:r>
              <a:rPr lang="en-CA" dirty="0"/>
              <a:t>Signified – The mental representation that is the meaning</a:t>
            </a:r>
          </a:p>
          <a:p>
            <a:endParaRPr lang="en-CA" dirty="0"/>
          </a:p>
          <a:p>
            <a:r>
              <a:rPr lang="en-CA" dirty="0"/>
              <a:t>Denotative meaning – Common sense, obvious meaning</a:t>
            </a:r>
          </a:p>
          <a:p>
            <a:r>
              <a:rPr lang="en-CA" dirty="0"/>
              <a:t>Connotative  - Interaction of denotative meaning and one’s subjective feelings</a:t>
            </a:r>
          </a:p>
          <a:p>
            <a:endParaRPr lang="en-CA" dirty="0"/>
          </a:p>
          <a:p>
            <a:r>
              <a:rPr lang="en-CA" sz="3500" dirty="0"/>
              <a:t>Sub/counter ideology?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Factors that influence the extent to which people are impacted by cultural symbols (</a:t>
            </a:r>
            <a:r>
              <a:rPr lang="en-CA" dirty="0" err="1"/>
              <a:t>Schudson</a:t>
            </a:r>
            <a:r>
              <a:rPr lang="en-CA" dirty="0"/>
              <a:t>) </a:t>
            </a:r>
          </a:p>
          <a:p>
            <a:pPr lvl="1"/>
            <a:r>
              <a:rPr lang="en-CA" dirty="0"/>
              <a:t>Retrievable in memory (priming)</a:t>
            </a:r>
          </a:p>
          <a:p>
            <a:pPr lvl="1"/>
            <a:r>
              <a:rPr lang="en-CA" dirty="0"/>
              <a:t>Rhetorical force (ability to move us)</a:t>
            </a:r>
          </a:p>
          <a:p>
            <a:pPr lvl="1"/>
            <a:r>
              <a:rPr lang="en-CA" dirty="0"/>
              <a:t>Resonance (ability to tie to other cultural symbols)</a:t>
            </a:r>
          </a:p>
          <a:p>
            <a:pPr lvl="1"/>
            <a:r>
              <a:rPr lang="en-CA" dirty="0"/>
              <a:t>Institutional retention (linking to existing structures of power and influence)</a:t>
            </a:r>
          </a:p>
          <a:p>
            <a:pPr lvl="1"/>
            <a:r>
              <a:rPr lang="en-CA" dirty="0"/>
              <a:t>Resolution (ability to motivate, convince, structures understanding, </a:t>
            </a:r>
            <a:r>
              <a:rPr lang="en-CA" dirty="0" err="1"/>
              <a:t>inmstigate</a:t>
            </a:r>
            <a:r>
              <a:rPr lang="en-CA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968879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Instructions for Short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CA" sz="5600" dirty="0"/>
              <a:t>Chose a media product – message, campaign, blog post, video, movie, song</a:t>
            </a:r>
          </a:p>
          <a:p>
            <a:r>
              <a:rPr lang="en-CA" sz="5600" dirty="0"/>
              <a:t>Perform an analysis of the media product using the Nesbitt-Larking Model of Politics, Society and the Media (page 2 of the course-pack)</a:t>
            </a:r>
          </a:p>
          <a:p>
            <a:r>
              <a:rPr lang="en-CA" sz="5600" dirty="0"/>
              <a:t>Must be between 3 and 5 pages (double spaced; not including references &amp; title page)</a:t>
            </a:r>
          </a:p>
          <a:p>
            <a:r>
              <a:rPr lang="en-CA" sz="5600" dirty="0"/>
              <a:t>Must include at least 5 references (peer-reviewed journals and/or reliable sources of information)</a:t>
            </a:r>
          </a:p>
          <a:p>
            <a:endParaRPr lang="en-CA" sz="5600" dirty="0"/>
          </a:p>
          <a:p>
            <a:r>
              <a:rPr lang="en-CA" sz="5600" dirty="0"/>
              <a:t>Point allocation:</a:t>
            </a:r>
          </a:p>
          <a:p>
            <a:r>
              <a:rPr lang="en-US" sz="5600" b="1" dirty="0"/>
              <a:t>8 points </a:t>
            </a:r>
            <a:r>
              <a:rPr lang="en-US" sz="5600" dirty="0"/>
              <a:t>– Comprehension of the Nesbitt-Larking Model: Politics, Society and the Media — How well did you describe your media product according to the model? Did you take into consideration each concept (owners &amp; tools, texts, readings, socio-political environment) and the relationships between these concepts? </a:t>
            </a:r>
            <a:endParaRPr lang="en-CA" sz="5600" dirty="0"/>
          </a:p>
          <a:p>
            <a:r>
              <a:rPr lang="en-US" sz="5600" b="1" dirty="0"/>
              <a:t>5 points </a:t>
            </a:r>
            <a:r>
              <a:rPr lang="en-US" sz="5600" dirty="0"/>
              <a:t>– The clarity of the report – Are the arguments clear and concise? Is the report organized properly?</a:t>
            </a:r>
            <a:br>
              <a:rPr lang="en-US" sz="5600" dirty="0"/>
            </a:br>
            <a:r>
              <a:rPr lang="en-US" sz="5600" dirty="0"/>
              <a:t>- When in doubt, use this formula – main argument, support, evidence</a:t>
            </a:r>
          </a:p>
          <a:p>
            <a:r>
              <a:rPr lang="en-US" sz="5600" b="1" dirty="0"/>
              <a:t>5 points </a:t>
            </a:r>
            <a:r>
              <a:rPr lang="en-US" sz="5600" dirty="0"/>
              <a:t>– Information in the report – Is the evidence convincing, relevant, and valid/reliable?  </a:t>
            </a:r>
          </a:p>
          <a:p>
            <a:r>
              <a:rPr lang="en-US" sz="5600" b="1" dirty="0"/>
              <a:t>2 points </a:t>
            </a:r>
            <a:r>
              <a:rPr lang="en-US" sz="5600" dirty="0"/>
              <a:t>– Grammar and citation– Has the report been properly proofread? Is every reference properly cited? </a:t>
            </a:r>
            <a:br>
              <a:rPr lang="en-US" sz="2900" dirty="0"/>
            </a:br>
            <a:endParaRPr lang="en-CA" sz="2900" dirty="0"/>
          </a:p>
        </p:txBody>
      </p:sp>
    </p:spTree>
    <p:extLst>
      <p:ext uri="{BB962C8B-B14F-4D97-AF65-F5344CB8AC3E}">
        <p14:creationId xmlns:p14="http://schemas.microsoft.com/office/powerpoint/2010/main" val="2116270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Modern Signs and Symbols</a:t>
            </a:r>
          </a:p>
        </p:txBody>
      </p:sp>
      <p:pic>
        <p:nvPicPr>
          <p:cNvPr id="1026" name="Picture 2" descr="https://upload.wikimedia.org/wikipedia/commons/thumb/d/d0/Blank_stop_sign_octagon.svg/1024px-Blank_stop_sign_octagon.svg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46263"/>
            <a:ext cx="402272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521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Modern Signs and Symbols</a:t>
            </a:r>
          </a:p>
        </p:txBody>
      </p:sp>
      <p:pic>
        <p:nvPicPr>
          <p:cNvPr id="2052" name="Picture 4" descr="http://www3.imperial.ac.uk/pls/portallive/docs/1/558697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612" y="3850184"/>
            <a:ext cx="17101" cy="1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3.imperial.ac.uk/pls/portallive/docs/1/558697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402" y="2005012"/>
            <a:ext cx="425767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241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Modern Signs and Symbols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9375" y="2671763"/>
            <a:ext cx="19335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52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Modern Signs and Symbols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7047" y="1824049"/>
            <a:ext cx="6868633" cy="4472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7280" y="2159812"/>
            <a:ext cx="2459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3"/>
              </a:rPr>
              <a:t>First MacDonald's TV Ad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0410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‘Media Shock’</a:t>
            </a:r>
            <a:r>
              <a:rPr lang="en-US" sz="2000" dirty="0"/>
              <a:t>(</a:t>
            </a:r>
            <a:r>
              <a:rPr lang="en-US" sz="2000" dirty="0" err="1"/>
              <a:t>Taras</a:t>
            </a:r>
            <a:r>
              <a:rPr lang="en-US" sz="2000" dirty="0"/>
              <a:t>, 2015)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– Media changes rapidly and suddenly</a:t>
            </a:r>
            <a:br>
              <a:rPr lang="en-US" dirty="0"/>
            </a:br>
            <a:r>
              <a:rPr lang="en-US" dirty="0"/>
              <a:t>2 – Web-based media have permeated virtually every aspect of life</a:t>
            </a:r>
            <a:br>
              <a:rPr lang="en-US" dirty="0"/>
            </a:br>
            <a:r>
              <a:rPr lang="en-US" dirty="0"/>
              <a:t>3 – Individuals can alter top down flows of information</a:t>
            </a:r>
            <a:br>
              <a:rPr lang="en-US" dirty="0"/>
            </a:br>
            <a:r>
              <a:rPr lang="en-US" dirty="0"/>
              <a:t>4 – There is a greater concentration of media than ever before</a:t>
            </a:r>
            <a:br>
              <a:rPr lang="en-US" dirty="0"/>
            </a:br>
            <a:r>
              <a:rPr lang="en-US" dirty="0"/>
              <a:t>5 – Media is converging</a:t>
            </a:r>
            <a:br>
              <a:rPr lang="en-US" dirty="0"/>
            </a:br>
            <a:r>
              <a:rPr lang="en-US" dirty="0"/>
              <a:t>6 – Traditional media is loosing audience</a:t>
            </a:r>
            <a:br>
              <a:rPr lang="en-US" dirty="0"/>
            </a:br>
            <a:r>
              <a:rPr lang="en-US" dirty="0"/>
              <a:t>7 – Television continues to dominate public and cultural life but in radically new ways</a:t>
            </a:r>
            <a:br>
              <a:rPr lang="en-US" dirty="0"/>
            </a:br>
            <a:r>
              <a:rPr lang="en-US" dirty="0"/>
              <a:t>8 – Media facilitates global communication</a:t>
            </a:r>
            <a:br>
              <a:rPr lang="en-US" dirty="0"/>
            </a:br>
            <a:r>
              <a:rPr lang="en-US" dirty="0"/>
              <a:t>9 – Social media have created a new cultural, business and political dynamic</a:t>
            </a:r>
            <a:br>
              <a:rPr lang="en-US" dirty="0"/>
            </a:br>
            <a:r>
              <a:rPr lang="en-US" dirty="0"/>
              <a:t>10 – Government, political parties and corporations are gathering vast amounts of personal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938491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Concerns Regarding ‘Media Shock’</a:t>
            </a:r>
            <a:r>
              <a:rPr lang="en-US" sz="2000" dirty="0"/>
              <a:t>(</a:t>
            </a:r>
            <a:r>
              <a:rPr lang="en-US" sz="2000" dirty="0" err="1"/>
              <a:t>Taras</a:t>
            </a:r>
            <a:r>
              <a:rPr lang="en-US" sz="2000" dirty="0"/>
              <a:t>, 2015)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Negative effects on news industry</a:t>
            </a:r>
          </a:p>
          <a:p>
            <a:r>
              <a:rPr lang="en-US" dirty="0"/>
              <a:t>Mass audiences are becoming a thing of the past</a:t>
            </a:r>
          </a:p>
          <a:p>
            <a:r>
              <a:rPr lang="en-US" dirty="0"/>
              <a:t>Production of a drop-out culture, ‘peek-a-boo’ citizens</a:t>
            </a:r>
          </a:p>
          <a:p>
            <a:endParaRPr lang="en-US" dirty="0"/>
          </a:p>
          <a:p>
            <a:r>
              <a:rPr lang="en-US" dirty="0"/>
              <a:t>- Crisis in traditional media</a:t>
            </a:r>
            <a:br>
              <a:rPr lang="en-US" dirty="0"/>
            </a:br>
            <a:r>
              <a:rPr lang="en-US" dirty="0"/>
              <a:t>- Crisis in public broadcasting</a:t>
            </a:r>
            <a:br>
              <a:rPr lang="en-US" dirty="0"/>
            </a:br>
            <a:r>
              <a:rPr lang="en-US" dirty="0"/>
              <a:t>- Crisis in news and journalism</a:t>
            </a:r>
            <a:br>
              <a:rPr lang="en-US" dirty="0"/>
            </a:br>
            <a:r>
              <a:rPr lang="en-US" dirty="0"/>
              <a:t>- Crisis in citizen engagement</a:t>
            </a:r>
          </a:p>
        </p:txBody>
      </p:sp>
    </p:spTree>
    <p:extLst>
      <p:ext uri="{BB962C8B-B14F-4D97-AF65-F5344CB8AC3E}">
        <p14:creationId xmlns:p14="http://schemas.microsoft.com/office/powerpoint/2010/main" val="4054394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Culture Jamming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>
                <a:hlinkClick r:id="rId2"/>
              </a:rPr>
              <a:t>Reverend Billy</a:t>
            </a:r>
            <a:endParaRPr lang="en-CA" sz="2800" dirty="0">
              <a:hlinkClick r:id="rId3"/>
            </a:endParaRPr>
          </a:p>
          <a:p>
            <a:r>
              <a:rPr lang="en-CA" sz="2800" dirty="0">
                <a:hlinkClick r:id="rId4"/>
              </a:rPr>
              <a:t>Banksy</a:t>
            </a:r>
            <a:endParaRPr lang="en-CA" sz="2800" dirty="0">
              <a:hlinkClick r:id="rId3"/>
            </a:endParaRPr>
          </a:p>
          <a:p>
            <a:r>
              <a:rPr lang="en-CA" sz="2800" dirty="0">
                <a:hlinkClick r:id="rId5"/>
              </a:rPr>
              <a:t>Culture Jam</a:t>
            </a:r>
            <a:endParaRPr lang="en-CA" sz="2800" dirty="0">
              <a:hlinkClick r:id="rId3"/>
            </a:endParaRPr>
          </a:p>
          <a:p>
            <a:r>
              <a:rPr lang="en-CA" sz="2800" dirty="0">
                <a:hlinkClick r:id="rId3"/>
              </a:rPr>
              <a:t>Global Invisible Theater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777580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Questions or concerns? </a:t>
            </a:r>
          </a:p>
        </p:txBody>
      </p:sp>
    </p:spTree>
    <p:extLst>
      <p:ext uri="{BB962C8B-B14F-4D97-AF65-F5344CB8AC3E}">
        <p14:creationId xmlns:p14="http://schemas.microsoft.com/office/powerpoint/2010/main" val="1336893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General Framework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039317"/>
            <a:ext cx="4938712" cy="363661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Paul Nesbitt-Larking. </a:t>
            </a:r>
            <a:r>
              <a:rPr lang="en-US" i="1" dirty="0"/>
              <a:t>Politics, Society and the Media</a:t>
            </a:r>
            <a:r>
              <a:rPr lang="en-US" dirty="0"/>
              <a:t> (2</a:t>
            </a:r>
            <a:r>
              <a:rPr lang="en-US" baseline="30000" dirty="0"/>
              <a:t>nd</a:t>
            </a:r>
            <a:r>
              <a:rPr lang="en-US" dirty="0"/>
              <a:t> Edition). Broadview Press. 2009.</a:t>
            </a:r>
          </a:p>
          <a:p>
            <a:endParaRPr lang="en-US" dirty="0"/>
          </a:p>
          <a:p>
            <a:r>
              <a:rPr lang="en-US" dirty="0"/>
              <a:t>Example: </a:t>
            </a:r>
            <a:endParaRPr lang="en-CA" dirty="0"/>
          </a:p>
        </p:txBody>
      </p:sp>
      <p:pic>
        <p:nvPicPr>
          <p:cNvPr id="6" name="Picture 6" descr="http://assets.nydailynews.com/polopoly_fs/1.2386160.1444077403%21/img/httpImage/image.jpg_gen/derivatives/gallery_1200/meet-soph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911" y="2665649"/>
            <a:ext cx="2467879" cy="320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939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Study for the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–The exam will contain questions about the readings – make sure you do all the readings. </a:t>
            </a:r>
          </a:p>
          <a:p>
            <a:r>
              <a:rPr lang="en-US" dirty="0"/>
              <a:t>2 – The exam will contain questions about topics we discussed in class – review all the PowerPoint slides and know what we talked about in class. </a:t>
            </a:r>
          </a:p>
          <a:p>
            <a:r>
              <a:rPr lang="en-US" dirty="0"/>
              <a:t>3 – You DO NOT need to know the Red Campaign or the Axe/Dove ads. You also DO NOT need to know the videos from the slide titled, In the Media. These videos were shown to generate a discussion about how to analyze media products. </a:t>
            </a:r>
          </a:p>
          <a:p>
            <a:r>
              <a:rPr lang="en-US" dirty="0"/>
              <a:t>4 – The exam will consist of 11 questions – you must answer 10 of them. </a:t>
            </a:r>
          </a:p>
        </p:txBody>
      </p:sp>
    </p:spTree>
    <p:extLst>
      <p:ext uri="{BB962C8B-B14F-4D97-AF65-F5344CB8AC3E}">
        <p14:creationId xmlns:p14="http://schemas.microsoft.com/office/powerpoint/2010/main" val="2489917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Revisited from Last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CRTC Upholds the Broadcasting Act</a:t>
            </a:r>
            <a:r>
              <a:rPr lang="en-US" dirty="0"/>
              <a:t> – </a:t>
            </a:r>
            <a:r>
              <a:rPr lang="en-US" dirty="0">
                <a:hlinkClick r:id="rId3"/>
              </a:rPr>
              <a:t>Content that meets the needs and Interests of Canadians</a:t>
            </a:r>
            <a:endParaRPr lang="en-US" dirty="0"/>
          </a:p>
          <a:p>
            <a:r>
              <a:rPr lang="en-US" dirty="0">
                <a:hlinkClick r:id="rId4"/>
              </a:rPr>
              <a:t>CRCT regarding censorship</a:t>
            </a:r>
            <a:r>
              <a:rPr lang="en-US" dirty="0"/>
              <a:t> – </a:t>
            </a:r>
            <a:r>
              <a:rPr lang="en-CA" sz="1600" dirty="0"/>
              <a:t>The CRTC is not a board of censors, and can't tell broadcasters what they can air. However, certain standards apply to the content of programs, and broadcasters are expected to comply with these standards.</a:t>
            </a:r>
            <a:endParaRPr lang="en-US" sz="1600" dirty="0"/>
          </a:p>
          <a:p>
            <a:endParaRPr lang="en-US" dirty="0"/>
          </a:p>
          <a:p>
            <a:r>
              <a:rPr lang="en-US" dirty="0"/>
              <a:t>Complaints regarding content should be directed to the broadcaster in question</a:t>
            </a:r>
          </a:p>
          <a:p>
            <a:r>
              <a:rPr lang="en-US" dirty="0">
                <a:hlinkClick r:id="rId5"/>
              </a:rPr>
              <a:t>CBC complaints go to the CBC Ombudsperson</a:t>
            </a:r>
            <a:endParaRPr lang="en-US" dirty="0">
              <a:hlinkClick r:id="rId6"/>
            </a:endParaRPr>
          </a:p>
          <a:p>
            <a:r>
              <a:rPr lang="en-US" dirty="0">
                <a:hlinkClick r:id="rId6"/>
              </a:rPr>
              <a:t>Canadian Broadcast Standards Council</a:t>
            </a:r>
            <a:r>
              <a:rPr lang="en-US" dirty="0"/>
              <a:t> – Handles broadcast complaints from members.</a:t>
            </a:r>
          </a:p>
          <a:p>
            <a:r>
              <a:rPr lang="en-US" dirty="0">
                <a:hlinkClick r:id="rId7"/>
              </a:rPr>
              <a:t>AD Standards</a:t>
            </a:r>
            <a:r>
              <a:rPr lang="en-US" dirty="0"/>
              <a:t> – Handles broadcast complaints from advertisers</a:t>
            </a:r>
          </a:p>
          <a:p>
            <a:r>
              <a:rPr lang="en-US" dirty="0"/>
              <a:t>Hate speech is handled by the </a:t>
            </a:r>
            <a:r>
              <a:rPr lang="en-US" dirty="0">
                <a:hlinkClick r:id="rId8"/>
              </a:rPr>
              <a:t>Canadian Human Rights Commission </a:t>
            </a:r>
            <a:endParaRPr lang="en-US" dirty="0"/>
          </a:p>
          <a:p>
            <a:r>
              <a:rPr lang="en-US" dirty="0"/>
              <a:t>For sexual harassment and child sex abuse – </a:t>
            </a:r>
            <a:r>
              <a:rPr lang="en-US" dirty="0">
                <a:hlinkClick r:id="rId9"/>
              </a:rPr>
              <a:t>Complaints are to be directed to </a:t>
            </a:r>
            <a:r>
              <a:rPr lang="en-US" dirty="0" err="1">
                <a:hlinkClick r:id="rId9"/>
              </a:rPr>
              <a:t>CyberTip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822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the following…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you define this object? </a:t>
            </a:r>
          </a:p>
          <a:p>
            <a:r>
              <a:rPr lang="en-US" dirty="0"/>
              <a:t>Where did the meaning of the object derive? </a:t>
            </a:r>
          </a:p>
          <a:p>
            <a:r>
              <a:rPr lang="en-US" dirty="0"/>
              <a:t>Does the meaning of this object depend on time and space? If so, how?</a:t>
            </a:r>
          </a:p>
          <a:p>
            <a:r>
              <a:rPr lang="en-US" dirty="0"/>
              <a:t>Are there alternative ways of defining this object? If so, what are they? </a:t>
            </a:r>
          </a:p>
          <a:p>
            <a:r>
              <a:rPr lang="en-US" dirty="0"/>
              <a:t>What is the media’s role in constructing the meaning of this object?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a commodity?  </a:t>
            </a:r>
          </a:p>
        </p:txBody>
      </p:sp>
    </p:spTree>
    <p:extLst>
      <p:ext uri="{BB962C8B-B14F-4D97-AF65-F5344CB8AC3E}">
        <p14:creationId xmlns:p14="http://schemas.microsoft.com/office/powerpoint/2010/main" val="431607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and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According to Nesbitt-Larking, culture is… </a:t>
            </a:r>
          </a:p>
          <a:p>
            <a:r>
              <a:rPr lang="en-US" sz="1800" dirty="0"/>
              <a:t>The general process of intellectual, spiritual, and artistic development of a people.</a:t>
            </a:r>
          </a:p>
          <a:p>
            <a:r>
              <a:rPr lang="en-US" sz="1800" dirty="0"/>
              <a:t>The entire way of life of a people, in terms of those practices and facts through which they express their meaning. </a:t>
            </a:r>
          </a:p>
          <a:p>
            <a:r>
              <a:rPr lang="en-US" sz="1800" dirty="0"/>
              <a:t>High culture – the works and practices of intellectual artistic activity</a:t>
            </a:r>
          </a:p>
          <a:p>
            <a:endParaRPr lang="en-US" sz="1800" dirty="0"/>
          </a:p>
          <a:p>
            <a:r>
              <a:rPr lang="en-US" sz="1800" dirty="0"/>
              <a:t>Culture is the way of life of a people, in particular their evolving ideas, beliefs, and values as they are understood, communicated and represented. </a:t>
            </a:r>
          </a:p>
          <a:p>
            <a:r>
              <a:rPr lang="en-US" sz="1800" dirty="0"/>
              <a:t>Ideologies are deliberate and partial fabrications of beliefs, values and ideals. </a:t>
            </a:r>
          </a:p>
          <a:p>
            <a:pPr marL="201168" lvl="1" indent="0">
              <a:buNone/>
            </a:pPr>
            <a:r>
              <a:rPr lang="en-US" sz="1400" i="1" dirty="0"/>
              <a:t>An ideological gambit mines the deepest seams of common sense and gives a particular and partial reading of the world, while appearing to be universal and uncontroversial</a:t>
            </a:r>
            <a:r>
              <a:rPr lang="en-US" sz="1400" dirty="0"/>
              <a:t>. </a:t>
            </a:r>
          </a:p>
          <a:p>
            <a:r>
              <a:rPr lang="en-US" sz="1800" dirty="0"/>
              <a:t>What is Canadian culture? </a:t>
            </a:r>
          </a:p>
        </p:txBody>
      </p:sp>
    </p:spTree>
    <p:extLst>
      <p:ext uri="{BB962C8B-B14F-4D97-AF65-F5344CB8AC3E}">
        <p14:creationId xmlns:p14="http://schemas.microsoft.com/office/powerpoint/2010/main" val="2627220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Makes up Canadian Culture?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>
                <a:hlinkClick r:id="rId2"/>
              </a:rPr>
              <a:t>I am Canadian</a:t>
            </a:r>
            <a:br>
              <a:rPr lang="en-CA" sz="3200" dirty="0"/>
            </a:br>
            <a:r>
              <a:rPr lang="en-CA" sz="3200" dirty="0">
                <a:hlinkClick r:id="rId3"/>
              </a:rPr>
              <a:t>I am not Canadian</a:t>
            </a:r>
            <a:br>
              <a:rPr lang="en-CA" sz="3200" dirty="0"/>
            </a:br>
            <a:r>
              <a:rPr lang="en-CA" sz="3200" dirty="0">
                <a:hlinkClick r:id="rId4"/>
              </a:rPr>
              <a:t>Tim Horton's </a:t>
            </a:r>
            <a:br>
              <a:rPr lang="en-CA" sz="3200" dirty="0"/>
            </a:br>
            <a:r>
              <a:rPr lang="en-CA" sz="3200" dirty="0">
                <a:hlinkClick r:id="rId5"/>
              </a:rPr>
              <a:t>Molson Hockey Ad</a:t>
            </a:r>
            <a:br>
              <a:rPr lang="en-CA" sz="3200" dirty="0"/>
            </a:br>
            <a:r>
              <a:rPr lang="en-CA" sz="3200" dirty="0">
                <a:hlinkClick r:id="rId6"/>
              </a:rPr>
              <a:t>Heritage Minute</a:t>
            </a:r>
            <a:endParaRPr lang="en-CA" sz="3200" dirty="0"/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997833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Institutions that Maintain Ideology</a:t>
            </a:r>
          </a:p>
        </p:txBody>
      </p:sp>
      <p:pic>
        <p:nvPicPr>
          <p:cNvPr id="5" name="Content Placeholder 4" descr="http://keats.kcl.ac.uk/pluginfile.php/737715/mod_resource/content/1/images/pic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443" y="1846263"/>
            <a:ext cx="3989751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86483" y="1996780"/>
            <a:ext cx="4277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Urie</a:t>
            </a:r>
            <a:r>
              <a:rPr lang="en-US" dirty="0"/>
              <a:t> Bronfenbrenner – Ecological Systems Theory</a:t>
            </a:r>
          </a:p>
        </p:txBody>
      </p:sp>
    </p:spTree>
    <p:extLst>
      <p:ext uri="{BB962C8B-B14F-4D97-AF65-F5344CB8AC3E}">
        <p14:creationId xmlns:p14="http://schemas.microsoft.com/office/powerpoint/2010/main" val="14821790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839</TotalTime>
  <Words>1490</Words>
  <Application>Microsoft Office PowerPoint</Application>
  <PresentationFormat>Widescreen</PresentationFormat>
  <Paragraphs>181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 Unicode MS</vt:lpstr>
      <vt:lpstr>Microsoft YaHei</vt:lpstr>
      <vt:lpstr>Calibri</vt:lpstr>
      <vt:lpstr>Calibri Light</vt:lpstr>
      <vt:lpstr>Rockwell</vt:lpstr>
      <vt:lpstr>Retrospect</vt:lpstr>
      <vt:lpstr>Media, Technology and Politics</vt:lpstr>
      <vt:lpstr>Instructions for Short Paper</vt:lpstr>
      <vt:lpstr>General Framework</vt:lpstr>
      <vt:lpstr>How to Study for the Exam</vt:lpstr>
      <vt:lpstr>Revisited from Last Class</vt:lpstr>
      <vt:lpstr>Define the following…</vt:lpstr>
      <vt:lpstr>Media and Culture</vt:lpstr>
      <vt:lpstr>What Makes up Canadian Culture? </vt:lpstr>
      <vt:lpstr>Institutions that Maintain Ideology</vt:lpstr>
      <vt:lpstr>Hegemony (Nesbitt-Larking, 2009)</vt:lpstr>
      <vt:lpstr>What is Capitalism?</vt:lpstr>
      <vt:lpstr>The Birth of Consumerism</vt:lpstr>
      <vt:lpstr>Early Capitalism  (1600 - 1900) </vt:lpstr>
      <vt:lpstr>Middle Capitalism (Late 1800 - 1950)</vt:lpstr>
      <vt:lpstr>Later Capitalism (1950 - today)</vt:lpstr>
      <vt:lpstr>Rise of Modern Advertising</vt:lpstr>
      <vt:lpstr>How is this Relevant to Media?</vt:lpstr>
      <vt:lpstr>Three Main Theories – Nesbitt-Larking</vt:lpstr>
      <vt:lpstr>Political Culture, Ideology, and Media</vt:lpstr>
      <vt:lpstr>Modern Signs and Symbols</vt:lpstr>
      <vt:lpstr>Modern Signs and Symbols</vt:lpstr>
      <vt:lpstr>Modern Signs and Symbols</vt:lpstr>
      <vt:lpstr>Modern Signs and Symbols</vt:lpstr>
      <vt:lpstr>Characteristics of ‘Media Shock’(Taras, 2015)</vt:lpstr>
      <vt:lpstr>Concerns Regarding ‘Media Shock’(Taras, 2015)</vt:lpstr>
      <vt:lpstr>Culture Jamming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Chevrier</dc:creator>
  <cp:lastModifiedBy>Erik Chevrier</cp:lastModifiedBy>
  <cp:revision>79</cp:revision>
  <dcterms:created xsi:type="dcterms:W3CDTF">2016-01-27T06:10:50Z</dcterms:created>
  <dcterms:modified xsi:type="dcterms:W3CDTF">2017-07-10T19:27:21Z</dcterms:modified>
</cp:coreProperties>
</file>