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89" r:id="rId3"/>
    <p:sldId id="279" r:id="rId4"/>
    <p:sldId id="290" r:id="rId5"/>
    <p:sldId id="291" r:id="rId6"/>
    <p:sldId id="292" r:id="rId7"/>
    <p:sldId id="293" r:id="rId8"/>
    <p:sldId id="276" r:id="rId9"/>
    <p:sldId id="277" r:id="rId10"/>
    <p:sldId id="278" r:id="rId11"/>
    <p:sldId id="280" r:id="rId12"/>
    <p:sldId id="281" r:id="rId13"/>
    <p:sldId id="284" r:id="rId14"/>
    <p:sldId id="282" r:id="rId15"/>
    <p:sldId id="283" r:id="rId16"/>
    <p:sldId id="285" r:id="rId17"/>
    <p:sldId id="286" r:id="rId18"/>
    <p:sldId id="288" r:id="rId19"/>
    <p:sldId id="287" r:id="rId20"/>
    <p:sldId id="275"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4660"/>
  </p:normalViewPr>
  <p:slideViewPr>
    <p:cSldViewPr snapToGrid="0">
      <p:cViewPr varScale="1">
        <p:scale>
          <a:sx n="88" d="100"/>
          <a:sy n="88" d="100"/>
        </p:scale>
        <p:origin x="80"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2017-10-31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2017-10-31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2017-10-31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2017-10-31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2017-10-31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2017-10-31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2017-10-31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2017-10-31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2017-10-31</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2017-10-31</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2017-10-31</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2017-10-31</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fontScale="85000" lnSpcReduction="20000"/>
          </a:bodyPr>
          <a:lstStyle/>
          <a:p>
            <a:r>
              <a:rPr lang="en-CA" dirty="0"/>
              <a:t>Sustainable Food and culture</a:t>
            </a:r>
          </a:p>
          <a:p>
            <a:r>
              <a:rPr lang="en-CA" dirty="0"/>
              <a:t>Erik Chevrier</a:t>
            </a:r>
          </a:p>
          <a:p>
            <a:r>
              <a:rPr lang="en-CA" dirty="0"/>
              <a:t>October 31</a:t>
            </a:r>
            <a:r>
              <a:rPr lang="en-CA" baseline="30000" dirty="0"/>
              <a:t>st</a:t>
            </a:r>
            <a:r>
              <a:rPr lang="en-CA" dirty="0"/>
              <a:t>, 2017</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4FB-7E33-466D-AC23-934106E2BAFA}"/>
              </a:ext>
            </a:extLst>
          </p:cNvPr>
          <p:cNvSpPr>
            <a:spLocks noGrp="1"/>
          </p:cNvSpPr>
          <p:nvPr>
            <p:ph type="title"/>
          </p:nvPr>
        </p:nvSpPr>
        <p:spPr/>
        <p:txBody>
          <a:bodyPr/>
          <a:lstStyle/>
          <a:p>
            <a:r>
              <a:rPr lang="en-US" dirty="0"/>
              <a:t>Critique of Dominant Epistemological View of Food</a:t>
            </a:r>
          </a:p>
        </p:txBody>
      </p:sp>
      <p:sp>
        <p:nvSpPr>
          <p:cNvPr id="3" name="Content Placeholder 2">
            <a:extLst>
              <a:ext uri="{FF2B5EF4-FFF2-40B4-BE49-F238E27FC236}">
                <a16:creationId xmlns:a16="http://schemas.microsoft.com/office/drawing/2014/main" id="{74A90693-DCE4-4A33-9827-7A6A93FC9F21}"/>
              </a:ext>
            </a:extLst>
          </p:cNvPr>
          <p:cNvSpPr>
            <a:spLocks noGrp="1"/>
          </p:cNvSpPr>
          <p:nvPr>
            <p:ph idx="1"/>
          </p:nvPr>
        </p:nvSpPr>
        <p:spPr/>
        <p:txBody>
          <a:bodyPr>
            <a:normAutofit fontScale="85000" lnSpcReduction="10000"/>
          </a:bodyPr>
          <a:lstStyle/>
          <a:p>
            <a:r>
              <a:rPr lang="en-US" dirty="0"/>
              <a:t>When poisons are introduced into agriculture to control pests, or when GMOs are introduced under the argument of “feeding the world,” the justification given is always “science”. But “science” does not have a singular entity, and it did not come into existence within a vacuum. Today, what we generally refer to as “science” is in fact Western, mechanistic, reductionist modern science, which became the dominant practice of understanding the world during the Industrial Revolution and has continued as the dominant paradigm….To shape the industrial system in the form of new, violent technologies, and to shape the capitalist system in the form of new, profit-driven economics, a certain </a:t>
            </a:r>
            <a:r>
              <a:rPr lang="en-US" i="1" dirty="0"/>
              <a:t>type</a:t>
            </a:r>
            <a:r>
              <a:rPr lang="en-US" dirty="0"/>
              <a:t> of science was promoted and privileged as the </a:t>
            </a:r>
            <a:r>
              <a:rPr lang="en-US" i="1" dirty="0"/>
              <a:t>only</a:t>
            </a:r>
            <a:r>
              <a:rPr lang="en-US" dirty="0"/>
              <a:t> scientific knowledge system. Two scientific theories came to dominate this new, industrial paradigm, and they continue to shape practices of food, agriculture, health, and nutrition even today. The first is a Newtonian-Cartesian idea of separation: a fragmented world made of fixed, immutable atoms…The second significant theory that has framed the knowledge paradigm for industrial agriculture is Darwin’s theory of competition as the basis for evolution…The Newtonian-Cartesian theory of fragmentation and separation and the Darwinian paradigm of competition, have led to a nonrenewable use of Earth’s resources, a </a:t>
            </a:r>
            <a:r>
              <a:rPr lang="en-US" dirty="0" err="1"/>
              <a:t>nonsustainable</a:t>
            </a:r>
            <a:r>
              <a:rPr lang="en-US" dirty="0"/>
              <a:t> model for food and agriculture, and an unhealthy model of health and nutrition. An emphasis on the legitimacy of these arguments as the sole “scientific” approach has created a knowledge apartheid by discounting the knowledge of Mother Earth.</a:t>
            </a:r>
          </a:p>
          <a:p>
            <a:r>
              <a:rPr lang="en-CA" dirty="0"/>
              <a:t>Shiva, V. (Shiva, V. (2016) Who Really Feeds the World, North Atlantic Books, pp. 4 – 7.</a:t>
            </a:r>
            <a:endParaRPr lang="en-US" dirty="0"/>
          </a:p>
          <a:p>
            <a:r>
              <a:rPr lang="en-US" dirty="0"/>
              <a:t> </a:t>
            </a:r>
          </a:p>
          <a:p>
            <a:endParaRPr lang="en-US" dirty="0"/>
          </a:p>
        </p:txBody>
      </p:sp>
    </p:spTree>
    <p:extLst>
      <p:ext uri="{BB962C8B-B14F-4D97-AF65-F5344CB8AC3E}">
        <p14:creationId xmlns:p14="http://schemas.microsoft.com/office/powerpoint/2010/main" val="1691283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0A149-0675-4020-B051-FF369C51E643}"/>
              </a:ext>
            </a:extLst>
          </p:cNvPr>
          <p:cNvSpPr>
            <a:spLocks noGrp="1"/>
          </p:cNvSpPr>
          <p:nvPr>
            <p:ph type="title"/>
          </p:nvPr>
        </p:nvSpPr>
        <p:spPr/>
        <p:txBody>
          <a:bodyPr>
            <a:normAutofit fontScale="90000"/>
          </a:bodyPr>
          <a:lstStyle/>
          <a:p>
            <a:r>
              <a:rPr lang="en-US" sz="4000" dirty="0"/>
              <a:t>Transitioning Toward Sustainable Food and Farming: Interactions between Learning and Practice in Community Spaces </a:t>
            </a:r>
            <a:r>
              <a:rPr lang="en-US" sz="2700" dirty="0"/>
              <a:t>(Braun, Bogdan, 2017)</a:t>
            </a:r>
            <a:endParaRPr lang="en-US" dirty="0"/>
          </a:p>
        </p:txBody>
      </p:sp>
      <p:sp>
        <p:nvSpPr>
          <p:cNvPr id="3" name="Content Placeholder 2">
            <a:extLst>
              <a:ext uri="{FF2B5EF4-FFF2-40B4-BE49-F238E27FC236}">
                <a16:creationId xmlns:a16="http://schemas.microsoft.com/office/drawing/2014/main" id="{C5A84051-C7B8-4E27-9624-214DECBFF2B9}"/>
              </a:ext>
            </a:extLst>
          </p:cNvPr>
          <p:cNvSpPr>
            <a:spLocks noGrp="1"/>
          </p:cNvSpPr>
          <p:nvPr>
            <p:ph idx="1"/>
          </p:nvPr>
        </p:nvSpPr>
        <p:spPr/>
        <p:txBody>
          <a:bodyPr/>
          <a:lstStyle/>
          <a:p>
            <a:r>
              <a:rPr lang="en-US" dirty="0"/>
              <a:t>Opening paragraph: </a:t>
            </a:r>
          </a:p>
          <a:p>
            <a:pPr marL="201168" lvl="1" indent="0">
              <a:buNone/>
            </a:pPr>
            <a:r>
              <a:rPr lang="en-US" dirty="0"/>
              <a:t>Food is increasingly becoming a powerful arena in the struggle for a more ecological and socially just society. There is growing recognition that the choices people make around food have significant environmental and social impacts, both on their communities and around the globe.</a:t>
            </a:r>
          </a:p>
          <a:p>
            <a:pPr marL="201168" lvl="1" indent="0">
              <a:buNone/>
            </a:pPr>
            <a:endParaRPr lang="en-US" dirty="0"/>
          </a:p>
          <a:p>
            <a:pPr marL="201168" lvl="1" indent="0">
              <a:buNone/>
            </a:pPr>
            <a:endParaRPr lang="en-US" dirty="0"/>
          </a:p>
          <a:p>
            <a:pPr marL="201168" lvl="1" indent="0">
              <a:buNone/>
            </a:pPr>
            <a:r>
              <a:rPr lang="en-US" dirty="0"/>
              <a:t>How do we create social change regarding food practices?</a:t>
            </a:r>
          </a:p>
          <a:p>
            <a:pPr marL="201168" lvl="1" indent="0">
              <a:buNone/>
            </a:pPr>
            <a:r>
              <a:rPr lang="en-US" dirty="0"/>
              <a:t>What are desirable outcomes?</a:t>
            </a:r>
          </a:p>
          <a:p>
            <a:pPr marL="201168" lvl="1" indent="0">
              <a:buNone/>
            </a:pPr>
            <a:endParaRPr lang="en-US" dirty="0"/>
          </a:p>
        </p:txBody>
      </p:sp>
    </p:spTree>
    <p:extLst>
      <p:ext uri="{BB962C8B-B14F-4D97-AF65-F5344CB8AC3E}">
        <p14:creationId xmlns:p14="http://schemas.microsoft.com/office/powerpoint/2010/main" val="1198907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55F8C-C0E7-4477-AEA6-3EC9E632BB2E}"/>
              </a:ext>
            </a:extLst>
          </p:cNvPr>
          <p:cNvSpPr>
            <a:spLocks noGrp="1"/>
          </p:cNvSpPr>
          <p:nvPr>
            <p:ph type="title"/>
          </p:nvPr>
        </p:nvSpPr>
        <p:spPr/>
        <p:txBody>
          <a:bodyPr/>
          <a:lstStyle/>
          <a:p>
            <a:r>
              <a:rPr lang="en-US" dirty="0"/>
              <a:t>Transformative Learning Theory </a:t>
            </a:r>
            <a:r>
              <a:rPr lang="en-US" sz="1800" dirty="0"/>
              <a:t>(Braun, Bogdan, 2017)</a:t>
            </a:r>
            <a:endParaRPr lang="en-US" dirty="0"/>
          </a:p>
        </p:txBody>
      </p:sp>
      <p:sp>
        <p:nvSpPr>
          <p:cNvPr id="3" name="Content Placeholder 2">
            <a:extLst>
              <a:ext uri="{FF2B5EF4-FFF2-40B4-BE49-F238E27FC236}">
                <a16:creationId xmlns:a16="http://schemas.microsoft.com/office/drawing/2014/main" id="{069CEF95-6655-435B-BD7E-B65B3ABD4657}"/>
              </a:ext>
            </a:extLst>
          </p:cNvPr>
          <p:cNvSpPr>
            <a:spLocks noGrp="1"/>
          </p:cNvSpPr>
          <p:nvPr>
            <p:ph idx="1"/>
          </p:nvPr>
        </p:nvSpPr>
        <p:spPr>
          <a:xfrm>
            <a:off x="1097280" y="1845733"/>
            <a:ext cx="10058400" cy="4460723"/>
          </a:xfrm>
        </p:spPr>
        <p:txBody>
          <a:bodyPr>
            <a:normAutofit/>
          </a:bodyPr>
          <a:lstStyle/>
          <a:p>
            <a:pPr marL="201168" lvl="1" indent="0">
              <a:buNone/>
            </a:pPr>
            <a:r>
              <a:rPr lang="en-US" sz="1900" b="1" dirty="0"/>
              <a:t>Transformative learning theory: </a:t>
            </a:r>
          </a:p>
          <a:p>
            <a:pPr lvl="1"/>
            <a:r>
              <a:rPr lang="en-US" dirty="0"/>
              <a:t>Examines how adults learn to negotiate and act on their own purposes, values, feelings and meanings – rather than those they have uncritically assimilated from others – to gain greater control over their lives as socially responsible decision makers. </a:t>
            </a:r>
          </a:p>
          <a:p>
            <a:pPr lvl="1"/>
            <a:r>
              <a:rPr lang="en-US" dirty="0"/>
              <a:t>Demands that people become aware of how they come to knowledge and of the values that lead them to their perspectives.</a:t>
            </a:r>
          </a:p>
          <a:p>
            <a:pPr lvl="1"/>
            <a:r>
              <a:rPr lang="en-US" dirty="0"/>
              <a:t>Occurs when an individual’s frame of reference, or structure of assumptions, shifts to one that is more inclusive, differentiating, permeable (open to other viewpoints), critically reflective of assumptions, emotionally capable of change, and integrative of experience. </a:t>
            </a:r>
          </a:p>
          <a:p>
            <a:pPr lvl="1"/>
            <a:endParaRPr lang="en-US" dirty="0"/>
          </a:p>
          <a:p>
            <a:pPr marL="201168" lvl="1" indent="0">
              <a:buNone/>
            </a:pPr>
            <a:r>
              <a:rPr lang="en-US" i="1" dirty="0"/>
              <a:t>Change can be sudden or incremental</a:t>
            </a:r>
          </a:p>
          <a:p>
            <a:pPr marL="201168" lvl="1" indent="0">
              <a:buNone/>
            </a:pPr>
            <a:r>
              <a:rPr lang="en-US" i="1" dirty="0"/>
              <a:t>Small change can produce ripple effects</a:t>
            </a:r>
          </a:p>
          <a:p>
            <a:pPr marL="201168" lvl="1" indent="0">
              <a:buNone/>
            </a:pPr>
            <a:endParaRPr lang="en-US" dirty="0"/>
          </a:p>
          <a:p>
            <a:pPr lvl="1"/>
            <a:endParaRPr lang="en-US" dirty="0"/>
          </a:p>
        </p:txBody>
      </p:sp>
    </p:spTree>
    <p:extLst>
      <p:ext uri="{BB962C8B-B14F-4D97-AF65-F5344CB8AC3E}">
        <p14:creationId xmlns:p14="http://schemas.microsoft.com/office/powerpoint/2010/main" val="3122786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55F8C-C0E7-4477-AEA6-3EC9E632BB2E}"/>
              </a:ext>
            </a:extLst>
          </p:cNvPr>
          <p:cNvSpPr>
            <a:spLocks noGrp="1"/>
          </p:cNvSpPr>
          <p:nvPr>
            <p:ph type="title"/>
          </p:nvPr>
        </p:nvSpPr>
        <p:spPr/>
        <p:txBody>
          <a:bodyPr/>
          <a:lstStyle/>
          <a:p>
            <a:r>
              <a:rPr lang="en-US" dirty="0"/>
              <a:t>Transformative Learning Theory </a:t>
            </a:r>
            <a:r>
              <a:rPr lang="en-US" sz="1800" dirty="0"/>
              <a:t>(Braun, Bogdan, 2017)</a:t>
            </a:r>
            <a:endParaRPr lang="en-US" dirty="0"/>
          </a:p>
        </p:txBody>
      </p:sp>
      <p:sp>
        <p:nvSpPr>
          <p:cNvPr id="3" name="Content Placeholder 2">
            <a:extLst>
              <a:ext uri="{FF2B5EF4-FFF2-40B4-BE49-F238E27FC236}">
                <a16:creationId xmlns:a16="http://schemas.microsoft.com/office/drawing/2014/main" id="{069CEF95-6655-435B-BD7E-B65B3ABD4657}"/>
              </a:ext>
            </a:extLst>
          </p:cNvPr>
          <p:cNvSpPr>
            <a:spLocks noGrp="1"/>
          </p:cNvSpPr>
          <p:nvPr>
            <p:ph idx="1"/>
          </p:nvPr>
        </p:nvSpPr>
        <p:spPr>
          <a:xfrm>
            <a:off x="1097280" y="1845733"/>
            <a:ext cx="10058400" cy="4460723"/>
          </a:xfrm>
        </p:spPr>
        <p:txBody>
          <a:bodyPr>
            <a:normAutofit/>
          </a:bodyPr>
          <a:lstStyle/>
          <a:p>
            <a:pPr marL="201168" lvl="1" indent="0">
              <a:buNone/>
            </a:pPr>
            <a:r>
              <a:rPr lang="en-US" sz="1900" b="1" dirty="0"/>
              <a:t>Shift in Assumptions</a:t>
            </a:r>
          </a:p>
          <a:p>
            <a:pPr lvl="1"/>
            <a:r>
              <a:rPr lang="en-US" b="1" dirty="0"/>
              <a:t>Assumptions</a:t>
            </a:r>
            <a:r>
              <a:rPr lang="en-US" dirty="0"/>
              <a:t> lead people to think and act without questioning their </a:t>
            </a:r>
            <a:r>
              <a:rPr lang="en-US" i="1" dirty="0"/>
              <a:t>frame of reference </a:t>
            </a:r>
            <a:r>
              <a:rPr lang="en-US" dirty="0"/>
              <a:t>and rejects ideas that do not fit in or the way they interpret their surroundings or experiences. </a:t>
            </a:r>
          </a:p>
          <a:p>
            <a:pPr lvl="1"/>
            <a:r>
              <a:rPr lang="en-US" dirty="0"/>
              <a:t>A </a:t>
            </a:r>
            <a:r>
              <a:rPr lang="en-US" b="1" dirty="0"/>
              <a:t>shift of in frame of reference </a:t>
            </a:r>
            <a:r>
              <a:rPr lang="en-US" dirty="0"/>
              <a:t>can occur through critical reflection on the assumptions upon which </a:t>
            </a:r>
            <a:r>
              <a:rPr lang="en-US" i="1" dirty="0"/>
              <a:t>habits of mind </a:t>
            </a:r>
            <a:r>
              <a:rPr lang="en-US" dirty="0"/>
              <a:t>or points of view are based.</a:t>
            </a:r>
          </a:p>
          <a:p>
            <a:pPr lvl="1"/>
            <a:r>
              <a:rPr lang="en-US" b="1" dirty="0"/>
              <a:t>Habits of mind </a:t>
            </a:r>
            <a:r>
              <a:rPr lang="en-US" dirty="0"/>
              <a:t>are durable broad, abstracting, orienting, habitual ways of thinking, feeling, and acting influenced by assumptions that structure the way we interpret our experiences. Habits of mind become articulated in a specific point of view that is changeable and is composed of specific attitudes, beliefs, feelings, and values that filter interpretation. </a:t>
            </a:r>
          </a:p>
          <a:p>
            <a:pPr lvl="1"/>
            <a:r>
              <a:rPr lang="en-US" b="1" dirty="0"/>
              <a:t>Shifts in assumptions </a:t>
            </a:r>
            <a:r>
              <a:rPr lang="en-US" dirty="0"/>
              <a:t>can occur through involvement in </a:t>
            </a:r>
            <a:r>
              <a:rPr lang="en-US" i="1" dirty="0"/>
              <a:t>communicative learning </a:t>
            </a:r>
            <a:r>
              <a:rPr lang="en-US" dirty="0"/>
              <a:t>or </a:t>
            </a:r>
            <a:r>
              <a:rPr lang="en-US" i="1" dirty="0"/>
              <a:t>instrumental problem solving.</a:t>
            </a:r>
          </a:p>
          <a:p>
            <a:pPr lvl="1"/>
            <a:endParaRPr lang="en-US" dirty="0"/>
          </a:p>
        </p:txBody>
      </p:sp>
    </p:spTree>
    <p:extLst>
      <p:ext uri="{BB962C8B-B14F-4D97-AF65-F5344CB8AC3E}">
        <p14:creationId xmlns:p14="http://schemas.microsoft.com/office/powerpoint/2010/main" val="1168833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9C43B-5B51-43E7-BEF5-7EAC9C16AB53}"/>
              </a:ext>
            </a:extLst>
          </p:cNvPr>
          <p:cNvSpPr>
            <a:spLocks noGrp="1"/>
          </p:cNvSpPr>
          <p:nvPr>
            <p:ph type="title"/>
          </p:nvPr>
        </p:nvSpPr>
        <p:spPr/>
        <p:txBody>
          <a:bodyPr/>
          <a:lstStyle/>
          <a:p>
            <a:r>
              <a:rPr lang="en-US" dirty="0"/>
              <a:t>Instrumental Learning &amp; Communicative Learning</a:t>
            </a:r>
            <a:r>
              <a:rPr lang="en-US" sz="2400" dirty="0"/>
              <a:t> (Braun, Bogdan, 2017)</a:t>
            </a:r>
            <a:endParaRPr lang="en-US" dirty="0"/>
          </a:p>
        </p:txBody>
      </p:sp>
      <p:sp>
        <p:nvSpPr>
          <p:cNvPr id="3" name="Content Placeholder 2">
            <a:extLst>
              <a:ext uri="{FF2B5EF4-FFF2-40B4-BE49-F238E27FC236}">
                <a16:creationId xmlns:a16="http://schemas.microsoft.com/office/drawing/2014/main" id="{7C8AEC30-BB12-40C9-8019-46C32B3BEA33}"/>
              </a:ext>
            </a:extLst>
          </p:cNvPr>
          <p:cNvSpPr>
            <a:spLocks noGrp="1"/>
          </p:cNvSpPr>
          <p:nvPr>
            <p:ph idx="1"/>
          </p:nvPr>
        </p:nvSpPr>
        <p:spPr>
          <a:xfrm>
            <a:off x="1097280" y="1845733"/>
            <a:ext cx="10058400" cy="4409923"/>
          </a:xfrm>
        </p:spPr>
        <p:txBody>
          <a:bodyPr>
            <a:normAutofit lnSpcReduction="10000"/>
          </a:bodyPr>
          <a:lstStyle/>
          <a:p>
            <a:r>
              <a:rPr lang="en-US" b="1" dirty="0"/>
              <a:t>Instrumental learning:</a:t>
            </a:r>
          </a:p>
          <a:p>
            <a:pPr lvl="1"/>
            <a:r>
              <a:rPr lang="en-US" dirty="0"/>
              <a:t>Involves learning how to manipulate or control people or the environment to enhance performance through:</a:t>
            </a:r>
          </a:p>
          <a:p>
            <a:pPr lvl="2"/>
            <a:r>
              <a:rPr lang="en-US" dirty="0"/>
              <a:t>Scientific and technical knowledge </a:t>
            </a:r>
          </a:p>
          <a:p>
            <a:pPr lvl="2"/>
            <a:r>
              <a:rPr lang="en-US" dirty="0"/>
              <a:t>Legal administrative, and political procedures</a:t>
            </a:r>
          </a:p>
          <a:p>
            <a:pPr lvl="2"/>
            <a:r>
              <a:rPr lang="en-US" dirty="0"/>
              <a:t>Social and Economic knowledge </a:t>
            </a:r>
          </a:p>
          <a:p>
            <a:pPr lvl="2"/>
            <a:r>
              <a:rPr lang="en-US" dirty="0"/>
              <a:t>Evaluations of potential risks and impacts  </a:t>
            </a:r>
          </a:p>
          <a:p>
            <a:r>
              <a:rPr lang="en-US" b="1" dirty="0"/>
              <a:t>Communicative learning:</a:t>
            </a:r>
          </a:p>
          <a:p>
            <a:pPr lvl="1"/>
            <a:r>
              <a:rPr lang="en-US" dirty="0"/>
              <a:t>Occurs when the following change:</a:t>
            </a:r>
          </a:p>
          <a:p>
            <a:pPr lvl="2"/>
            <a:r>
              <a:rPr lang="en-US" dirty="0"/>
              <a:t>Insight into one’s own interest</a:t>
            </a:r>
          </a:p>
          <a:p>
            <a:pPr lvl="2"/>
            <a:r>
              <a:rPr lang="en-US" dirty="0"/>
              <a:t>Insight into the interests and experiences of others </a:t>
            </a:r>
          </a:p>
          <a:p>
            <a:pPr lvl="2"/>
            <a:r>
              <a:rPr lang="en-US" dirty="0"/>
              <a:t>Communication strategies and methods through sharing knowledge </a:t>
            </a:r>
          </a:p>
          <a:p>
            <a:pPr lvl="2"/>
            <a:r>
              <a:rPr lang="en-US" dirty="0"/>
              <a:t>Social mobilization</a:t>
            </a:r>
          </a:p>
          <a:p>
            <a:pPr marL="384048" lvl="2" indent="0">
              <a:buNone/>
            </a:pPr>
            <a:endParaRPr lang="en-US" i="1" dirty="0"/>
          </a:p>
          <a:p>
            <a:pPr marL="384048" lvl="2" indent="0">
              <a:buNone/>
            </a:pPr>
            <a:r>
              <a:rPr lang="en-US" i="1" dirty="0"/>
              <a:t>Instrumental and communicative learning does not always produce transformative results</a:t>
            </a:r>
          </a:p>
          <a:p>
            <a:pPr lvl="2"/>
            <a:endParaRPr lang="en-US" dirty="0"/>
          </a:p>
        </p:txBody>
      </p:sp>
    </p:spTree>
    <p:extLst>
      <p:ext uri="{BB962C8B-B14F-4D97-AF65-F5344CB8AC3E}">
        <p14:creationId xmlns:p14="http://schemas.microsoft.com/office/powerpoint/2010/main" val="3937371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241F8-7BB4-4393-84E2-40AD34435F62}"/>
              </a:ext>
            </a:extLst>
          </p:cNvPr>
          <p:cNvSpPr>
            <a:spLocks noGrp="1"/>
          </p:cNvSpPr>
          <p:nvPr>
            <p:ph type="title"/>
          </p:nvPr>
        </p:nvSpPr>
        <p:spPr/>
        <p:txBody>
          <a:bodyPr/>
          <a:lstStyle/>
          <a:p>
            <a:r>
              <a:rPr lang="en-US" dirty="0"/>
              <a:t>Social Practice Theory &amp; Communities of Practice </a:t>
            </a:r>
            <a:r>
              <a:rPr lang="en-US" sz="2400" dirty="0"/>
              <a:t>(Braun, Bogdan, 2017)</a:t>
            </a:r>
            <a:endParaRPr lang="en-US" dirty="0"/>
          </a:p>
        </p:txBody>
      </p:sp>
      <p:sp>
        <p:nvSpPr>
          <p:cNvPr id="3" name="Content Placeholder 2">
            <a:extLst>
              <a:ext uri="{FF2B5EF4-FFF2-40B4-BE49-F238E27FC236}">
                <a16:creationId xmlns:a16="http://schemas.microsoft.com/office/drawing/2014/main" id="{513BEF09-9E1D-4D01-9BE8-A2AE965D1BB7}"/>
              </a:ext>
            </a:extLst>
          </p:cNvPr>
          <p:cNvSpPr>
            <a:spLocks noGrp="1"/>
          </p:cNvSpPr>
          <p:nvPr>
            <p:ph idx="1"/>
          </p:nvPr>
        </p:nvSpPr>
        <p:spPr/>
        <p:txBody>
          <a:bodyPr>
            <a:normAutofit/>
          </a:bodyPr>
          <a:lstStyle/>
          <a:p>
            <a:r>
              <a:rPr lang="en-US" sz="2400" b="1" dirty="0"/>
              <a:t>Social Practice Theory</a:t>
            </a:r>
            <a:br>
              <a:rPr lang="en-US" sz="2400" dirty="0"/>
            </a:br>
            <a:r>
              <a:rPr lang="en-US" dirty="0"/>
              <a:t>The principal implication of a theory of social practice is that the sources of changed behaviour lie in the development and enactment of practices themselves. </a:t>
            </a:r>
          </a:p>
          <a:p>
            <a:pPr lvl="1"/>
            <a:r>
              <a:rPr lang="en-US" dirty="0"/>
              <a:t>Practice as entity</a:t>
            </a:r>
          </a:p>
          <a:p>
            <a:pPr lvl="1"/>
            <a:r>
              <a:rPr lang="en-US" dirty="0"/>
              <a:t>Practice as performance </a:t>
            </a:r>
          </a:p>
          <a:p>
            <a:r>
              <a:rPr lang="en-US" dirty="0"/>
              <a:t>Shove et. al. (2012) practice consists of materials, competencies and meanings.</a:t>
            </a:r>
          </a:p>
          <a:p>
            <a:r>
              <a:rPr lang="en-US" sz="2400" b="1" dirty="0"/>
              <a:t>Communities of Practice</a:t>
            </a:r>
            <a:br>
              <a:rPr lang="en-US" sz="2400" dirty="0"/>
            </a:br>
            <a:r>
              <a:rPr lang="en-US" dirty="0" err="1"/>
              <a:t>CoP</a:t>
            </a:r>
            <a:r>
              <a:rPr lang="en-US" dirty="0"/>
              <a:t> are groups of people informally bounded together by shared expertise and passion for a joint enterprise who share their experience and knowledge in free-flowing, creative ways that foster new approaches to problems. </a:t>
            </a:r>
            <a:r>
              <a:rPr lang="en-US" dirty="0" err="1"/>
              <a:t>CoP</a:t>
            </a:r>
            <a:r>
              <a:rPr lang="en-US" dirty="0"/>
              <a:t> theories examine how people learn socially from peers in their community. </a:t>
            </a:r>
          </a:p>
          <a:p>
            <a:endParaRPr lang="en-US" dirty="0"/>
          </a:p>
        </p:txBody>
      </p:sp>
    </p:spTree>
    <p:extLst>
      <p:ext uri="{BB962C8B-B14F-4D97-AF65-F5344CB8AC3E}">
        <p14:creationId xmlns:p14="http://schemas.microsoft.com/office/powerpoint/2010/main" val="1245513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49F4A-AC04-43CE-9D3B-6E3EA60F3CF5}"/>
              </a:ext>
            </a:extLst>
          </p:cNvPr>
          <p:cNvSpPr>
            <a:spLocks noGrp="1"/>
          </p:cNvSpPr>
          <p:nvPr>
            <p:ph type="title"/>
          </p:nvPr>
        </p:nvSpPr>
        <p:spPr/>
        <p:txBody>
          <a:bodyPr>
            <a:normAutofit/>
          </a:bodyPr>
          <a:lstStyle/>
          <a:p>
            <a:r>
              <a:rPr lang="en-US" dirty="0"/>
              <a:t>Activist Methods </a:t>
            </a:r>
            <a:r>
              <a:rPr lang="en-CA" sz="1200" dirty="0"/>
              <a:t>Smith, G. (1990) Political Activist as Ethnographer, Social Problems, 37(4), 629 – 648. </a:t>
            </a:r>
            <a:endParaRPr lang="en-US" dirty="0"/>
          </a:p>
        </p:txBody>
      </p:sp>
      <p:sp>
        <p:nvSpPr>
          <p:cNvPr id="3" name="Content Placeholder 2">
            <a:extLst>
              <a:ext uri="{FF2B5EF4-FFF2-40B4-BE49-F238E27FC236}">
                <a16:creationId xmlns:a16="http://schemas.microsoft.com/office/drawing/2014/main" id="{E29C8E67-9DE7-4F43-8D2A-D6EF51144025}"/>
              </a:ext>
            </a:extLst>
          </p:cNvPr>
          <p:cNvSpPr>
            <a:spLocks noGrp="1"/>
          </p:cNvSpPr>
          <p:nvPr>
            <p:ph idx="1"/>
          </p:nvPr>
        </p:nvSpPr>
        <p:spPr/>
        <p:txBody>
          <a:bodyPr>
            <a:normAutofit/>
          </a:bodyPr>
          <a:lstStyle/>
          <a:p>
            <a:pPr lvl="0"/>
            <a:r>
              <a:rPr lang="en-US" dirty="0"/>
              <a:t>1 – Start with the actual lives of people and undertake an analysis of a world known reflexively, </a:t>
            </a:r>
          </a:p>
          <a:p>
            <a:pPr lvl="0"/>
            <a:r>
              <a:rPr lang="en-US" dirty="0"/>
              <a:t>2 – Stake out an ontological commitment to a social order constituted in the practices and activities of people</a:t>
            </a:r>
          </a:p>
          <a:p>
            <a:pPr lvl="0"/>
            <a:r>
              <a:rPr lang="en-US" dirty="0"/>
              <a:t>3 – Take their analytic, the notion of “social relations” </a:t>
            </a:r>
          </a:p>
          <a:p>
            <a:pPr lvl="0"/>
            <a:r>
              <a:rPr lang="en-US" dirty="0"/>
              <a:t>4 – Are based on the use of meetings with government officials and professional cadres as ethnographic data</a:t>
            </a:r>
          </a:p>
          <a:p>
            <a:pPr lvl="0"/>
            <a:r>
              <a:rPr lang="en-US" dirty="0"/>
              <a:t>5 – Analyze texts such as media reports of government departments, in developing a description of how the ruling regime works</a:t>
            </a:r>
          </a:p>
          <a:p>
            <a:pPr lvl="0"/>
            <a:r>
              <a:rPr lang="en-US" dirty="0"/>
              <a:t>6 – Illustrate the necessity of the bracketing ordinary political explanations – the technique of the materialist epoch, in order to provide a scientific account of the social organization of a ruling regime. </a:t>
            </a:r>
          </a:p>
          <a:p>
            <a:endParaRPr lang="en-US" dirty="0"/>
          </a:p>
        </p:txBody>
      </p:sp>
    </p:spTree>
    <p:extLst>
      <p:ext uri="{BB962C8B-B14F-4D97-AF65-F5344CB8AC3E}">
        <p14:creationId xmlns:p14="http://schemas.microsoft.com/office/powerpoint/2010/main" val="3854318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BBDDB-A7AC-4452-8147-3280747E5332}"/>
              </a:ext>
            </a:extLst>
          </p:cNvPr>
          <p:cNvSpPr>
            <a:spLocks noGrp="1"/>
          </p:cNvSpPr>
          <p:nvPr>
            <p:ph type="title"/>
          </p:nvPr>
        </p:nvSpPr>
        <p:spPr/>
        <p:txBody>
          <a:bodyPr/>
          <a:lstStyle/>
          <a:p>
            <a:r>
              <a:rPr lang="en-US" dirty="0"/>
              <a:t>Action Research</a:t>
            </a:r>
          </a:p>
        </p:txBody>
      </p:sp>
      <p:pic>
        <p:nvPicPr>
          <p:cNvPr id="5" name="Content Placeholder 4">
            <a:extLst>
              <a:ext uri="{FF2B5EF4-FFF2-40B4-BE49-F238E27FC236}">
                <a16:creationId xmlns:a16="http://schemas.microsoft.com/office/drawing/2014/main" id="{C40C38FB-50D4-46EC-875A-896E748E6E7C}"/>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287658" y="0"/>
            <a:ext cx="3468914" cy="6214489"/>
          </a:xfrm>
        </p:spPr>
      </p:pic>
      <p:sp>
        <p:nvSpPr>
          <p:cNvPr id="6" name="Content Placeholder 5">
            <a:extLst>
              <a:ext uri="{FF2B5EF4-FFF2-40B4-BE49-F238E27FC236}">
                <a16:creationId xmlns:a16="http://schemas.microsoft.com/office/drawing/2014/main" id="{15D1D158-7C57-4DF9-A305-822843BCBC83}"/>
              </a:ext>
            </a:extLst>
          </p:cNvPr>
          <p:cNvSpPr>
            <a:spLocks noGrp="1"/>
          </p:cNvSpPr>
          <p:nvPr>
            <p:ph sz="half" idx="2"/>
          </p:nvPr>
        </p:nvSpPr>
        <p:spPr>
          <a:xfrm>
            <a:off x="1326605" y="1954745"/>
            <a:ext cx="6859451" cy="4023360"/>
          </a:xfrm>
        </p:spPr>
        <p:txBody>
          <a:bodyPr>
            <a:normAutofit fontScale="70000" lnSpcReduction="20000"/>
          </a:bodyPr>
          <a:lstStyle/>
          <a:p>
            <a:r>
              <a:rPr lang="en-US" dirty="0"/>
              <a:t>1 – Action research integrates research and action.</a:t>
            </a:r>
            <a:br>
              <a:rPr lang="en-US" dirty="0"/>
            </a:br>
            <a:br>
              <a:rPr lang="en-US" dirty="0"/>
            </a:br>
            <a:r>
              <a:rPr lang="en-US" dirty="0"/>
              <a:t>2 – Action research is conducted by a collaborative partnership of participants and researchers. </a:t>
            </a:r>
            <a:br>
              <a:rPr lang="en-US" dirty="0"/>
            </a:br>
            <a:br>
              <a:rPr lang="en-US" dirty="0"/>
            </a:br>
            <a:r>
              <a:rPr lang="en-US" dirty="0"/>
              <a:t>3 – Action research involves the development of knowledge and understanding of a unique kind.</a:t>
            </a:r>
            <a:br>
              <a:rPr lang="en-US" dirty="0"/>
            </a:br>
            <a:br>
              <a:rPr lang="en-US" dirty="0"/>
            </a:br>
            <a:r>
              <a:rPr lang="en-US" dirty="0"/>
              <a:t>4 – Action research starts from a vision of social transformation and aspirations for greater social justice.</a:t>
            </a:r>
            <a:br>
              <a:rPr lang="en-US" dirty="0"/>
            </a:br>
            <a:br>
              <a:rPr lang="en-US" dirty="0"/>
            </a:br>
            <a:r>
              <a:rPr lang="en-US" dirty="0"/>
              <a:t>5 – Action research involves a high level of reflexivity and senility to the role of the self in mediating the whole research process. </a:t>
            </a:r>
            <a:br>
              <a:rPr lang="en-US" dirty="0"/>
            </a:br>
            <a:br>
              <a:rPr lang="en-US" dirty="0"/>
            </a:br>
            <a:r>
              <a:rPr lang="en-US" dirty="0"/>
              <a:t>6 – Action research involves explanatory engagement with a wide range of existing knowledge drawn from psychology, sociology, and other fields of science, in order to test its explanatory power and practical usefulness.</a:t>
            </a:r>
            <a:br>
              <a:rPr lang="en-US" dirty="0"/>
            </a:br>
            <a:br>
              <a:rPr lang="en-US" dirty="0"/>
            </a:br>
            <a:r>
              <a:rPr lang="en-US" dirty="0"/>
              <a:t>7 – Action research engenders powerful learning for participants through combining research with reflection on practice. </a:t>
            </a:r>
            <a:br>
              <a:rPr lang="en-US" dirty="0"/>
            </a:br>
            <a:br>
              <a:rPr lang="en-US" dirty="0"/>
            </a:br>
            <a:r>
              <a:rPr lang="en-US" dirty="0"/>
              <a:t>8 – Action research locates the inquiry in an understanding of broader historical, political and ideological contexts that shape and constrain human activity at even the local level, including economic factors and international forces such as the structuring power of globalization. </a:t>
            </a:r>
          </a:p>
          <a:p>
            <a:r>
              <a:rPr lang="en-CA" sz="1300" dirty="0" err="1"/>
              <a:t>Somekh</a:t>
            </a:r>
            <a:r>
              <a:rPr lang="en-CA" sz="1300" dirty="0"/>
              <a:t>, B. (2006) Action Research: A Methodology for Change and Development, Open University Press, pp. 6 – 8.</a:t>
            </a:r>
            <a:endParaRPr lang="en-US" sz="1300" dirty="0"/>
          </a:p>
        </p:txBody>
      </p:sp>
    </p:spTree>
    <p:extLst>
      <p:ext uri="{BB962C8B-B14F-4D97-AF65-F5344CB8AC3E}">
        <p14:creationId xmlns:p14="http://schemas.microsoft.com/office/powerpoint/2010/main" val="2413007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34F89-BDA1-4FA7-8203-ED6BD5DFA542}"/>
              </a:ext>
            </a:extLst>
          </p:cNvPr>
          <p:cNvSpPr>
            <a:spLocks noGrp="1"/>
          </p:cNvSpPr>
          <p:nvPr>
            <p:ph type="title"/>
          </p:nvPr>
        </p:nvSpPr>
        <p:spPr/>
        <p:txBody>
          <a:bodyPr/>
          <a:lstStyle/>
          <a:p>
            <a:r>
              <a:rPr lang="en-US" dirty="0"/>
              <a:t>Forms of Action Research</a:t>
            </a:r>
          </a:p>
        </p:txBody>
      </p:sp>
      <p:sp>
        <p:nvSpPr>
          <p:cNvPr id="3" name="Content Placeholder 2">
            <a:extLst>
              <a:ext uri="{FF2B5EF4-FFF2-40B4-BE49-F238E27FC236}">
                <a16:creationId xmlns:a16="http://schemas.microsoft.com/office/drawing/2014/main" id="{EEB47A75-9DA8-4903-9325-2FE5BA2F0811}"/>
              </a:ext>
            </a:extLst>
          </p:cNvPr>
          <p:cNvSpPr>
            <a:spLocks noGrp="1"/>
          </p:cNvSpPr>
          <p:nvPr>
            <p:ph sz="half" idx="1"/>
          </p:nvPr>
        </p:nvSpPr>
        <p:spPr>
          <a:xfrm>
            <a:off x="1097278" y="1845734"/>
            <a:ext cx="10129521" cy="4023360"/>
          </a:xfrm>
        </p:spPr>
        <p:txBody>
          <a:bodyPr/>
          <a:lstStyle/>
          <a:p>
            <a:r>
              <a:rPr lang="en-US" b="1" dirty="0"/>
              <a:t>Participatory action </a:t>
            </a:r>
            <a:r>
              <a:rPr lang="en-US" dirty="0"/>
              <a:t>research involves participants as co-researchers .</a:t>
            </a:r>
          </a:p>
          <a:p>
            <a:r>
              <a:rPr lang="en-US" b="1" dirty="0"/>
              <a:t>Critical participatory action </a:t>
            </a:r>
            <a:r>
              <a:rPr lang="en-US" dirty="0"/>
              <a:t>research involves participants as co-researchers and addresses what is unsustainable, unjust, and irrational.</a:t>
            </a:r>
          </a:p>
          <a:p>
            <a:endParaRPr lang="en-US" dirty="0"/>
          </a:p>
          <a:p>
            <a:r>
              <a:rPr lang="en-US" dirty="0"/>
              <a:t>There are many other types of action research. </a:t>
            </a:r>
          </a:p>
        </p:txBody>
      </p:sp>
    </p:spTree>
    <p:extLst>
      <p:ext uri="{BB962C8B-B14F-4D97-AF65-F5344CB8AC3E}">
        <p14:creationId xmlns:p14="http://schemas.microsoft.com/office/powerpoint/2010/main" val="2200660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B3167-81C6-4CF0-AA79-E0236522204E}"/>
              </a:ext>
            </a:extLst>
          </p:cNvPr>
          <p:cNvSpPr>
            <a:spLocks noGrp="1"/>
          </p:cNvSpPr>
          <p:nvPr>
            <p:ph type="title"/>
          </p:nvPr>
        </p:nvSpPr>
        <p:spPr/>
        <p:txBody>
          <a:bodyPr/>
          <a:lstStyle/>
          <a:p>
            <a:r>
              <a:rPr lang="en-US" dirty="0"/>
              <a:t>Erik Olin Wright</a:t>
            </a:r>
          </a:p>
        </p:txBody>
      </p:sp>
      <p:sp>
        <p:nvSpPr>
          <p:cNvPr id="3" name="Content Placeholder 2">
            <a:extLst>
              <a:ext uri="{FF2B5EF4-FFF2-40B4-BE49-F238E27FC236}">
                <a16:creationId xmlns:a16="http://schemas.microsoft.com/office/drawing/2014/main" id="{9743856B-931A-47CC-BBAF-7A0FD4067730}"/>
              </a:ext>
            </a:extLst>
          </p:cNvPr>
          <p:cNvSpPr>
            <a:spLocks noGrp="1"/>
          </p:cNvSpPr>
          <p:nvPr>
            <p:ph idx="1"/>
          </p:nvPr>
        </p:nvSpPr>
        <p:spPr/>
        <p:txBody>
          <a:bodyPr/>
          <a:lstStyle/>
          <a:p>
            <a:r>
              <a:rPr lang="en-US" dirty="0"/>
              <a:t>1 – Desirable</a:t>
            </a:r>
          </a:p>
          <a:p>
            <a:r>
              <a:rPr lang="en-US" dirty="0"/>
              <a:t>2 – Viable </a:t>
            </a:r>
          </a:p>
          <a:p>
            <a:r>
              <a:rPr lang="en-US" dirty="0"/>
              <a:t>3 – Achievable</a:t>
            </a:r>
          </a:p>
          <a:p>
            <a:endParaRPr lang="en-US" dirty="0"/>
          </a:p>
        </p:txBody>
      </p:sp>
    </p:spTree>
    <p:extLst>
      <p:ext uri="{BB962C8B-B14F-4D97-AF65-F5344CB8AC3E}">
        <p14:creationId xmlns:p14="http://schemas.microsoft.com/office/powerpoint/2010/main" val="309508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90672-4586-4693-9052-88633CFE8139}"/>
              </a:ext>
            </a:extLst>
          </p:cNvPr>
          <p:cNvSpPr>
            <a:spLocks noGrp="1"/>
          </p:cNvSpPr>
          <p:nvPr>
            <p:ph type="title"/>
          </p:nvPr>
        </p:nvSpPr>
        <p:spPr/>
        <p:txBody>
          <a:bodyPr/>
          <a:lstStyle/>
          <a:p>
            <a:r>
              <a:rPr lang="en-US" dirty="0"/>
              <a:t>Discussion About Readings</a:t>
            </a:r>
          </a:p>
        </p:txBody>
      </p:sp>
      <p:sp>
        <p:nvSpPr>
          <p:cNvPr id="3" name="Content Placeholder 2">
            <a:extLst>
              <a:ext uri="{FF2B5EF4-FFF2-40B4-BE49-F238E27FC236}">
                <a16:creationId xmlns:a16="http://schemas.microsoft.com/office/drawing/2014/main" id="{34252A5F-3A6B-490A-9AC4-BDA1FF31AC5E}"/>
              </a:ext>
            </a:extLst>
          </p:cNvPr>
          <p:cNvSpPr>
            <a:spLocks noGrp="1"/>
          </p:cNvSpPr>
          <p:nvPr>
            <p:ph idx="1"/>
          </p:nvPr>
        </p:nvSpPr>
        <p:spPr/>
        <p:txBody>
          <a:bodyPr>
            <a:normAutofit fontScale="55000" lnSpcReduction="20000"/>
          </a:bodyPr>
          <a:lstStyle/>
          <a:p>
            <a:r>
              <a:rPr lang="en-CA" b="1" dirty="0"/>
              <a:t>November 2 – Slow Food and Culture</a:t>
            </a:r>
            <a:br>
              <a:rPr lang="en-CA" b="1" dirty="0"/>
            </a:br>
            <a:r>
              <a:rPr lang="en-CA" dirty="0" err="1"/>
              <a:t>Couninham</a:t>
            </a:r>
            <a:r>
              <a:rPr lang="en-CA" dirty="0"/>
              <a:t>, C., Van </a:t>
            </a:r>
            <a:r>
              <a:rPr lang="en-CA" dirty="0" err="1"/>
              <a:t>Estrik</a:t>
            </a:r>
            <a:r>
              <a:rPr lang="en-CA" dirty="0"/>
              <a:t>, P. (2013) </a:t>
            </a:r>
            <a:r>
              <a:rPr lang="en-CA" b="1" dirty="0"/>
              <a:t>Food and Culture</a:t>
            </a:r>
            <a:r>
              <a:rPr lang="en-CA" dirty="0"/>
              <a:t>; A Reader, Routledge. </a:t>
            </a:r>
            <a:br>
              <a:rPr lang="en-US" dirty="0"/>
            </a:br>
            <a:r>
              <a:rPr lang="en-CA" dirty="0"/>
              <a:t>Chapter 28 – Leitch, A., (2009) Slow Food and the Politics of “Virtuous” Globalization, pp. 409 – 425. </a:t>
            </a:r>
            <a:br>
              <a:rPr lang="en-US" dirty="0"/>
            </a:br>
            <a:r>
              <a:rPr lang="en-CA" dirty="0"/>
              <a:t>Chapter 29 – Taco Bell, </a:t>
            </a:r>
            <a:r>
              <a:rPr lang="en-CA" dirty="0" err="1"/>
              <a:t>Maseca</a:t>
            </a:r>
            <a:r>
              <a:rPr lang="en-CA" dirty="0"/>
              <a:t>, and Slow Food: A Postmodern Apocalypse for Mexico’s Peasant Cuisine?, pp. 426 – 436. </a:t>
            </a:r>
            <a:endParaRPr lang="en-US" dirty="0"/>
          </a:p>
          <a:p>
            <a:r>
              <a:rPr lang="en-US" b="1" dirty="0"/>
              <a:t>November 7 – Race, Class, Food and Culture </a:t>
            </a:r>
            <a:br>
              <a:rPr lang="en-US" b="1" dirty="0"/>
            </a:br>
            <a:r>
              <a:rPr lang="en-US" dirty="0"/>
              <a:t>White, M. M., (2011) </a:t>
            </a:r>
            <a:r>
              <a:rPr lang="en-US" b="1" dirty="0"/>
              <a:t>D-Town Farm: An African American Resistance to Food Insecurity and the Transformation of Detroit</a:t>
            </a:r>
            <a:r>
              <a:rPr lang="en-US" dirty="0"/>
              <a:t>, Environmental Practice, 13, 4. </a:t>
            </a:r>
          </a:p>
          <a:p>
            <a:r>
              <a:rPr lang="en-US" b="1" dirty="0"/>
              <a:t>November 9 – Who Really Feeds the World – Agroecology and Soils</a:t>
            </a:r>
            <a:br>
              <a:rPr lang="en-US" b="1" dirty="0"/>
            </a:br>
            <a:r>
              <a:rPr lang="en-CA" dirty="0"/>
              <a:t>Shiva, V. (2016) </a:t>
            </a:r>
            <a:r>
              <a:rPr lang="en-CA" b="1" dirty="0"/>
              <a:t>Who Really Feeds the World</a:t>
            </a:r>
            <a:r>
              <a:rPr lang="en-CA" dirty="0"/>
              <a:t>, North Atlantic Books. </a:t>
            </a:r>
            <a:br>
              <a:rPr lang="en-US" dirty="0"/>
            </a:br>
            <a:r>
              <a:rPr lang="en-CA" dirty="0"/>
              <a:t>Introduction</a:t>
            </a:r>
            <a:br>
              <a:rPr lang="en-US" dirty="0"/>
            </a:br>
            <a:r>
              <a:rPr lang="en-CA" dirty="0"/>
              <a:t>Chapter 1 – Agroecology Feeds the World, Not a Violent Knowledge Paradigm, pp. 1 – 14. </a:t>
            </a:r>
            <a:br>
              <a:rPr lang="en-US" dirty="0"/>
            </a:br>
            <a:r>
              <a:rPr lang="en-CA" dirty="0"/>
              <a:t>Chapter 2 – Living Soils Feeds the World, Not Chemical Fertilizers, pp. 15 – 26</a:t>
            </a:r>
            <a:endParaRPr lang="en-US" dirty="0"/>
          </a:p>
          <a:p>
            <a:r>
              <a:rPr lang="en-US" b="1" dirty="0"/>
              <a:t>November 14 - Who Really Feeds the World – Pollinators and Biodiversity</a:t>
            </a:r>
            <a:br>
              <a:rPr lang="en-US" b="1" dirty="0"/>
            </a:br>
            <a:r>
              <a:rPr lang="en-CA" dirty="0"/>
              <a:t>Shiva, V. (2016) </a:t>
            </a:r>
            <a:r>
              <a:rPr lang="en-CA" b="1" dirty="0"/>
              <a:t>Who Really Feeds the World</a:t>
            </a:r>
            <a:r>
              <a:rPr lang="en-CA" dirty="0"/>
              <a:t>, North Atlantic Books. </a:t>
            </a:r>
            <a:br>
              <a:rPr lang="en-CA" dirty="0"/>
            </a:br>
            <a:r>
              <a:rPr lang="en-CA" dirty="0"/>
              <a:t>Chapter 3 – Bees and Butterflies Feeds the World, Not Poisons and Pesticides, pp. 27 – 40. </a:t>
            </a:r>
            <a:br>
              <a:rPr lang="en-CA" dirty="0"/>
            </a:br>
            <a:r>
              <a:rPr lang="en-CA" dirty="0"/>
              <a:t>Chapter 4 – Biodiversity Feeds the World, Not Toxic Monocultures, pp. 41 – 54.</a:t>
            </a:r>
            <a:endParaRPr lang="en-US" dirty="0"/>
          </a:p>
          <a:p>
            <a:r>
              <a:rPr lang="en-US" b="1" dirty="0"/>
              <a:t> November 16 - Who Really Feeds the World – Seed Sovereignty and Small-Scale Farmers</a:t>
            </a:r>
            <a:br>
              <a:rPr lang="en-US" b="1" dirty="0"/>
            </a:br>
            <a:r>
              <a:rPr lang="en-CA" dirty="0"/>
              <a:t>Shiva, V. (2016) </a:t>
            </a:r>
            <a:r>
              <a:rPr lang="en-CA" b="1" dirty="0"/>
              <a:t>Who Really Feeds the World</a:t>
            </a:r>
            <a:r>
              <a:rPr lang="en-CA" dirty="0"/>
              <a:t>, North Atlantic Books. </a:t>
            </a:r>
            <a:br>
              <a:rPr lang="en-CA" dirty="0"/>
            </a:br>
            <a:r>
              <a:rPr lang="en-CA" dirty="0"/>
              <a:t>Chapter 5 – Small-Scale Farmers Feed the World, Not Large-Scale Industrial Farms, pp. 55 – 65.</a:t>
            </a:r>
            <a:br>
              <a:rPr lang="en-CA" dirty="0"/>
            </a:br>
            <a:r>
              <a:rPr lang="en-CA" dirty="0"/>
              <a:t>Chapter 6 – Seed Freedom Feeds the World, Not Seed Dictatorship, pp. 67 – 84. </a:t>
            </a:r>
            <a:endParaRPr lang="en-US" dirty="0"/>
          </a:p>
          <a:p>
            <a:r>
              <a:rPr lang="en-US" b="1" dirty="0"/>
              <a:t>November 21 - Who Really Feeds the World – Localization and Women</a:t>
            </a:r>
            <a:br>
              <a:rPr lang="en-US" b="1" dirty="0"/>
            </a:br>
            <a:r>
              <a:rPr lang="en-CA" dirty="0"/>
              <a:t>Shiva, V. (2016) </a:t>
            </a:r>
            <a:r>
              <a:rPr lang="en-CA" b="1" dirty="0"/>
              <a:t>Who Really Feeds the World</a:t>
            </a:r>
            <a:r>
              <a:rPr lang="en-CA" dirty="0"/>
              <a:t>, North Atlantic Books. </a:t>
            </a:r>
            <a:br>
              <a:rPr lang="en-CA" dirty="0"/>
            </a:br>
            <a:r>
              <a:rPr lang="en-CA" dirty="0"/>
              <a:t>Chapter 7 – Localization Feeds the World, Not Globalization, pp. 85 – 111. </a:t>
            </a:r>
            <a:br>
              <a:rPr lang="en-CA" dirty="0"/>
            </a:br>
            <a:r>
              <a:rPr lang="en-CA" dirty="0"/>
              <a:t>Chapter 8 – Women Feed the World, Not Corporations, pp. 111 – 124. </a:t>
            </a:r>
            <a:br>
              <a:rPr lang="en-CA" dirty="0"/>
            </a:br>
            <a:r>
              <a:rPr lang="en-CA" dirty="0"/>
              <a:t>Chapter 9 – The Way Forward, pp. 125 – 139.</a:t>
            </a:r>
            <a:endParaRPr lang="en-US" dirty="0"/>
          </a:p>
          <a:p>
            <a:endParaRPr lang="en-US" dirty="0"/>
          </a:p>
        </p:txBody>
      </p:sp>
    </p:spTree>
    <p:extLst>
      <p:ext uri="{BB962C8B-B14F-4D97-AF65-F5344CB8AC3E}">
        <p14:creationId xmlns:p14="http://schemas.microsoft.com/office/powerpoint/2010/main" val="49043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1109E-445E-4A0B-B8A5-EDFDAE1CB5DF}"/>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8C3A2D7E-F605-482B-9469-F60CF17AB934}"/>
              </a:ext>
            </a:extLst>
          </p:cNvPr>
          <p:cNvSpPr>
            <a:spLocks noGrp="1"/>
          </p:cNvSpPr>
          <p:nvPr>
            <p:ph idx="1"/>
          </p:nvPr>
        </p:nvSpPr>
        <p:spPr/>
        <p:txBody>
          <a:bodyPr/>
          <a:lstStyle/>
          <a:p>
            <a:r>
              <a:rPr lang="en-US" dirty="0"/>
              <a:t>How do we build an environmentally sustainable food system?</a:t>
            </a:r>
          </a:p>
          <a:p>
            <a:pPr lvl="1"/>
            <a:r>
              <a:rPr lang="en-US" dirty="0"/>
              <a:t>What are practices that should be promoted?</a:t>
            </a:r>
          </a:p>
          <a:p>
            <a:pPr lvl="1"/>
            <a:r>
              <a:rPr lang="en-US" dirty="0"/>
              <a:t>What are practices that should be avoided? </a:t>
            </a:r>
          </a:p>
          <a:p>
            <a:pPr lvl="1"/>
            <a:r>
              <a:rPr lang="en-US" dirty="0"/>
              <a:t>What are potential barriers to change?</a:t>
            </a:r>
          </a:p>
          <a:p>
            <a:pPr lvl="1"/>
            <a:r>
              <a:rPr lang="en-US" dirty="0"/>
              <a:t>How can we overcome the existing barriers?</a:t>
            </a:r>
          </a:p>
          <a:p>
            <a:pPr lvl="1"/>
            <a:endParaRPr lang="en-US" dirty="0"/>
          </a:p>
          <a:p>
            <a:pPr lvl="1"/>
            <a:r>
              <a:rPr lang="en-US" i="1" dirty="0"/>
              <a:t>How do we facilitate social change?</a:t>
            </a:r>
          </a:p>
          <a:p>
            <a:pPr lvl="1"/>
            <a:endParaRPr lang="en-US" dirty="0"/>
          </a:p>
          <a:p>
            <a:pPr lvl="1"/>
            <a:endParaRPr lang="en-US" dirty="0"/>
          </a:p>
        </p:txBody>
      </p:sp>
    </p:spTree>
    <p:extLst>
      <p:ext uri="{BB962C8B-B14F-4D97-AF65-F5344CB8AC3E}">
        <p14:creationId xmlns:p14="http://schemas.microsoft.com/office/powerpoint/2010/main" val="2610636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E707B-1E00-4771-998C-2A02E7928038}"/>
              </a:ext>
            </a:extLst>
          </p:cNvPr>
          <p:cNvSpPr>
            <a:spLocks noGrp="1"/>
          </p:cNvSpPr>
          <p:nvPr>
            <p:ph type="title"/>
          </p:nvPr>
        </p:nvSpPr>
        <p:spPr/>
        <p:txBody>
          <a:bodyPr/>
          <a:lstStyle/>
          <a:p>
            <a:r>
              <a:rPr lang="en-US" dirty="0"/>
              <a:t>Thanks!</a:t>
            </a:r>
          </a:p>
        </p:txBody>
      </p:sp>
      <p:sp>
        <p:nvSpPr>
          <p:cNvPr id="3" name="Content Placeholder 2">
            <a:extLst>
              <a:ext uri="{FF2B5EF4-FFF2-40B4-BE49-F238E27FC236}">
                <a16:creationId xmlns:a16="http://schemas.microsoft.com/office/drawing/2014/main" id="{8766C347-E0BC-49A5-91BD-AD56EAA3E33E}"/>
              </a:ext>
            </a:extLst>
          </p:cNvPr>
          <p:cNvSpPr>
            <a:spLocks noGrp="1"/>
          </p:cNvSpPr>
          <p:nvPr>
            <p:ph idx="1"/>
          </p:nvPr>
        </p:nvSpPr>
        <p:spPr/>
        <p:txBody>
          <a:bodyPr>
            <a:normAutofit/>
          </a:bodyPr>
          <a:lstStyle/>
          <a:p>
            <a:r>
              <a:rPr lang="en-US" sz="3600" dirty="0"/>
              <a:t>Questions or concerns? </a:t>
            </a:r>
          </a:p>
        </p:txBody>
      </p:sp>
    </p:spTree>
    <p:extLst>
      <p:ext uri="{BB962C8B-B14F-4D97-AF65-F5344CB8AC3E}">
        <p14:creationId xmlns:p14="http://schemas.microsoft.com/office/powerpoint/2010/main" val="62783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2AF5A-8CD7-4DD1-88C7-A09BB884F785}"/>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32FC0D75-1A60-44BC-8D65-FCE964423D19}"/>
              </a:ext>
            </a:extLst>
          </p:cNvPr>
          <p:cNvSpPr>
            <a:spLocks noGrp="1"/>
          </p:cNvSpPr>
          <p:nvPr>
            <p:ph idx="1"/>
          </p:nvPr>
        </p:nvSpPr>
        <p:spPr/>
        <p:txBody>
          <a:bodyPr/>
          <a:lstStyle/>
          <a:p>
            <a:r>
              <a:rPr lang="en-US" dirty="0"/>
              <a:t>What is true? What is objective? </a:t>
            </a:r>
          </a:p>
        </p:txBody>
      </p:sp>
    </p:spTree>
    <p:extLst>
      <p:ext uri="{BB962C8B-B14F-4D97-AF65-F5344CB8AC3E}">
        <p14:creationId xmlns:p14="http://schemas.microsoft.com/office/powerpoint/2010/main" val="2416538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Perception is Subjective</a:t>
            </a:r>
          </a:p>
        </p:txBody>
      </p:sp>
      <p:pic>
        <p:nvPicPr>
          <p:cNvPr id="5" name="trianglekiwi-580x562.jpg"/>
          <p:cNvPicPr/>
          <p:nvPr/>
        </p:nvPicPr>
        <p:blipFill>
          <a:blip r:embed="rId2">
            <a:extLst/>
          </a:blip>
          <a:stretch>
            <a:fillRect/>
          </a:stretch>
        </p:blipFill>
        <p:spPr>
          <a:xfrm>
            <a:off x="1233924" y="1820042"/>
            <a:ext cx="4486561" cy="4434454"/>
          </a:xfrm>
          <a:prstGeom prst="rect">
            <a:avLst/>
          </a:prstGeom>
          <a:ln>
            <a:noFill/>
          </a:ln>
          <a:effectLst/>
        </p:spPr>
      </p:pic>
      <p:pic>
        <p:nvPicPr>
          <p:cNvPr id="8" name="image.png"/>
          <p:cNvPicPr/>
          <p:nvPr/>
        </p:nvPicPr>
        <p:blipFill>
          <a:blip r:embed="rId3">
            <a:extLst/>
          </a:blip>
          <a:stretch>
            <a:fillRect/>
          </a:stretch>
        </p:blipFill>
        <p:spPr>
          <a:xfrm>
            <a:off x="7181613" y="1820042"/>
            <a:ext cx="3974067" cy="4434454"/>
          </a:xfrm>
          <a:prstGeom prst="rect">
            <a:avLst/>
          </a:prstGeom>
          <a:ln>
            <a:noFill/>
          </a:ln>
          <a:effectLst/>
        </p:spPr>
      </p:pic>
    </p:spTree>
    <p:extLst>
      <p:ext uri="{BB962C8B-B14F-4D97-AF65-F5344CB8AC3E}">
        <p14:creationId xmlns:p14="http://schemas.microsoft.com/office/powerpoint/2010/main" val="3940983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Perception is Deceptive</a:t>
            </a:r>
          </a:p>
        </p:txBody>
      </p:sp>
      <p:pic>
        <p:nvPicPr>
          <p:cNvPr id="5" name="dauphins.jpg"/>
          <p:cNvPicPr/>
          <p:nvPr/>
        </p:nvPicPr>
        <p:blipFill>
          <a:blip r:embed="rId2">
            <a:extLst/>
          </a:blip>
          <a:stretch>
            <a:fillRect/>
          </a:stretch>
        </p:blipFill>
        <p:spPr>
          <a:xfrm>
            <a:off x="1097280" y="1839774"/>
            <a:ext cx="2973186" cy="3924604"/>
          </a:xfrm>
          <a:prstGeom prst="rect">
            <a:avLst/>
          </a:prstGeom>
          <a:ln>
            <a:noFill/>
          </a:ln>
          <a:effectLst/>
        </p:spPr>
      </p:pic>
    </p:spTree>
    <p:extLst>
      <p:ext uri="{BB962C8B-B14F-4D97-AF65-F5344CB8AC3E}">
        <p14:creationId xmlns:p14="http://schemas.microsoft.com/office/powerpoint/2010/main" val="2799634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Perception is Deceptive</a:t>
            </a:r>
          </a:p>
        </p:txBody>
      </p:sp>
      <p:pic>
        <p:nvPicPr>
          <p:cNvPr id="5" name="dauphins1eu.jpg"/>
          <p:cNvPicPr/>
          <p:nvPr/>
        </p:nvPicPr>
        <p:blipFill>
          <a:blip r:embed="rId2">
            <a:extLst/>
          </a:blip>
          <a:stretch>
            <a:fillRect/>
          </a:stretch>
        </p:blipFill>
        <p:spPr>
          <a:xfrm>
            <a:off x="1097280" y="1845734"/>
            <a:ext cx="2973587" cy="3806190"/>
          </a:xfrm>
          <a:prstGeom prst="rect">
            <a:avLst/>
          </a:prstGeom>
          <a:ln>
            <a:noFill/>
          </a:ln>
          <a:effectLst/>
        </p:spPr>
      </p:pic>
    </p:spTree>
    <p:extLst>
      <p:ext uri="{BB962C8B-B14F-4D97-AF65-F5344CB8AC3E}">
        <p14:creationId xmlns:p14="http://schemas.microsoft.com/office/powerpoint/2010/main" val="1161500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Sometimes we cannot even notice what’s right in front of us!</a:t>
            </a:r>
          </a:p>
        </p:txBody>
      </p:sp>
      <p:pic>
        <p:nvPicPr>
          <p:cNvPr id="1026" name="Picture 2" descr="http://image.slidesharecdn.com/opticalillusions-091206182711-phpapp02/95/optical-illusions-57-728.jpg?cb=126012489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44346" y="1846263"/>
            <a:ext cx="5363633"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0187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CF9C0-7FDA-489D-BBF0-FBB69D86C28B}"/>
              </a:ext>
            </a:extLst>
          </p:cNvPr>
          <p:cNvSpPr>
            <a:spLocks noGrp="1"/>
          </p:cNvSpPr>
          <p:nvPr>
            <p:ph type="title"/>
          </p:nvPr>
        </p:nvSpPr>
        <p:spPr/>
        <p:txBody>
          <a:bodyPr/>
          <a:lstStyle/>
          <a:p>
            <a:r>
              <a:rPr lang="en-US" dirty="0"/>
              <a:t>Group Assignments</a:t>
            </a:r>
          </a:p>
        </p:txBody>
      </p:sp>
      <p:sp>
        <p:nvSpPr>
          <p:cNvPr id="3" name="Content Placeholder 2">
            <a:extLst>
              <a:ext uri="{FF2B5EF4-FFF2-40B4-BE49-F238E27FC236}">
                <a16:creationId xmlns:a16="http://schemas.microsoft.com/office/drawing/2014/main" id="{B33F7CD9-455A-4AFA-9DE3-F27647571C5E}"/>
              </a:ext>
            </a:extLst>
          </p:cNvPr>
          <p:cNvSpPr>
            <a:spLocks noGrp="1"/>
          </p:cNvSpPr>
          <p:nvPr>
            <p:ph idx="1"/>
          </p:nvPr>
        </p:nvSpPr>
        <p:spPr/>
        <p:txBody>
          <a:bodyPr>
            <a:normAutofit fontScale="92500" lnSpcReduction="20000"/>
          </a:bodyPr>
          <a:lstStyle/>
          <a:p>
            <a:r>
              <a:rPr lang="en-US" sz="2400" dirty="0"/>
              <a:t>Why are the group assignments important? </a:t>
            </a:r>
          </a:p>
          <a:p>
            <a:pPr lvl="1"/>
            <a:r>
              <a:rPr lang="en-US" dirty="0"/>
              <a:t>It is important to challenge the problematic dominant epistemological understandings of food. </a:t>
            </a:r>
          </a:p>
          <a:p>
            <a:pPr lvl="1"/>
            <a:r>
              <a:rPr lang="en-US" dirty="0"/>
              <a:t>Instead we should produce ontological formations of the world we want by co-creating and co-recreating social relations that produce positive outcomes on people and the planet. </a:t>
            </a:r>
          </a:p>
          <a:p>
            <a:pPr lvl="1"/>
            <a:r>
              <a:rPr lang="en-US" dirty="0"/>
              <a:t>Action based learning theories incorporate students and facilitators as co-learners and co-collaborators. Together, they learn by doing. They also connect with the community. </a:t>
            </a:r>
          </a:p>
          <a:p>
            <a:pPr lvl="1"/>
            <a:endParaRPr lang="en-US" dirty="0"/>
          </a:p>
          <a:p>
            <a:r>
              <a:rPr lang="en-US" dirty="0"/>
              <a:t>Epistemology – A term meaning “theory of knowledge,” which gets at the </a:t>
            </a:r>
            <a:r>
              <a:rPr lang="en-US" i="1" dirty="0"/>
              <a:t>how we know </a:t>
            </a:r>
            <a:r>
              <a:rPr lang="en-US" dirty="0"/>
              <a:t>about the social world that lies behind all theoretical approaches. (</a:t>
            </a:r>
            <a:r>
              <a:rPr lang="en-US" sz="1100" dirty="0"/>
              <a:t>Frampton, Kinsman, Thompson, </a:t>
            </a:r>
            <a:r>
              <a:rPr lang="en-US" sz="1100" dirty="0" err="1"/>
              <a:t>Tileczek</a:t>
            </a:r>
            <a:r>
              <a:rPr lang="en-US" sz="1100" dirty="0"/>
              <a:t>, (2006)</a:t>
            </a:r>
            <a:r>
              <a:rPr lang="en-US" sz="1900" dirty="0"/>
              <a:t>)</a:t>
            </a:r>
            <a:endParaRPr lang="en-US" dirty="0"/>
          </a:p>
          <a:p>
            <a:r>
              <a:rPr lang="en-US" dirty="0"/>
              <a:t>Ontology – Assumptions relating to how the social </a:t>
            </a:r>
            <a:r>
              <a:rPr lang="en-US" i="1" dirty="0"/>
              <a:t>comes into being </a:t>
            </a:r>
            <a:r>
              <a:rPr lang="en-US" dirty="0"/>
              <a:t>that inform all theories and ways of writing the social. (</a:t>
            </a:r>
            <a:r>
              <a:rPr lang="en-US" sz="1100" dirty="0"/>
              <a:t>Frampton, Kinsman, Thompson, </a:t>
            </a:r>
            <a:r>
              <a:rPr lang="en-US" sz="1100" dirty="0" err="1"/>
              <a:t>Tileczek</a:t>
            </a:r>
            <a:r>
              <a:rPr lang="en-US" sz="1100" dirty="0"/>
              <a:t>, (2006)</a:t>
            </a:r>
            <a:r>
              <a:rPr lang="en-US" sz="1900" dirty="0"/>
              <a:t>)</a:t>
            </a:r>
            <a:endParaRPr lang="en-US" sz="1100" dirty="0"/>
          </a:p>
          <a:p>
            <a:endParaRPr lang="en-US" dirty="0"/>
          </a:p>
          <a:p>
            <a:r>
              <a:rPr lang="en-US" sz="3000" dirty="0"/>
              <a:t>Overview and report back from each group </a:t>
            </a:r>
          </a:p>
        </p:txBody>
      </p:sp>
    </p:spTree>
    <p:extLst>
      <p:ext uri="{BB962C8B-B14F-4D97-AF65-F5344CB8AC3E}">
        <p14:creationId xmlns:p14="http://schemas.microsoft.com/office/powerpoint/2010/main" val="1937351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4FB-7E33-466D-AC23-934106E2BAFA}"/>
              </a:ext>
            </a:extLst>
          </p:cNvPr>
          <p:cNvSpPr>
            <a:spLocks noGrp="1"/>
          </p:cNvSpPr>
          <p:nvPr>
            <p:ph type="title"/>
          </p:nvPr>
        </p:nvSpPr>
        <p:spPr/>
        <p:txBody>
          <a:bodyPr/>
          <a:lstStyle/>
          <a:p>
            <a:r>
              <a:rPr lang="en-US" dirty="0"/>
              <a:t>The Dominant Epistemological View of Food?</a:t>
            </a:r>
          </a:p>
        </p:txBody>
      </p:sp>
      <p:sp>
        <p:nvSpPr>
          <p:cNvPr id="3" name="Content Placeholder 2">
            <a:extLst>
              <a:ext uri="{FF2B5EF4-FFF2-40B4-BE49-F238E27FC236}">
                <a16:creationId xmlns:a16="http://schemas.microsoft.com/office/drawing/2014/main" id="{74A90693-DCE4-4A33-9827-7A6A93FC9F21}"/>
              </a:ext>
            </a:extLst>
          </p:cNvPr>
          <p:cNvSpPr>
            <a:spLocks noGrp="1"/>
          </p:cNvSpPr>
          <p:nvPr>
            <p:ph idx="1"/>
          </p:nvPr>
        </p:nvSpPr>
        <p:spPr/>
        <p:txBody>
          <a:bodyPr>
            <a:normAutofit lnSpcReduction="10000"/>
          </a:bodyPr>
          <a:lstStyle/>
          <a:p>
            <a:r>
              <a:rPr lang="en-CA" dirty="0"/>
              <a:t>The world has or will soon have the agricultural technology available to feed the 8.3 billion people anticipated in the next quarter of a century. The more pertinent question today is whether farmers and ranchers will be permitted to use that technology. Extremists in the environmental movement, largely from rich nations and/or the privileged strata of society in poor nations, seem to be doing everything they can to stop scientific progress in its tracks. It is sad that some scientists, many of whom should or do know better, have also jumped on the extremist environmental bandwagon in search of research funds. When scientists align themselves with </a:t>
            </a:r>
            <a:r>
              <a:rPr lang="en-CA" dirty="0" err="1"/>
              <a:t>antiscience</a:t>
            </a:r>
            <a:r>
              <a:rPr lang="en-CA" dirty="0"/>
              <a:t> political movements or lend their name to unscientific propositions, what are we to think? Is it any wonder that science is losing its constituency? We must be on guard against politically opportunistic, pseudo-scientists…</a:t>
            </a:r>
            <a:endParaRPr lang="en-US" dirty="0"/>
          </a:p>
          <a:p>
            <a:r>
              <a:rPr lang="en-US" dirty="0"/>
              <a:t>Borlaug, N., E. (2000) Ending World Hunger. The Promise of Biotechnology and the Threat of </a:t>
            </a:r>
            <a:r>
              <a:rPr lang="en-US" dirty="0" err="1"/>
              <a:t>Antiscience</a:t>
            </a:r>
            <a:r>
              <a:rPr lang="en-US" dirty="0"/>
              <a:t> Zealotry, Plant Physiology, 124(2) pp. 488. </a:t>
            </a:r>
          </a:p>
          <a:p>
            <a:r>
              <a:rPr lang="en-US" dirty="0"/>
              <a:t> </a:t>
            </a:r>
          </a:p>
          <a:p>
            <a:endParaRPr lang="en-US" dirty="0"/>
          </a:p>
        </p:txBody>
      </p:sp>
    </p:spTree>
    <p:extLst>
      <p:ext uri="{BB962C8B-B14F-4D97-AF65-F5344CB8AC3E}">
        <p14:creationId xmlns:p14="http://schemas.microsoft.com/office/powerpoint/2010/main" val="148896561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2629</TotalTime>
  <Words>1470</Words>
  <Application>Microsoft Office PowerPoint</Application>
  <PresentationFormat>Widescreen</PresentationFormat>
  <Paragraphs>106</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Calibri</vt:lpstr>
      <vt:lpstr>Calibri Light</vt:lpstr>
      <vt:lpstr>Retrospect</vt:lpstr>
      <vt:lpstr>Food and Culture</vt:lpstr>
      <vt:lpstr>Discussion About Readings</vt:lpstr>
      <vt:lpstr>Discussion</vt:lpstr>
      <vt:lpstr>Perception is Subjective</vt:lpstr>
      <vt:lpstr>Perception is Deceptive</vt:lpstr>
      <vt:lpstr>Perception is Deceptive</vt:lpstr>
      <vt:lpstr>Sometimes we cannot even notice what’s right in front of us!</vt:lpstr>
      <vt:lpstr>Group Assignments</vt:lpstr>
      <vt:lpstr>The Dominant Epistemological View of Food?</vt:lpstr>
      <vt:lpstr>Critique of Dominant Epistemological View of Food</vt:lpstr>
      <vt:lpstr>Transitioning Toward Sustainable Food and Farming: Interactions between Learning and Practice in Community Spaces (Braun, Bogdan, 2017)</vt:lpstr>
      <vt:lpstr>Transformative Learning Theory (Braun, Bogdan, 2017)</vt:lpstr>
      <vt:lpstr>Transformative Learning Theory (Braun, Bogdan, 2017)</vt:lpstr>
      <vt:lpstr>Instrumental Learning &amp; Communicative Learning (Braun, Bogdan, 2017)</vt:lpstr>
      <vt:lpstr>Social Practice Theory &amp; Communities of Practice (Braun, Bogdan, 2017)</vt:lpstr>
      <vt:lpstr>Activist Methods Smith, G. (1990) Political Activist as Ethnographer, Social Problems, 37(4), 629 – 648. </vt:lpstr>
      <vt:lpstr>Action Research</vt:lpstr>
      <vt:lpstr>Forms of Action Research</vt:lpstr>
      <vt:lpstr>Erik Olin Wright</vt:lpstr>
      <vt:lpstr>Discussion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281</cp:revision>
  <dcterms:created xsi:type="dcterms:W3CDTF">2016-08-29T02:04:56Z</dcterms:created>
  <dcterms:modified xsi:type="dcterms:W3CDTF">2017-10-31T04:32:29Z</dcterms:modified>
</cp:coreProperties>
</file>