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73" r:id="rId3"/>
    <p:sldId id="278" r:id="rId4"/>
    <p:sldId id="275" r:id="rId5"/>
    <p:sldId id="276" r:id="rId6"/>
    <p:sldId id="25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2018-01-16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2018-01-16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2018-01-16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2018-01-16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2018-01-16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2018-01-16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2018-01-16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Motivation and Emotion in Daily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Motivation in </a:t>
            </a:r>
            <a:r>
              <a:rPr lang="en-CA"/>
              <a:t>Historical perspective</a:t>
            </a:r>
            <a:endParaRPr lang="en-CA" dirty="0"/>
          </a:p>
          <a:p>
            <a:r>
              <a:rPr lang="en-CA" dirty="0"/>
              <a:t>January 15</a:t>
            </a:r>
            <a:r>
              <a:rPr lang="en-CA" baseline="30000" dirty="0"/>
              <a:t>th</a:t>
            </a:r>
            <a:r>
              <a:rPr lang="en-CA" dirty="0"/>
              <a:t>, 2018</a:t>
            </a:r>
          </a:p>
          <a:p>
            <a:r>
              <a:rPr lang="en-CA" dirty="0"/>
              <a:t>Erik Chevrier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30A22-B7B6-43DA-A339-A4C39CEEF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Freud’s Drive Theory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14E125F-3BFB-4FD9-B2ED-A2EF8AEB02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233" y="1820921"/>
            <a:ext cx="8736493" cy="4454746"/>
          </a:xfrm>
        </p:spPr>
      </p:pic>
    </p:spTree>
    <p:extLst>
      <p:ext uri="{BB962C8B-B14F-4D97-AF65-F5344CB8AC3E}">
        <p14:creationId xmlns:p14="http://schemas.microsoft.com/office/powerpoint/2010/main" val="848132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06BF2-B559-490A-9132-3F8378CAA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Hull Drive Theory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768CE7E-847B-481D-9895-886674AF79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71" y="2053770"/>
            <a:ext cx="3851724" cy="718457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BE5867C-768F-484A-B072-167186A6A7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71" y="2906934"/>
            <a:ext cx="3515329" cy="7506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4E1F7AE-B438-40E7-991C-6357811065E6}"/>
              </a:ext>
            </a:extLst>
          </p:cNvPr>
          <p:cNvSpPr txBox="1"/>
          <p:nvPr/>
        </p:nvSpPr>
        <p:spPr>
          <a:xfrm>
            <a:off x="1097280" y="3969655"/>
            <a:ext cx="9977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 = Strength of the behaviour (excitatory potential) in the presence of a particular stimulus </a:t>
            </a:r>
          </a:p>
          <a:p>
            <a:r>
              <a:rPr lang="en-US" dirty="0"/>
              <a:t>H = Habit strength</a:t>
            </a:r>
          </a:p>
          <a:p>
            <a:r>
              <a:rPr lang="en-US" dirty="0"/>
              <a:t>D = Drive</a:t>
            </a:r>
          </a:p>
          <a:p>
            <a:r>
              <a:rPr lang="en-US" dirty="0"/>
              <a:t>K = Motivational incentive</a:t>
            </a:r>
          </a:p>
        </p:txBody>
      </p:sp>
    </p:spTree>
    <p:extLst>
      <p:ext uri="{BB962C8B-B14F-4D97-AF65-F5344CB8AC3E}">
        <p14:creationId xmlns:p14="http://schemas.microsoft.com/office/powerpoint/2010/main" val="202385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5E61A-1590-40B0-BF58-1EB33460F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 Theory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2F779-FF0C-4DD1-B8AF-739A68AE7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assumptions </a:t>
            </a:r>
          </a:p>
          <a:p>
            <a:pPr lvl="1"/>
            <a:r>
              <a:rPr lang="en-US" dirty="0"/>
              <a:t>Drive emerged from biological needs</a:t>
            </a:r>
          </a:p>
          <a:p>
            <a:pPr lvl="1"/>
            <a:r>
              <a:rPr lang="en-US" dirty="0"/>
              <a:t>Drive energized behaviour</a:t>
            </a:r>
          </a:p>
          <a:p>
            <a:pPr lvl="1"/>
            <a:r>
              <a:rPr lang="en-US" dirty="0"/>
              <a:t>Drive reduction was reinforcing and produced learning</a:t>
            </a:r>
          </a:p>
          <a:p>
            <a:pPr lvl="1"/>
            <a:endParaRPr lang="en-US" dirty="0"/>
          </a:p>
          <a:p>
            <a:r>
              <a:rPr lang="en-US" dirty="0"/>
              <a:t>Critique</a:t>
            </a:r>
          </a:p>
          <a:p>
            <a:pPr lvl="1"/>
            <a:r>
              <a:rPr lang="en-US" dirty="0"/>
              <a:t>Some drives emerged without corresponding biological need </a:t>
            </a:r>
          </a:p>
          <a:p>
            <a:pPr lvl="1"/>
            <a:r>
              <a:rPr lang="en-US" dirty="0"/>
              <a:t>External sources of motivation could energize behaviour</a:t>
            </a:r>
          </a:p>
          <a:p>
            <a:pPr lvl="1"/>
            <a:r>
              <a:rPr lang="en-US" dirty="0"/>
              <a:t>Learning often occurred without drive reduction</a:t>
            </a:r>
          </a:p>
          <a:p>
            <a:pPr marL="201168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080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CCCA-4EDE-4F93-AD33-152A8096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Drive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CFA43-209F-47BC-8E74-1A396BAD8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Incentive (pull vs push)</a:t>
            </a:r>
          </a:p>
          <a:p>
            <a:pPr lvl="1"/>
            <a:r>
              <a:rPr lang="en-US" dirty="0"/>
              <a:t>Could study effects of incentives and expectancies</a:t>
            </a:r>
          </a:p>
          <a:p>
            <a:pPr lvl="1"/>
            <a:r>
              <a:rPr lang="en-US" dirty="0"/>
              <a:t>Motivational states could be acquired through experience, not just biology</a:t>
            </a:r>
          </a:p>
          <a:p>
            <a:pPr lvl="1"/>
            <a:r>
              <a:rPr lang="en-US" dirty="0"/>
              <a:t>Portrayal of motivation highlighted moment to moment changes</a:t>
            </a:r>
          </a:p>
          <a:p>
            <a:pPr lvl="1"/>
            <a:endParaRPr lang="en-US" dirty="0"/>
          </a:p>
          <a:p>
            <a:r>
              <a:rPr lang="en-US" dirty="0"/>
              <a:t>Arousal</a:t>
            </a:r>
          </a:p>
          <a:p>
            <a:pPr lvl="1"/>
            <a:r>
              <a:rPr lang="en-US" dirty="0"/>
              <a:t>Represents a variety of processes that govern alertness, wakefulness, and activation</a:t>
            </a:r>
          </a:p>
          <a:p>
            <a:pPr lvl="1"/>
            <a:r>
              <a:rPr lang="en-US" dirty="0"/>
              <a:t>A person’s arousal level is mostly a function of how stimulation the environment is </a:t>
            </a:r>
          </a:p>
          <a:p>
            <a:pPr lvl="1"/>
            <a:r>
              <a:rPr lang="en-US" dirty="0"/>
              <a:t>A moderate level of arousal coincides with the experience of pleasure and optimal performance</a:t>
            </a:r>
          </a:p>
          <a:p>
            <a:pPr lvl="1"/>
            <a:r>
              <a:rPr lang="en-US" dirty="0"/>
              <a:t>People engage in strategic behaviour to increase or decrease their level of arousal</a:t>
            </a:r>
          </a:p>
          <a:p>
            <a:pPr lvl="1"/>
            <a:r>
              <a:rPr lang="en-US" dirty="0"/>
              <a:t>When under-aroused, people seek opportunities to increase their arousal</a:t>
            </a:r>
          </a:p>
          <a:p>
            <a:pPr lvl="1"/>
            <a:r>
              <a:rPr lang="en-US" dirty="0"/>
              <a:t>When over-aroused, people seek opportunities to decrease their arousal</a:t>
            </a:r>
          </a:p>
        </p:txBody>
      </p:sp>
    </p:spTree>
    <p:extLst>
      <p:ext uri="{BB962C8B-B14F-4D97-AF65-F5344CB8AC3E}">
        <p14:creationId xmlns:p14="http://schemas.microsoft.com/office/powerpoint/2010/main" val="3960817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B355B-20B9-4531-A659-B2A160B3B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Arousal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0D791E8-80F1-4FD6-BFB1-F56C129037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84" y="1853216"/>
            <a:ext cx="6893392" cy="4242783"/>
          </a:xfrm>
        </p:spPr>
      </p:pic>
    </p:spTree>
    <p:extLst>
      <p:ext uri="{BB962C8B-B14F-4D97-AF65-F5344CB8AC3E}">
        <p14:creationId xmlns:p14="http://schemas.microsoft.com/office/powerpoint/2010/main" val="1194732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5BC2E-1CCA-48A8-8E28-654F31D43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09ACB-4D18-45AE-831B-CE64FCCAD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your group, devise a classroom style for PSYC 223 that will enhance performance, efficiency and affect according to the Inverted U Curve (Figure 2.2)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205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1E8E9-778B-4A59-945F-DD96E01D6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BD51F-E785-41C1-8C55-62E3F4AC7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information obtained to create this PowerPoint slide was obtained from:</a:t>
            </a:r>
          </a:p>
          <a:p>
            <a:endParaRPr lang="en-US" dirty="0"/>
          </a:p>
          <a:p>
            <a:r>
              <a:rPr lang="en-CA" dirty="0"/>
              <a:t>Reeve, J. (2015) Understanding Motivation and Emotion, 6</a:t>
            </a:r>
            <a:r>
              <a:rPr lang="en-CA" baseline="30000" dirty="0"/>
              <a:t>th</a:t>
            </a:r>
            <a:r>
              <a:rPr lang="en-CA" dirty="0"/>
              <a:t> ed. John Wiley and Sons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1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B4D20-4A2A-4607-BF1F-0B82E2E4A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Check-In!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261CA-7663-423B-BA3E-6620E5B16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/>
              <a:t>You were supposed to…</a:t>
            </a:r>
          </a:p>
          <a:p>
            <a:pPr lvl="1"/>
            <a:r>
              <a:rPr lang="en-US" sz="2600" b="1" dirty="0"/>
              <a:t>Think about why you do the things you do!</a:t>
            </a:r>
          </a:p>
          <a:p>
            <a:pPr lvl="1"/>
            <a:endParaRPr lang="en-US" sz="2600" b="1" dirty="0"/>
          </a:p>
          <a:p>
            <a:pPr lvl="1"/>
            <a:r>
              <a:rPr lang="en-US" sz="2600" b="1" dirty="0"/>
              <a:t>What did you notice? </a:t>
            </a:r>
          </a:p>
          <a:p>
            <a:pPr lvl="1"/>
            <a:endParaRPr lang="en-US" sz="2600" b="1" dirty="0"/>
          </a:p>
          <a:p>
            <a:pPr lvl="1"/>
            <a:r>
              <a:rPr lang="en-US" sz="2600" b="1" dirty="0"/>
              <a:t>What motivates you…</a:t>
            </a:r>
          </a:p>
          <a:p>
            <a:pPr lvl="2"/>
            <a:r>
              <a:rPr lang="en-US" sz="2200" b="1" dirty="0"/>
              <a:t>Motivational states? </a:t>
            </a:r>
          </a:p>
          <a:p>
            <a:pPr lvl="3"/>
            <a:r>
              <a:rPr lang="en-US" sz="2200" b="1" dirty="0"/>
              <a:t>Cognition</a:t>
            </a:r>
          </a:p>
          <a:p>
            <a:pPr lvl="3"/>
            <a:r>
              <a:rPr lang="en-US" sz="2200" b="1" dirty="0"/>
              <a:t>Needs</a:t>
            </a:r>
          </a:p>
          <a:p>
            <a:pPr lvl="3"/>
            <a:r>
              <a:rPr lang="en-US" sz="2200" b="1" dirty="0"/>
              <a:t>Emotions</a:t>
            </a:r>
          </a:p>
          <a:p>
            <a:pPr lvl="3"/>
            <a:endParaRPr lang="en-US" sz="2200" b="1" dirty="0"/>
          </a:p>
          <a:p>
            <a:pPr lvl="2"/>
            <a:r>
              <a:rPr lang="en-US" sz="2200" b="1" dirty="0"/>
              <a:t>Antecedent conditions? </a:t>
            </a:r>
          </a:p>
          <a:p>
            <a:pPr lvl="2"/>
            <a:endParaRPr lang="en-US" sz="2200" b="1" dirty="0"/>
          </a:p>
          <a:p>
            <a:pPr lvl="2"/>
            <a:endParaRPr lang="en-US" sz="2200" b="1" dirty="0"/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3382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30D20-724F-49B9-9680-E0614D7E9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to Understand Motivation and Emotion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46FA4F6-2875-4F4F-BFBB-B20906A52F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713" y="2191657"/>
            <a:ext cx="8981534" cy="3353528"/>
          </a:xfrm>
        </p:spPr>
      </p:pic>
    </p:spTree>
    <p:extLst>
      <p:ext uri="{BB962C8B-B14F-4D97-AF65-F5344CB8AC3E}">
        <p14:creationId xmlns:p14="http://schemas.microsoft.com/office/powerpoint/2010/main" val="463534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AF8D8-D5FC-4092-AC82-5FD5166D8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Behavioral Expressions of Motivation and Emotion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A19DE5-B19F-4ECC-9CCA-764DFD4DD9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505" y="1978866"/>
            <a:ext cx="8355281" cy="3928448"/>
          </a:xfrm>
        </p:spPr>
      </p:pic>
    </p:spTree>
    <p:extLst>
      <p:ext uri="{BB962C8B-B14F-4D97-AF65-F5344CB8AC3E}">
        <p14:creationId xmlns:p14="http://schemas.microsoft.com/office/powerpoint/2010/main" val="23197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534B8-EE28-4C2E-A6F5-04159F3D6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Extent of Engagement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BA1864-25C6-414E-95E7-815DC15F50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72" y="1810111"/>
            <a:ext cx="5626449" cy="4306108"/>
          </a:xfrm>
        </p:spPr>
      </p:pic>
    </p:spTree>
    <p:extLst>
      <p:ext uri="{BB962C8B-B14F-4D97-AF65-F5344CB8AC3E}">
        <p14:creationId xmlns:p14="http://schemas.microsoft.com/office/powerpoint/2010/main" val="1011008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93A7D-0350-46FF-9DFE-85591D0D3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Into Groups of 3 (-1+)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BE2A7-3B45-45C4-BDF8-7812846E0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were supposed to read chapter 2 of Understanding Motivation and Emotion. </a:t>
            </a:r>
          </a:p>
          <a:p>
            <a:r>
              <a:rPr lang="en-US" dirty="0"/>
              <a:t>Did you complete the task? What motivated you to do the readings or why weren’t you motivated to complete the readings? </a:t>
            </a:r>
          </a:p>
          <a:p>
            <a:endParaRPr lang="en-US" dirty="0"/>
          </a:p>
          <a:p>
            <a:r>
              <a:rPr lang="en-US" dirty="0"/>
              <a:t>Please describe how you read the chapter according to the seven </a:t>
            </a:r>
            <a:r>
              <a:rPr lang="en-US" dirty="0" err="1"/>
              <a:t>behavioural</a:t>
            </a:r>
            <a:r>
              <a:rPr lang="en-US" dirty="0"/>
              <a:t> expressions of motivation and emotion. (Table 1.2)</a:t>
            </a:r>
          </a:p>
          <a:p>
            <a:r>
              <a:rPr lang="en-US" dirty="0"/>
              <a:t>Please describe how engaged you were with the readings. (Figure 1.3)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71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4D2FF-A02B-4091-BBEC-5A29C1CA5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in a Historical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A00DB-C0E0-40F0-BBDA-A5E66FD8E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Grand Theories</a:t>
            </a:r>
          </a:p>
          <a:p>
            <a:pPr lvl="1"/>
            <a:r>
              <a:rPr lang="en-US" dirty="0"/>
              <a:t>Will </a:t>
            </a:r>
          </a:p>
          <a:p>
            <a:pPr lvl="1"/>
            <a:r>
              <a:rPr lang="en-US" dirty="0"/>
              <a:t>Instinct</a:t>
            </a:r>
          </a:p>
          <a:p>
            <a:pPr lvl="1"/>
            <a:r>
              <a:rPr lang="en-US" dirty="0"/>
              <a:t>Drive</a:t>
            </a:r>
          </a:p>
          <a:p>
            <a:endParaRPr lang="en-US" dirty="0"/>
          </a:p>
          <a:p>
            <a:r>
              <a:rPr lang="en-US" dirty="0"/>
              <a:t>Mini Theories</a:t>
            </a:r>
          </a:p>
          <a:p>
            <a:pPr lvl="1"/>
            <a:r>
              <a:rPr lang="en-US" dirty="0"/>
              <a:t>Active nature of the person</a:t>
            </a:r>
          </a:p>
          <a:p>
            <a:pPr lvl="1"/>
            <a:r>
              <a:rPr lang="en-US" dirty="0"/>
              <a:t>Cognitive revolution</a:t>
            </a:r>
          </a:p>
          <a:p>
            <a:pPr lvl="1"/>
            <a:r>
              <a:rPr lang="en-US" dirty="0"/>
              <a:t>Socially relevant questions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64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99743-016E-4FAD-8935-40EE05429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Philosophical Origins of Motivational Concepts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663F7-0521-4629-BEE9-E33E6BD93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Ancient Greece </a:t>
            </a:r>
          </a:p>
          <a:p>
            <a:pPr lvl="1"/>
            <a:r>
              <a:rPr lang="en-US" dirty="0"/>
              <a:t>Plato – Tripartite of the Soul</a:t>
            </a:r>
          </a:p>
          <a:p>
            <a:pPr lvl="2"/>
            <a:r>
              <a:rPr lang="en-US" dirty="0"/>
              <a:t>Appetitive – appetites and desires</a:t>
            </a:r>
          </a:p>
          <a:p>
            <a:pPr lvl="2"/>
            <a:r>
              <a:rPr lang="en-US" dirty="0"/>
              <a:t>Competitive – socially referenced standards</a:t>
            </a:r>
          </a:p>
          <a:p>
            <a:pPr lvl="2"/>
            <a:r>
              <a:rPr lang="en-US" dirty="0"/>
              <a:t>Calculating – decision making</a:t>
            </a:r>
          </a:p>
          <a:p>
            <a:pPr lvl="1"/>
            <a:r>
              <a:rPr lang="en-US" dirty="0"/>
              <a:t>Aristotle – Tripartite Psyche</a:t>
            </a:r>
          </a:p>
          <a:p>
            <a:pPr lvl="2"/>
            <a:r>
              <a:rPr lang="en-US" dirty="0"/>
              <a:t>Nutritive – most impulsive</a:t>
            </a:r>
          </a:p>
          <a:p>
            <a:pPr lvl="2"/>
            <a:r>
              <a:rPr lang="en-US" dirty="0"/>
              <a:t>Sensitive – regulate hedonic pleasure</a:t>
            </a:r>
          </a:p>
          <a:p>
            <a:pPr lvl="2"/>
            <a:r>
              <a:rPr lang="en-US" dirty="0"/>
              <a:t>Rational – idea-related, intellectual, contained the WILL</a:t>
            </a:r>
          </a:p>
          <a:p>
            <a:r>
              <a:rPr lang="en-US" dirty="0"/>
              <a:t>Dualism – Body &amp; Mind</a:t>
            </a:r>
          </a:p>
          <a:p>
            <a:pPr lvl="1"/>
            <a:r>
              <a:rPr lang="en-US" dirty="0"/>
              <a:t>Thomas Aquinas</a:t>
            </a:r>
          </a:p>
          <a:p>
            <a:pPr lvl="2"/>
            <a:r>
              <a:rPr lang="en-US" dirty="0"/>
              <a:t>Body provides irrational pleasure-based motivational impulses</a:t>
            </a:r>
          </a:p>
          <a:p>
            <a:pPr lvl="2"/>
            <a:r>
              <a:rPr lang="en-US" dirty="0"/>
              <a:t>Mind provides rational will based motivations</a:t>
            </a:r>
          </a:p>
          <a:p>
            <a:pPr lvl="1"/>
            <a:r>
              <a:rPr lang="en-US" dirty="0"/>
              <a:t>Rene Descartes</a:t>
            </a:r>
          </a:p>
          <a:p>
            <a:pPr lvl="2"/>
            <a:r>
              <a:rPr lang="en-US" dirty="0"/>
              <a:t>Body was mechanical and passive agent</a:t>
            </a:r>
          </a:p>
          <a:p>
            <a:pPr lvl="2"/>
            <a:r>
              <a:rPr lang="en-US" dirty="0"/>
              <a:t>Will was the immaterial and motivational active agent</a:t>
            </a:r>
          </a:p>
          <a:p>
            <a:pPr marL="384048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5F3E6-2848-4EBB-8219-A06C5F689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C8BF2-4B8A-4378-9794-5D32B8459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679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Will</a:t>
            </a:r>
          </a:p>
          <a:p>
            <a:pPr lvl="1"/>
            <a:r>
              <a:rPr lang="en-US" dirty="0"/>
              <a:t>Choosing</a:t>
            </a:r>
          </a:p>
          <a:p>
            <a:pPr lvl="1"/>
            <a:r>
              <a:rPr lang="en-US" dirty="0"/>
              <a:t>Striving</a:t>
            </a:r>
          </a:p>
          <a:p>
            <a:pPr lvl="1"/>
            <a:r>
              <a:rPr lang="en-US" dirty="0"/>
              <a:t>Resisting</a:t>
            </a:r>
          </a:p>
          <a:p>
            <a:pPr marL="201168" lvl="1" indent="0">
              <a:buNone/>
            </a:pPr>
            <a:r>
              <a:rPr lang="en-US" sz="1600" b="1" i="1" dirty="0"/>
              <a:t>Ill understood faculty. It somehow became endowed with purpose</a:t>
            </a:r>
            <a:endParaRPr lang="en-US" sz="1600" dirty="0"/>
          </a:p>
          <a:p>
            <a:r>
              <a:rPr lang="en-US" dirty="0"/>
              <a:t>Instincts</a:t>
            </a:r>
          </a:p>
          <a:p>
            <a:pPr lvl="1"/>
            <a:r>
              <a:rPr lang="en-US" dirty="0"/>
              <a:t>Darwin’s influence:</a:t>
            </a:r>
          </a:p>
          <a:p>
            <a:pPr lvl="2"/>
            <a:r>
              <a:rPr lang="en-US" dirty="0"/>
              <a:t>influence because of the theory of adaptation</a:t>
            </a:r>
          </a:p>
          <a:p>
            <a:pPr lvl="2"/>
            <a:r>
              <a:rPr lang="en-US" dirty="0"/>
              <a:t>Instincts arose from a physical substance, from genetic endowment</a:t>
            </a:r>
          </a:p>
          <a:p>
            <a:pPr marL="384048" lvl="2" indent="0">
              <a:buNone/>
            </a:pPr>
            <a:r>
              <a:rPr lang="en-US" i="1" dirty="0"/>
              <a:t>Instincts were focused on biological, bodily urges, and appetites</a:t>
            </a:r>
          </a:p>
          <a:p>
            <a:pPr lvl="1"/>
            <a:r>
              <a:rPr lang="en-US" dirty="0"/>
              <a:t>William James:</a:t>
            </a:r>
          </a:p>
          <a:p>
            <a:pPr lvl="2"/>
            <a:r>
              <a:rPr lang="en-US" dirty="0"/>
              <a:t>Physical &amp; Mental instincts = impulse for action in the presence of an appropriate stimulus</a:t>
            </a:r>
          </a:p>
          <a:p>
            <a:pPr lvl="1"/>
            <a:r>
              <a:rPr lang="en-US" dirty="0"/>
              <a:t>William McDougall:</a:t>
            </a:r>
          </a:p>
          <a:p>
            <a:pPr lvl="2"/>
            <a:r>
              <a:rPr lang="en-US" dirty="0"/>
              <a:t>Instincts are irrational and impulsive motivational forces that orient a person towards one particular goal.</a:t>
            </a:r>
          </a:p>
          <a:p>
            <a:pPr lvl="2"/>
            <a:r>
              <a:rPr lang="en-US" dirty="0"/>
              <a:t>Instincts biased perception, generated emotionality, elicited purposive behaviour towards inherently desired goal</a:t>
            </a:r>
          </a:p>
          <a:p>
            <a:pPr marL="201168" lvl="1" indent="0">
              <a:buNone/>
            </a:pPr>
            <a:r>
              <a:rPr lang="en-US" sz="1600" b="1" i="1" dirty="0"/>
              <a:t>Tendency to confuse naming and explaining</a:t>
            </a:r>
            <a:endParaRPr lang="en-US" sz="1600" dirty="0"/>
          </a:p>
          <a:p>
            <a:pPr marL="384048" lvl="2" indent="0">
              <a:buNone/>
            </a:pPr>
            <a:endParaRPr lang="en-US" sz="1500" b="1" i="1" dirty="0"/>
          </a:p>
        </p:txBody>
      </p:sp>
    </p:spTree>
    <p:extLst>
      <p:ext uri="{BB962C8B-B14F-4D97-AF65-F5344CB8AC3E}">
        <p14:creationId xmlns:p14="http://schemas.microsoft.com/office/powerpoint/2010/main" val="34505368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2153</TotalTime>
  <Words>606</Words>
  <Application>Microsoft Office PowerPoint</Application>
  <PresentationFormat>Widescreen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Calibri Light</vt:lpstr>
      <vt:lpstr>Retrospect</vt:lpstr>
      <vt:lpstr>Motivation and Emotion in Daily Life</vt:lpstr>
      <vt:lpstr>Check-In!</vt:lpstr>
      <vt:lpstr>Framework to Understand Motivation and Emotion</vt:lpstr>
      <vt:lpstr>Seven Behavioral Expressions of Motivation and Emotion</vt:lpstr>
      <vt:lpstr>Extent of Engagement</vt:lpstr>
      <vt:lpstr>Get Into Groups of 3 (-1+)</vt:lpstr>
      <vt:lpstr>Motivation in a Historical Perspective</vt:lpstr>
      <vt:lpstr>Philosophical Origins of Motivational Concepts </vt:lpstr>
      <vt:lpstr>Grand Theories</vt:lpstr>
      <vt:lpstr>Freud’s Drive Theory</vt:lpstr>
      <vt:lpstr>Hull Drive Theory</vt:lpstr>
      <vt:lpstr>Drive Theory </vt:lpstr>
      <vt:lpstr>Post Drive Theories</vt:lpstr>
      <vt:lpstr>Arousal</vt:lpstr>
      <vt:lpstr>Activity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187</cp:revision>
  <dcterms:created xsi:type="dcterms:W3CDTF">2016-08-29T02:04:56Z</dcterms:created>
  <dcterms:modified xsi:type="dcterms:W3CDTF">2018-01-17T03:50:30Z</dcterms:modified>
</cp:coreProperties>
</file>