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37" r:id="rId3"/>
    <p:sldId id="340" r:id="rId4"/>
    <p:sldId id="325" r:id="rId5"/>
    <p:sldId id="327" r:id="rId6"/>
    <p:sldId id="329" r:id="rId7"/>
    <p:sldId id="328" r:id="rId8"/>
    <p:sldId id="330" r:id="rId9"/>
    <p:sldId id="331" r:id="rId10"/>
    <p:sldId id="334" r:id="rId11"/>
    <p:sldId id="335" r:id="rId12"/>
    <p:sldId id="341" r:id="rId13"/>
    <p:sldId id="342" r:id="rId14"/>
    <p:sldId id="343" r:id="rId15"/>
    <p:sldId id="344" r:id="rId16"/>
    <p:sldId id="345" r:id="rId17"/>
    <p:sldId id="346" r:id="rId18"/>
    <p:sldId id="347" r:id="rId19"/>
    <p:sldId id="349" r:id="rId20"/>
    <p:sldId id="350" r:id="rId21"/>
    <p:sldId id="351" r:id="rId22"/>
    <p:sldId id="339" r:id="rId23"/>
    <p:sldId id="286"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varScale="1">
        <p:scale>
          <a:sx n="88" d="100"/>
          <a:sy n="88" d="100"/>
        </p:scale>
        <p:origin x="80"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2018-02-12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2018-02-12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2018-02-12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2018-02-12</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2018-02-12</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2018-02-12</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2018-02-12</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Motivation and Emotion in Daily Life</a:t>
            </a:r>
          </a:p>
        </p:txBody>
      </p:sp>
      <p:sp>
        <p:nvSpPr>
          <p:cNvPr id="3" name="Subtitle 2"/>
          <p:cNvSpPr>
            <a:spLocks noGrp="1"/>
          </p:cNvSpPr>
          <p:nvPr>
            <p:ph type="subTitle" idx="1"/>
          </p:nvPr>
        </p:nvSpPr>
        <p:spPr/>
        <p:txBody>
          <a:bodyPr>
            <a:normAutofit fontScale="85000" lnSpcReduction="20000"/>
          </a:bodyPr>
          <a:lstStyle/>
          <a:p>
            <a:r>
              <a:rPr lang="en-CA" dirty="0"/>
              <a:t>Psychological needs</a:t>
            </a:r>
          </a:p>
          <a:p>
            <a:r>
              <a:rPr lang="en-CA" dirty="0"/>
              <a:t>February 12</a:t>
            </a:r>
            <a:r>
              <a:rPr lang="en-CA" baseline="30000" dirty="0"/>
              <a:t>th</a:t>
            </a:r>
            <a:r>
              <a:rPr lang="en-CA" dirty="0"/>
              <a:t>, 2018</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6AAA5BF8-4A61-4B31-A681-DFFEE5EB02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361" y="640081"/>
            <a:ext cx="6521493" cy="5054156"/>
          </a:xfrm>
          <a:prstGeom prst="rect">
            <a:avLst/>
          </a:prstGeom>
        </p:spPr>
      </p:pic>
      <p:sp>
        <p:nvSpPr>
          <p:cNvPr id="2" name="Title 1">
            <a:extLst>
              <a:ext uri="{FF2B5EF4-FFF2-40B4-BE49-F238E27FC236}">
                <a16:creationId xmlns:a16="http://schemas.microsoft.com/office/drawing/2014/main" id="{1316A9AF-AF5A-490D-AFF4-730DB28824AA}"/>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dirty="0">
                <a:solidFill>
                  <a:schemeClr val="tx1">
                    <a:lumMod val="85000"/>
                    <a:lumOff val="15000"/>
                  </a:schemeClr>
                </a:solidFill>
              </a:rPr>
              <a:t>REVIEW – Autonomy vs Control</a:t>
            </a:r>
          </a:p>
        </p:txBody>
      </p:sp>
    </p:spTree>
    <p:extLst>
      <p:ext uri="{BB962C8B-B14F-4D97-AF65-F5344CB8AC3E}">
        <p14:creationId xmlns:p14="http://schemas.microsoft.com/office/powerpoint/2010/main" val="1427136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960E-018F-4291-AD64-55CD1B0FEB54}"/>
              </a:ext>
            </a:extLst>
          </p:cNvPr>
          <p:cNvSpPr>
            <a:spLocks noGrp="1"/>
          </p:cNvSpPr>
          <p:nvPr>
            <p:ph type="title"/>
          </p:nvPr>
        </p:nvSpPr>
        <p:spPr/>
        <p:txBody>
          <a:bodyPr/>
          <a:lstStyle/>
          <a:p>
            <a:r>
              <a:rPr lang="en-US" dirty="0"/>
              <a:t>REVIEW – Encouraging Need for Autonomy</a:t>
            </a:r>
          </a:p>
        </p:txBody>
      </p:sp>
      <p:sp>
        <p:nvSpPr>
          <p:cNvPr id="3" name="Content Placeholder 2">
            <a:extLst>
              <a:ext uri="{FF2B5EF4-FFF2-40B4-BE49-F238E27FC236}">
                <a16:creationId xmlns:a16="http://schemas.microsoft.com/office/drawing/2014/main" id="{0D3DAB9E-FA9F-43E7-8994-42390C0ABA25}"/>
              </a:ext>
            </a:extLst>
          </p:cNvPr>
          <p:cNvSpPr>
            <a:spLocks noGrp="1"/>
          </p:cNvSpPr>
          <p:nvPr>
            <p:ph idx="1"/>
          </p:nvPr>
        </p:nvSpPr>
        <p:spPr/>
        <p:txBody>
          <a:bodyPr/>
          <a:lstStyle/>
          <a:p>
            <a:r>
              <a:rPr lang="en-US" dirty="0"/>
              <a:t>Nurture Inner Motivational Resources</a:t>
            </a:r>
          </a:p>
          <a:p>
            <a:r>
              <a:rPr lang="en-US" dirty="0"/>
              <a:t>Provide Explanatory Rationales</a:t>
            </a:r>
          </a:p>
          <a:p>
            <a:r>
              <a:rPr lang="en-US" dirty="0"/>
              <a:t>Listen Empathetically, Relying on Informational Language</a:t>
            </a:r>
          </a:p>
          <a:p>
            <a:r>
              <a:rPr lang="en-US" dirty="0"/>
              <a:t>Display Patience</a:t>
            </a:r>
          </a:p>
          <a:p>
            <a:r>
              <a:rPr lang="en-US" dirty="0"/>
              <a:t>Acknowledge and Accept Expressions of Negative Affect</a:t>
            </a:r>
          </a:p>
        </p:txBody>
      </p:sp>
    </p:spTree>
    <p:extLst>
      <p:ext uri="{BB962C8B-B14F-4D97-AF65-F5344CB8AC3E}">
        <p14:creationId xmlns:p14="http://schemas.microsoft.com/office/powerpoint/2010/main" val="326221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42AA-5502-4D6E-AF02-80D6FC7901CF}"/>
              </a:ext>
            </a:extLst>
          </p:cNvPr>
          <p:cNvSpPr>
            <a:spLocks noGrp="1"/>
          </p:cNvSpPr>
          <p:nvPr>
            <p:ph type="title"/>
          </p:nvPr>
        </p:nvSpPr>
        <p:spPr/>
        <p:txBody>
          <a:bodyPr/>
          <a:lstStyle/>
          <a:p>
            <a:r>
              <a:rPr lang="en-US" dirty="0"/>
              <a:t>Competence</a:t>
            </a:r>
          </a:p>
        </p:txBody>
      </p:sp>
      <p:sp>
        <p:nvSpPr>
          <p:cNvPr id="3" name="Content Placeholder 2">
            <a:extLst>
              <a:ext uri="{FF2B5EF4-FFF2-40B4-BE49-F238E27FC236}">
                <a16:creationId xmlns:a16="http://schemas.microsoft.com/office/drawing/2014/main" id="{472241C3-3985-4BAB-959E-3D6A6A769B6B}"/>
              </a:ext>
            </a:extLst>
          </p:cNvPr>
          <p:cNvSpPr>
            <a:spLocks noGrp="1"/>
          </p:cNvSpPr>
          <p:nvPr>
            <p:ph idx="1"/>
          </p:nvPr>
        </p:nvSpPr>
        <p:spPr/>
        <p:txBody>
          <a:bodyPr/>
          <a:lstStyle/>
          <a:p>
            <a:r>
              <a:rPr lang="en-US" dirty="0"/>
              <a:t>Competence is the psychological need:</a:t>
            </a:r>
          </a:p>
          <a:p>
            <a:pPr lvl="1"/>
            <a:r>
              <a:rPr lang="en-US" dirty="0"/>
              <a:t>to be effective in interactions with the environment, and it reflects the desire to exercise and extend one’s capacities and skills and, in doing so, to seek out and master optimal and developmentally appropriate challenges. </a:t>
            </a:r>
          </a:p>
          <a:p>
            <a:pPr lvl="1"/>
            <a:r>
              <a:rPr lang="en-US" dirty="0"/>
              <a:t>that generates the willingness to seek out optimal challenges, take them on, and exert persistent effort and strategic thinking until we master them. </a:t>
            </a:r>
          </a:p>
          <a:p>
            <a:pPr lvl="1"/>
            <a:endParaRPr lang="en-US" dirty="0"/>
          </a:p>
          <a:p>
            <a:pPr marL="201168" lvl="1" indent="0">
              <a:buNone/>
            </a:pPr>
            <a:endParaRPr lang="en-US" dirty="0"/>
          </a:p>
          <a:p>
            <a:pPr marL="201168" lvl="1" indent="0">
              <a:buNone/>
            </a:pPr>
            <a:r>
              <a:rPr lang="en-US" sz="2000" dirty="0"/>
              <a:t>What kinds of activities can you perform competently?  </a:t>
            </a:r>
          </a:p>
          <a:p>
            <a:pPr marL="201168" lvl="1" indent="0">
              <a:buNone/>
            </a:pPr>
            <a:endParaRPr lang="en-US" dirty="0"/>
          </a:p>
        </p:txBody>
      </p:sp>
    </p:spTree>
    <p:extLst>
      <p:ext uri="{BB962C8B-B14F-4D97-AF65-F5344CB8AC3E}">
        <p14:creationId xmlns:p14="http://schemas.microsoft.com/office/powerpoint/2010/main" val="379174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BE5-8407-4777-88A9-0F0885E533E3}"/>
              </a:ext>
            </a:extLst>
          </p:cNvPr>
          <p:cNvSpPr>
            <a:spLocks noGrp="1"/>
          </p:cNvSpPr>
          <p:nvPr>
            <p:ph type="title"/>
          </p:nvPr>
        </p:nvSpPr>
        <p:spPr/>
        <p:txBody>
          <a:bodyPr/>
          <a:lstStyle/>
          <a:p>
            <a:r>
              <a:rPr lang="en-US" dirty="0"/>
              <a:t>The Pleasure of Optimal Challenge</a:t>
            </a:r>
          </a:p>
        </p:txBody>
      </p:sp>
      <p:sp>
        <p:nvSpPr>
          <p:cNvPr id="3" name="Content Placeholder 2">
            <a:extLst>
              <a:ext uri="{FF2B5EF4-FFF2-40B4-BE49-F238E27FC236}">
                <a16:creationId xmlns:a16="http://schemas.microsoft.com/office/drawing/2014/main" id="{921FEAE9-9047-48FD-90FA-419CB001ADDB}"/>
              </a:ext>
            </a:extLst>
          </p:cNvPr>
          <p:cNvSpPr>
            <a:spLocks noGrp="1"/>
          </p:cNvSpPr>
          <p:nvPr>
            <p:ph idx="1"/>
          </p:nvPr>
        </p:nvSpPr>
        <p:spPr/>
        <p:txBody>
          <a:bodyPr/>
          <a:lstStyle/>
          <a:p>
            <a:r>
              <a:rPr lang="en-US" dirty="0"/>
              <a:t>When we engage in a task that offers a level of difficulty and complexity that is precisely right for our current skills and talents, we feel </a:t>
            </a:r>
            <a:r>
              <a:rPr lang="en-US" b="1" dirty="0"/>
              <a:t>interest</a:t>
            </a:r>
            <a:r>
              <a:rPr lang="en-US" dirty="0"/>
              <a:t>.</a:t>
            </a:r>
          </a:p>
          <a:p>
            <a:r>
              <a:rPr lang="en-US" dirty="0"/>
              <a:t>When we make progress on developing and extending our skills, our psychological need for competence is satisfied – we feel </a:t>
            </a:r>
            <a:r>
              <a:rPr lang="en-US" b="1" dirty="0"/>
              <a:t>enjoyment</a:t>
            </a:r>
            <a:r>
              <a:rPr lang="en-US" dirty="0"/>
              <a:t>. </a:t>
            </a:r>
          </a:p>
          <a:p>
            <a:endParaRPr lang="en-US" dirty="0"/>
          </a:p>
          <a:p>
            <a:r>
              <a:rPr lang="en-US" dirty="0"/>
              <a:t>People experience the greatest pleasure following the success of an optimal challenge.</a:t>
            </a:r>
          </a:p>
          <a:p>
            <a:endParaRPr lang="en-US" dirty="0"/>
          </a:p>
          <a:p>
            <a:r>
              <a:rPr lang="en-US" dirty="0"/>
              <a:t>People get feedback to inform them about their performance, then experience the psychological experience of being challenged. </a:t>
            </a:r>
          </a:p>
        </p:txBody>
      </p:sp>
    </p:spTree>
    <p:extLst>
      <p:ext uri="{BB962C8B-B14F-4D97-AF65-F5344CB8AC3E}">
        <p14:creationId xmlns:p14="http://schemas.microsoft.com/office/powerpoint/2010/main" val="184646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FC539C-B783-4B03-9F9E-D13430F3F6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E299956-A9E7-4FC1-A0B1-D590CA9730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C947DF4A-614C-4B4C-8B80-E5B9D8E8CFE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377EF93-4B90-4E4B-A84E-46F47E93E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397089"/>
            <a:ext cx="6909801" cy="3800390"/>
          </a:xfrm>
          <a:prstGeom prst="rect">
            <a:avLst/>
          </a:prstGeom>
        </p:spPr>
      </p:pic>
      <p:sp>
        <p:nvSpPr>
          <p:cNvPr id="2" name="Title 1">
            <a:extLst>
              <a:ext uri="{FF2B5EF4-FFF2-40B4-BE49-F238E27FC236}">
                <a16:creationId xmlns:a16="http://schemas.microsoft.com/office/drawing/2014/main" id="{48AB5F9A-BDC2-4B14-B1CF-24ACF6D731A7}"/>
              </a:ext>
            </a:extLst>
          </p:cNvPr>
          <p:cNvSpPr>
            <a:spLocks noGrp="1"/>
          </p:cNvSpPr>
          <p:nvPr>
            <p:ph type="title"/>
          </p:nvPr>
        </p:nvSpPr>
        <p:spPr>
          <a:xfrm>
            <a:off x="7859485" y="634946"/>
            <a:ext cx="3690257" cy="1450757"/>
          </a:xfrm>
        </p:spPr>
        <p:txBody>
          <a:bodyPr>
            <a:normAutofit/>
          </a:bodyPr>
          <a:lstStyle/>
          <a:p>
            <a:r>
              <a:rPr lang="en-US" dirty="0"/>
              <a:t>Flow</a:t>
            </a:r>
          </a:p>
        </p:txBody>
      </p:sp>
      <p:sp>
        <p:nvSpPr>
          <p:cNvPr id="3" name="Content Placeholder 2">
            <a:extLst>
              <a:ext uri="{FF2B5EF4-FFF2-40B4-BE49-F238E27FC236}">
                <a16:creationId xmlns:a16="http://schemas.microsoft.com/office/drawing/2014/main" id="{1DD69AD7-BD82-4DFB-9803-ECF4639FE127}"/>
              </a:ext>
            </a:extLst>
          </p:cNvPr>
          <p:cNvSpPr>
            <a:spLocks noGrp="1"/>
          </p:cNvSpPr>
          <p:nvPr>
            <p:ph idx="1"/>
          </p:nvPr>
        </p:nvSpPr>
        <p:spPr>
          <a:xfrm>
            <a:off x="7859485" y="2198914"/>
            <a:ext cx="3690257" cy="3670180"/>
          </a:xfrm>
        </p:spPr>
        <p:txBody>
          <a:bodyPr>
            <a:normAutofit/>
          </a:bodyPr>
          <a:lstStyle/>
          <a:p>
            <a:r>
              <a:rPr lang="en-US" dirty="0"/>
              <a:t>Flow is:</a:t>
            </a:r>
          </a:p>
          <a:p>
            <a:pPr lvl="1"/>
            <a:r>
              <a:rPr lang="en-US" dirty="0"/>
              <a:t> a state of concentration that involves a holistic absorption and deep involvement in an activity. </a:t>
            </a:r>
          </a:p>
          <a:p>
            <a:pPr lvl="1"/>
            <a:r>
              <a:rPr lang="en-US" dirty="0"/>
              <a:t>such a pleasurable experience that the person often repeats the activity with the hope of experiencing flow again. </a:t>
            </a:r>
          </a:p>
          <a:p>
            <a:pPr lvl="1"/>
            <a:r>
              <a:rPr lang="en-US" dirty="0"/>
              <a:t>when the challenges and skills are perfectly matched. </a:t>
            </a:r>
          </a:p>
        </p:txBody>
      </p:sp>
    </p:spTree>
    <p:extLst>
      <p:ext uri="{BB962C8B-B14F-4D97-AF65-F5344CB8AC3E}">
        <p14:creationId xmlns:p14="http://schemas.microsoft.com/office/powerpoint/2010/main" val="103612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ABB703-2B0E-4C3B-B4A2-F3973548E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2A73093-4B9D-420D-B17E-52293703A1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E95DA498-D9A2-4DA9-B9DA-B3776E08CF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9C21570E-E159-49A6-9891-FA397B7A92D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1F4D4F1-0953-4543-9412-AAD9B94B0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047442"/>
            <a:ext cx="5451627" cy="4443074"/>
          </a:xfrm>
          <a:prstGeom prst="rect">
            <a:avLst/>
          </a:prstGeom>
        </p:spPr>
      </p:pic>
      <p:sp>
        <p:nvSpPr>
          <p:cNvPr id="2" name="Title 1">
            <a:extLst>
              <a:ext uri="{FF2B5EF4-FFF2-40B4-BE49-F238E27FC236}">
                <a16:creationId xmlns:a16="http://schemas.microsoft.com/office/drawing/2014/main" id="{9501F364-A547-40AB-B243-F8CBFB6267A1}"/>
              </a:ext>
            </a:extLst>
          </p:cNvPr>
          <p:cNvSpPr>
            <a:spLocks noGrp="1"/>
          </p:cNvSpPr>
          <p:nvPr>
            <p:ph type="title"/>
          </p:nvPr>
        </p:nvSpPr>
        <p:spPr>
          <a:xfrm>
            <a:off x="6411685" y="634946"/>
            <a:ext cx="5127171" cy="1450757"/>
          </a:xfrm>
        </p:spPr>
        <p:txBody>
          <a:bodyPr>
            <a:normAutofit/>
          </a:bodyPr>
          <a:lstStyle/>
          <a:p>
            <a:r>
              <a:rPr lang="en-US" dirty="0"/>
              <a:t>Flow</a:t>
            </a:r>
          </a:p>
        </p:txBody>
      </p:sp>
      <p:sp>
        <p:nvSpPr>
          <p:cNvPr id="3" name="Content Placeholder 2">
            <a:extLst>
              <a:ext uri="{FF2B5EF4-FFF2-40B4-BE49-F238E27FC236}">
                <a16:creationId xmlns:a16="http://schemas.microsoft.com/office/drawing/2014/main" id="{7C80F3CF-FF12-4857-A624-244877942A7F}"/>
              </a:ext>
            </a:extLst>
          </p:cNvPr>
          <p:cNvSpPr>
            <a:spLocks noGrp="1"/>
          </p:cNvSpPr>
          <p:nvPr>
            <p:ph idx="1"/>
          </p:nvPr>
        </p:nvSpPr>
        <p:spPr>
          <a:xfrm>
            <a:off x="6411684" y="2198914"/>
            <a:ext cx="5127172" cy="3670180"/>
          </a:xfrm>
        </p:spPr>
        <p:txBody>
          <a:bodyPr>
            <a:normAutofit/>
          </a:bodyPr>
          <a:lstStyle/>
          <a:p>
            <a:r>
              <a:rPr lang="en-US" sz="1100" b="1"/>
              <a:t>Challenge-Skill Balance</a:t>
            </a:r>
            <a:r>
              <a:rPr lang="en-US" sz="1100"/>
              <a:t>—a sense that one is engaged in challenge commensurate with one’s current ability</a:t>
            </a:r>
          </a:p>
          <a:p>
            <a:r>
              <a:rPr lang="en-US" sz="1100" b="1"/>
              <a:t>Action-Awareness Merging</a:t>
            </a:r>
            <a:r>
              <a:rPr lang="en-US" sz="1100"/>
              <a:t>—involvement is so deep that action feels spontaneous and almost automatic</a:t>
            </a:r>
          </a:p>
          <a:p>
            <a:r>
              <a:rPr lang="en-US" sz="1100" b="1"/>
              <a:t>Clear Goals</a:t>
            </a:r>
            <a:r>
              <a:rPr lang="en-US" sz="1100"/>
              <a:t>—a feeling of certainty about what one is going to do</a:t>
            </a:r>
          </a:p>
          <a:p>
            <a:r>
              <a:rPr lang="en-US" sz="1100" b="1"/>
              <a:t>Unambiguous Feedback</a:t>
            </a:r>
            <a:r>
              <a:rPr lang="en-US" sz="1100"/>
              <a:t>—immediate and clear feed-back about one’s action</a:t>
            </a:r>
          </a:p>
          <a:p>
            <a:r>
              <a:rPr lang="en-US" sz="1100" b="1"/>
              <a:t>Concentration on the Task at Hand</a:t>
            </a:r>
            <a:r>
              <a:rPr lang="en-US" sz="1100"/>
              <a:t>—a feeling of being intensively focused on what one is doing in the present moment</a:t>
            </a:r>
          </a:p>
          <a:p>
            <a:r>
              <a:rPr lang="en-US" sz="1100" b="1"/>
              <a:t>Sense of Control</a:t>
            </a:r>
            <a:r>
              <a:rPr lang="en-US" sz="1100"/>
              <a:t>—a sense that one can deal with the situation because one knows how to respond to whatever happens next</a:t>
            </a:r>
          </a:p>
          <a:p>
            <a:r>
              <a:rPr lang="en-US" sz="1100" b="1"/>
              <a:t>Loss of Self-Consciousness</a:t>
            </a:r>
            <a:r>
              <a:rPr lang="en-US" sz="1100"/>
              <a:t>—lack of concern or worry about the self reflectively</a:t>
            </a:r>
          </a:p>
          <a:p>
            <a:r>
              <a:rPr lang="en-US" sz="1100" b="1"/>
              <a:t>Transformation of Time</a:t>
            </a:r>
            <a:r>
              <a:rPr lang="en-US" sz="1100"/>
              <a:t>—a sense that the way time passes is distorted</a:t>
            </a:r>
          </a:p>
          <a:p>
            <a:r>
              <a:rPr lang="en-US" sz="1100" b="1"/>
              <a:t>Autotelic Experience</a:t>
            </a:r>
            <a:r>
              <a:rPr lang="en-US" sz="1100"/>
              <a:t>—experience of the activity as intrinsically rewarding</a:t>
            </a:r>
          </a:p>
          <a:p>
            <a:endParaRPr lang="en-US" sz="1100"/>
          </a:p>
        </p:txBody>
      </p:sp>
    </p:spTree>
    <p:extLst>
      <p:ext uri="{BB962C8B-B14F-4D97-AF65-F5344CB8AC3E}">
        <p14:creationId xmlns:p14="http://schemas.microsoft.com/office/powerpoint/2010/main" val="1798564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1">
            <a:extLst>
              <a:ext uri="{FF2B5EF4-FFF2-40B4-BE49-F238E27FC236}">
                <a16:creationId xmlns:a16="http://schemas.microsoft.com/office/drawing/2014/main" id="{52ABB703-2B0E-4C3B-B4A2-F3973548E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3">
            <a:extLst>
              <a:ext uri="{FF2B5EF4-FFF2-40B4-BE49-F238E27FC236}">
                <a16:creationId xmlns:a16="http://schemas.microsoft.com/office/drawing/2014/main" id="{82A73093-4B9D-420D-B17E-52293703A1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5">
            <a:extLst>
              <a:ext uri="{FF2B5EF4-FFF2-40B4-BE49-F238E27FC236}">
                <a16:creationId xmlns:a16="http://schemas.microsoft.com/office/drawing/2014/main" id="{E95DA498-D9A2-4DA9-B9DA-B3776E08CF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9C21570E-E159-49A6-9891-FA397B7A92D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7A2AD9-638A-4633-BD3D-FC06B4D26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084" y="645106"/>
            <a:ext cx="3279842" cy="5247747"/>
          </a:xfrm>
          <a:prstGeom prst="rect">
            <a:avLst/>
          </a:prstGeom>
        </p:spPr>
      </p:pic>
      <p:sp>
        <p:nvSpPr>
          <p:cNvPr id="2" name="Title 1">
            <a:extLst>
              <a:ext uri="{FF2B5EF4-FFF2-40B4-BE49-F238E27FC236}">
                <a16:creationId xmlns:a16="http://schemas.microsoft.com/office/drawing/2014/main" id="{9501F364-A547-40AB-B243-F8CBFB6267A1}"/>
              </a:ext>
            </a:extLst>
          </p:cNvPr>
          <p:cNvSpPr>
            <a:spLocks noGrp="1"/>
          </p:cNvSpPr>
          <p:nvPr>
            <p:ph type="title"/>
          </p:nvPr>
        </p:nvSpPr>
        <p:spPr>
          <a:xfrm>
            <a:off x="6411685" y="634946"/>
            <a:ext cx="5127171" cy="1450757"/>
          </a:xfrm>
        </p:spPr>
        <p:txBody>
          <a:bodyPr>
            <a:normAutofit/>
          </a:bodyPr>
          <a:lstStyle/>
          <a:p>
            <a:r>
              <a:rPr lang="en-US" dirty="0"/>
              <a:t>Flow</a:t>
            </a:r>
          </a:p>
        </p:txBody>
      </p:sp>
      <p:sp>
        <p:nvSpPr>
          <p:cNvPr id="3" name="Content Placeholder 2">
            <a:extLst>
              <a:ext uri="{FF2B5EF4-FFF2-40B4-BE49-F238E27FC236}">
                <a16:creationId xmlns:a16="http://schemas.microsoft.com/office/drawing/2014/main" id="{7C80F3CF-FF12-4857-A624-244877942A7F}"/>
              </a:ext>
            </a:extLst>
          </p:cNvPr>
          <p:cNvSpPr>
            <a:spLocks noGrp="1"/>
          </p:cNvSpPr>
          <p:nvPr>
            <p:ph idx="1"/>
          </p:nvPr>
        </p:nvSpPr>
        <p:spPr>
          <a:xfrm>
            <a:off x="6411684" y="2198914"/>
            <a:ext cx="5127172" cy="3670180"/>
          </a:xfrm>
        </p:spPr>
        <p:txBody>
          <a:bodyPr>
            <a:normAutofit/>
          </a:bodyPr>
          <a:lstStyle/>
          <a:p>
            <a:r>
              <a:rPr lang="en-US" sz="1100" b="1"/>
              <a:t>Challenge-Skill Balance</a:t>
            </a:r>
            <a:r>
              <a:rPr lang="en-US" sz="1100"/>
              <a:t>—a sense that one is engaged in challenge commensurate with one’s current ability</a:t>
            </a:r>
          </a:p>
          <a:p>
            <a:r>
              <a:rPr lang="en-US" sz="1100" b="1"/>
              <a:t>Action-Awareness Merging</a:t>
            </a:r>
            <a:r>
              <a:rPr lang="en-US" sz="1100"/>
              <a:t>—involvement is so deep that action feels spontaneous and almost automatic</a:t>
            </a:r>
          </a:p>
          <a:p>
            <a:r>
              <a:rPr lang="en-US" sz="1100" b="1"/>
              <a:t>Clear Goals</a:t>
            </a:r>
            <a:r>
              <a:rPr lang="en-US" sz="1100"/>
              <a:t>—a feeling of certainty about what one is going to do</a:t>
            </a:r>
          </a:p>
          <a:p>
            <a:r>
              <a:rPr lang="en-US" sz="1100" b="1"/>
              <a:t>Unambiguous Feedback</a:t>
            </a:r>
            <a:r>
              <a:rPr lang="en-US" sz="1100"/>
              <a:t>—immediate and clear feed-back about one’s action</a:t>
            </a:r>
          </a:p>
          <a:p>
            <a:r>
              <a:rPr lang="en-US" sz="1100" b="1"/>
              <a:t>Concentration on the Task at Hand</a:t>
            </a:r>
            <a:r>
              <a:rPr lang="en-US" sz="1100"/>
              <a:t>—a feeling of being intensively focused on what one is doing in the present moment</a:t>
            </a:r>
          </a:p>
          <a:p>
            <a:r>
              <a:rPr lang="en-US" sz="1100" b="1"/>
              <a:t>Sense of Control</a:t>
            </a:r>
            <a:r>
              <a:rPr lang="en-US" sz="1100"/>
              <a:t>—a sense that one can deal with the situation because one knows how to respond to whatever happens next</a:t>
            </a:r>
          </a:p>
          <a:p>
            <a:r>
              <a:rPr lang="en-US" sz="1100" b="1"/>
              <a:t>Loss of Self-Consciousness</a:t>
            </a:r>
            <a:r>
              <a:rPr lang="en-US" sz="1100"/>
              <a:t>—lack of concern or worry about the self reflectively</a:t>
            </a:r>
          </a:p>
          <a:p>
            <a:r>
              <a:rPr lang="en-US" sz="1100" b="1"/>
              <a:t>Transformation of Time</a:t>
            </a:r>
            <a:r>
              <a:rPr lang="en-US" sz="1100"/>
              <a:t>—a sense that the way time passes is distorted</a:t>
            </a:r>
          </a:p>
          <a:p>
            <a:r>
              <a:rPr lang="en-US" sz="1100" b="1"/>
              <a:t>Autotelic Experience</a:t>
            </a:r>
            <a:r>
              <a:rPr lang="en-US" sz="1100"/>
              <a:t>—experience of the activity as intrinsically rewarding</a:t>
            </a:r>
          </a:p>
          <a:p>
            <a:endParaRPr lang="en-US" sz="1100"/>
          </a:p>
        </p:txBody>
      </p:sp>
    </p:spTree>
    <p:extLst>
      <p:ext uri="{BB962C8B-B14F-4D97-AF65-F5344CB8AC3E}">
        <p14:creationId xmlns:p14="http://schemas.microsoft.com/office/powerpoint/2010/main" val="87109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745B-8217-49D9-B2FD-6AA0E3265E25}"/>
              </a:ext>
            </a:extLst>
          </p:cNvPr>
          <p:cNvSpPr>
            <a:spLocks noGrp="1"/>
          </p:cNvSpPr>
          <p:nvPr>
            <p:ph type="title"/>
          </p:nvPr>
        </p:nvSpPr>
        <p:spPr/>
        <p:txBody>
          <a:bodyPr/>
          <a:lstStyle/>
          <a:p>
            <a:r>
              <a:rPr lang="en-US" dirty="0"/>
              <a:t>Flow </a:t>
            </a:r>
          </a:p>
        </p:txBody>
      </p:sp>
      <p:sp>
        <p:nvSpPr>
          <p:cNvPr id="3" name="Content Placeholder 2">
            <a:extLst>
              <a:ext uri="{FF2B5EF4-FFF2-40B4-BE49-F238E27FC236}">
                <a16:creationId xmlns:a16="http://schemas.microsoft.com/office/drawing/2014/main" id="{38C826BC-7F43-4F4F-A02D-6141A2E171A1}"/>
              </a:ext>
            </a:extLst>
          </p:cNvPr>
          <p:cNvSpPr>
            <a:spLocks noGrp="1"/>
          </p:cNvSpPr>
          <p:nvPr>
            <p:ph idx="1"/>
          </p:nvPr>
        </p:nvSpPr>
        <p:spPr/>
        <p:txBody>
          <a:bodyPr>
            <a:normAutofit fontScale="85000" lnSpcReduction="20000"/>
          </a:bodyPr>
          <a:lstStyle/>
          <a:p>
            <a:r>
              <a:rPr lang="en-US" dirty="0"/>
              <a:t>Environments that provide structure are more likely to induce a flow state. The following factors provide structure:</a:t>
            </a:r>
          </a:p>
          <a:p>
            <a:pPr lvl="1"/>
            <a:r>
              <a:rPr lang="en-US" dirty="0"/>
              <a:t>clear goals, directions, and learning objectives</a:t>
            </a:r>
          </a:p>
          <a:p>
            <a:pPr lvl="1"/>
            <a:r>
              <a:rPr lang="en-US" dirty="0"/>
              <a:t>helpful guidance and monitoring </a:t>
            </a:r>
          </a:p>
          <a:p>
            <a:pPr lvl="1"/>
            <a:r>
              <a:rPr lang="en-US" dirty="0"/>
              <a:t>Clear, constructive, and skill-building feedback </a:t>
            </a:r>
          </a:p>
          <a:p>
            <a:pPr lvl="1"/>
            <a:endParaRPr lang="en-US" dirty="0"/>
          </a:p>
          <a:p>
            <a:r>
              <a:rPr lang="en-US" dirty="0"/>
              <a:t>Feedback comes from four sources: </a:t>
            </a:r>
          </a:p>
          <a:p>
            <a:pPr lvl="1"/>
            <a:r>
              <a:rPr lang="en-US" dirty="0"/>
              <a:t>The task itself</a:t>
            </a:r>
          </a:p>
          <a:p>
            <a:pPr lvl="1"/>
            <a:r>
              <a:rPr lang="en-US" dirty="0"/>
              <a:t>Comparisons of one’s current performance with one’s own past performances</a:t>
            </a:r>
          </a:p>
          <a:p>
            <a:pPr lvl="1"/>
            <a:r>
              <a:rPr lang="en-US" dirty="0"/>
              <a:t>Comparisons of one’s current performance with the performance of others</a:t>
            </a:r>
          </a:p>
          <a:p>
            <a:pPr lvl="1"/>
            <a:r>
              <a:rPr lang="en-US" dirty="0"/>
              <a:t>Evaluations of others</a:t>
            </a:r>
          </a:p>
          <a:p>
            <a:r>
              <a:rPr lang="en-US" dirty="0"/>
              <a:t>Failure tolerance:</a:t>
            </a:r>
          </a:p>
          <a:p>
            <a:pPr lvl="1"/>
            <a:r>
              <a:rPr lang="en-US" dirty="0"/>
              <a:t>People will experience failure and frustration from time to time</a:t>
            </a:r>
          </a:p>
          <a:p>
            <a:pPr lvl="1"/>
            <a:r>
              <a:rPr lang="en-US" dirty="0"/>
              <a:t>People must be failure tolerant</a:t>
            </a:r>
          </a:p>
          <a:p>
            <a:pPr lvl="1"/>
            <a:r>
              <a:rPr lang="en-US" dirty="0"/>
              <a:t>People prefer to seek optimal challenges when they find themselves in social environments that are autonomy-supportive and failure-tolerant, rather than controlling and failure-intolerant</a:t>
            </a:r>
          </a:p>
          <a:p>
            <a:pPr lvl="1"/>
            <a:endParaRPr lang="en-US" dirty="0"/>
          </a:p>
        </p:txBody>
      </p:sp>
    </p:spTree>
    <p:extLst>
      <p:ext uri="{BB962C8B-B14F-4D97-AF65-F5344CB8AC3E}">
        <p14:creationId xmlns:p14="http://schemas.microsoft.com/office/powerpoint/2010/main" val="399863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9CEF-142F-4698-9B48-3EA5A4385213}"/>
              </a:ext>
            </a:extLst>
          </p:cNvPr>
          <p:cNvSpPr>
            <a:spLocks noGrp="1"/>
          </p:cNvSpPr>
          <p:nvPr>
            <p:ph type="title"/>
          </p:nvPr>
        </p:nvSpPr>
        <p:spPr/>
        <p:txBody>
          <a:bodyPr/>
          <a:lstStyle/>
          <a:p>
            <a:r>
              <a:rPr lang="en-US" dirty="0"/>
              <a:t>Relatedness</a:t>
            </a:r>
          </a:p>
        </p:txBody>
      </p:sp>
      <p:sp>
        <p:nvSpPr>
          <p:cNvPr id="3" name="Content Placeholder 2">
            <a:extLst>
              <a:ext uri="{FF2B5EF4-FFF2-40B4-BE49-F238E27FC236}">
                <a16:creationId xmlns:a16="http://schemas.microsoft.com/office/drawing/2014/main" id="{B7AA0030-3F70-48A8-AC5A-A821F0C94BE7}"/>
              </a:ext>
            </a:extLst>
          </p:cNvPr>
          <p:cNvSpPr>
            <a:spLocks noGrp="1"/>
          </p:cNvSpPr>
          <p:nvPr>
            <p:ph idx="1"/>
          </p:nvPr>
        </p:nvSpPr>
        <p:spPr>
          <a:xfrm>
            <a:off x="1097280" y="1845733"/>
            <a:ext cx="10058400" cy="4446209"/>
          </a:xfrm>
        </p:spPr>
        <p:txBody>
          <a:bodyPr>
            <a:normAutofit/>
          </a:bodyPr>
          <a:lstStyle/>
          <a:p>
            <a:r>
              <a:rPr lang="en-US" dirty="0"/>
              <a:t>Relatedness is the psychological need to:</a:t>
            </a:r>
          </a:p>
          <a:p>
            <a:pPr lvl="1"/>
            <a:r>
              <a:rPr lang="en-US" dirty="0"/>
              <a:t>establish close emotional bonds and attachments with other people, and it reflects the desire to be emotionally connected and interpersonally involved in warm relationships. </a:t>
            </a:r>
          </a:p>
          <a:p>
            <a:pPr lvl="1"/>
            <a:r>
              <a:rPr lang="en-US" dirty="0"/>
              <a:t>be to care and feel cared for, to love and reel loved. </a:t>
            </a:r>
          </a:p>
          <a:p>
            <a:pPr lvl="1"/>
            <a:r>
              <a:rPr lang="en-US" dirty="0"/>
              <a:t>engage in meaningful social interactions.</a:t>
            </a:r>
          </a:p>
          <a:p>
            <a:r>
              <a:rPr lang="en-US" dirty="0"/>
              <a:t>People tend to become close with people who look out for their well-being and who are trust worthy.</a:t>
            </a:r>
          </a:p>
          <a:p>
            <a:r>
              <a:rPr lang="en-US" dirty="0"/>
              <a:t>People tend to drift away from those who are not trust worthy and do not look out for their well-being. </a:t>
            </a:r>
          </a:p>
          <a:p>
            <a:r>
              <a:rPr lang="en-US" dirty="0"/>
              <a:t>To be satisfying, social bonds need to be characterized by the perceptions that the other person:</a:t>
            </a:r>
          </a:p>
          <a:p>
            <a:pPr lvl="1"/>
            <a:r>
              <a:rPr lang="en-US" dirty="0"/>
              <a:t>cares about my welfare </a:t>
            </a:r>
          </a:p>
          <a:p>
            <a:pPr lvl="1"/>
            <a:r>
              <a:rPr lang="en-US" dirty="0"/>
              <a:t>likes me</a:t>
            </a:r>
          </a:p>
          <a:p>
            <a:endParaRPr lang="en-US" dirty="0"/>
          </a:p>
        </p:txBody>
      </p:sp>
    </p:spTree>
    <p:extLst>
      <p:ext uri="{BB962C8B-B14F-4D97-AF65-F5344CB8AC3E}">
        <p14:creationId xmlns:p14="http://schemas.microsoft.com/office/powerpoint/2010/main" val="3474632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CBE0-8262-43E8-91A9-4F2E372FD0AA}"/>
              </a:ext>
            </a:extLst>
          </p:cNvPr>
          <p:cNvSpPr>
            <a:spLocks noGrp="1"/>
          </p:cNvSpPr>
          <p:nvPr>
            <p:ph type="title"/>
          </p:nvPr>
        </p:nvSpPr>
        <p:spPr/>
        <p:txBody>
          <a:bodyPr/>
          <a:lstStyle/>
          <a:p>
            <a:r>
              <a:rPr lang="en-US" dirty="0"/>
              <a:t>Relatedness</a:t>
            </a:r>
          </a:p>
        </p:txBody>
      </p:sp>
      <p:sp>
        <p:nvSpPr>
          <p:cNvPr id="3" name="Content Placeholder 2">
            <a:extLst>
              <a:ext uri="{FF2B5EF4-FFF2-40B4-BE49-F238E27FC236}">
                <a16:creationId xmlns:a16="http://schemas.microsoft.com/office/drawing/2014/main" id="{FB5AFCF5-8CAB-465F-8761-D708181C57A6}"/>
              </a:ext>
            </a:extLst>
          </p:cNvPr>
          <p:cNvSpPr>
            <a:spLocks noGrp="1"/>
          </p:cNvSpPr>
          <p:nvPr>
            <p:ph idx="1"/>
          </p:nvPr>
        </p:nvSpPr>
        <p:spPr/>
        <p:txBody>
          <a:bodyPr>
            <a:normAutofit lnSpcReduction="10000"/>
          </a:bodyPr>
          <a:lstStyle/>
          <a:p>
            <a:r>
              <a:rPr lang="en-US" dirty="0"/>
              <a:t>When someone can express their true self, they are more satisfied in the relationship.</a:t>
            </a:r>
          </a:p>
          <a:p>
            <a:r>
              <a:rPr lang="en-US" dirty="0"/>
              <a:t>Communal relationships (instead of exchange relationships) satisfy the need for relatedness. </a:t>
            </a:r>
          </a:p>
          <a:p>
            <a:r>
              <a:rPr lang="en-US" dirty="0"/>
              <a:t>Friendship can be established because of proximity and spending time together. </a:t>
            </a:r>
          </a:p>
          <a:p>
            <a:r>
              <a:rPr lang="en-US" dirty="0"/>
              <a:t>The fruits of relatedness need satisfaction are the fruits of any psychological need satisfaction – namely engagement, developmental growth health and well-being. Relatedness promotes positive functioning because it provides the social context for internalization to occur.</a:t>
            </a:r>
          </a:p>
          <a:p>
            <a:endParaRPr lang="en-US" dirty="0"/>
          </a:p>
          <a:p>
            <a:r>
              <a:rPr lang="en-US" dirty="0"/>
              <a:t>Internalization flourishes in relationships that provide a rich supply of:</a:t>
            </a:r>
          </a:p>
          <a:p>
            <a:pPr lvl="1"/>
            <a:r>
              <a:rPr lang="en-US" dirty="0"/>
              <a:t>relatedness need satisfaction</a:t>
            </a:r>
          </a:p>
          <a:p>
            <a:pPr lvl="1"/>
            <a:r>
              <a:rPr lang="en-US" dirty="0"/>
              <a:t>personally satisfying rationales that explain why others’ prescriptions and proscriptions will benefit the self</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90231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6C89-305B-4AB7-B325-37209C2115CD}"/>
              </a:ext>
            </a:extLst>
          </p:cNvPr>
          <p:cNvSpPr>
            <a:spLocks noGrp="1"/>
          </p:cNvSpPr>
          <p:nvPr>
            <p:ph type="title"/>
          </p:nvPr>
        </p:nvSpPr>
        <p:spPr/>
        <p:txBody>
          <a:bodyPr>
            <a:normAutofit/>
          </a:bodyPr>
          <a:lstStyle/>
          <a:p>
            <a:r>
              <a:rPr lang="en-US" sz="3600" dirty="0"/>
              <a:t>Benefits or Giving and Receiving Autonomy Support</a:t>
            </a:r>
          </a:p>
        </p:txBody>
      </p:sp>
      <p:sp>
        <p:nvSpPr>
          <p:cNvPr id="3" name="Content Placeholder 2">
            <a:extLst>
              <a:ext uri="{FF2B5EF4-FFF2-40B4-BE49-F238E27FC236}">
                <a16:creationId xmlns:a16="http://schemas.microsoft.com/office/drawing/2014/main" id="{36F431B6-18AB-4A8E-98E2-9404D8A2D8DD}"/>
              </a:ext>
            </a:extLst>
          </p:cNvPr>
          <p:cNvSpPr>
            <a:spLocks noGrp="1"/>
          </p:cNvSpPr>
          <p:nvPr>
            <p:ph idx="1"/>
          </p:nvPr>
        </p:nvSpPr>
        <p:spPr/>
        <p:txBody>
          <a:bodyPr/>
          <a:lstStyle/>
          <a:p>
            <a:r>
              <a:rPr lang="en-US" sz="2400" dirty="0"/>
              <a:t>The quality of the relationship between people is enhanced when autonomy, relatedness, and competence are supported.</a:t>
            </a:r>
          </a:p>
          <a:p>
            <a:endParaRPr lang="en-US" dirty="0"/>
          </a:p>
          <a:p>
            <a:pPr lvl="1"/>
            <a:r>
              <a:rPr lang="en-US" dirty="0"/>
              <a:t>Think of the names of five of your friends. </a:t>
            </a:r>
          </a:p>
          <a:p>
            <a:endParaRPr lang="en-US" dirty="0"/>
          </a:p>
          <a:p>
            <a:endParaRPr lang="en-US" dirty="0"/>
          </a:p>
        </p:txBody>
      </p:sp>
    </p:spTree>
    <p:extLst>
      <p:ext uri="{BB962C8B-B14F-4D97-AF65-F5344CB8AC3E}">
        <p14:creationId xmlns:p14="http://schemas.microsoft.com/office/powerpoint/2010/main" val="271395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D0DE514-8876-4D18-A995-61A5C1F813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DA791C-FFCF-422E-8775-BDA6C0E5EC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DCF8855-3530-4F46-A4CB-3B6686EEE4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24E24583-64F5-45B2-9697-B74A189C5F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923316"/>
            <a:ext cx="10925102" cy="3059029"/>
          </a:xfrm>
          <a:prstGeom prst="rect">
            <a:avLst/>
          </a:prstGeom>
        </p:spPr>
      </p:pic>
      <p:sp>
        <p:nvSpPr>
          <p:cNvPr id="2" name="Title 1">
            <a:extLst>
              <a:ext uri="{FF2B5EF4-FFF2-40B4-BE49-F238E27FC236}">
                <a16:creationId xmlns:a16="http://schemas.microsoft.com/office/drawing/2014/main" id="{40C9D758-E693-4A7F-9199-45FCA58D7752}"/>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rgbClr val="FFFFFF"/>
                </a:solidFill>
              </a:rPr>
              <a:t>Satisfying Psychological Needs</a:t>
            </a:r>
          </a:p>
        </p:txBody>
      </p:sp>
    </p:spTree>
    <p:extLst>
      <p:ext uri="{BB962C8B-B14F-4D97-AF65-F5344CB8AC3E}">
        <p14:creationId xmlns:p14="http://schemas.microsoft.com/office/powerpoint/2010/main" val="94013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3BC27A0E-9830-4361-81B3-36D5ADA133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946610"/>
            <a:ext cx="6912217" cy="4441098"/>
          </a:xfrm>
          <a:prstGeom prst="rect">
            <a:avLst/>
          </a:prstGeom>
        </p:spPr>
      </p:pic>
      <p:sp>
        <p:nvSpPr>
          <p:cNvPr id="2" name="Title 1">
            <a:extLst>
              <a:ext uri="{FF2B5EF4-FFF2-40B4-BE49-F238E27FC236}">
                <a16:creationId xmlns:a16="http://schemas.microsoft.com/office/drawing/2014/main" id="{79459FC1-B626-40DD-90E3-49645CEB658F}"/>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Satisfying Psychological Needs</a:t>
            </a:r>
          </a:p>
        </p:txBody>
      </p:sp>
    </p:spTree>
    <p:extLst>
      <p:ext uri="{BB962C8B-B14F-4D97-AF65-F5344CB8AC3E}">
        <p14:creationId xmlns:p14="http://schemas.microsoft.com/office/powerpoint/2010/main" val="204911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6C82-B06A-4E08-9118-8832E42343A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2C35697-4474-4535-83A7-9939E51107EE}"/>
              </a:ext>
            </a:extLst>
          </p:cNvPr>
          <p:cNvSpPr>
            <a:spLocks noGrp="1"/>
          </p:cNvSpPr>
          <p:nvPr>
            <p:ph idx="1"/>
          </p:nvPr>
        </p:nvSpPr>
        <p:spPr/>
        <p:txBody>
          <a:bodyPr/>
          <a:lstStyle/>
          <a:p>
            <a:r>
              <a:rPr lang="en-US" dirty="0"/>
              <a:t>You and your friend have made plans to eat well and begin exercising. Two weeks into the plan, your friend begins to show signs of ambivalence towards the plan. How can you create a nurturing environment to help your friend stay motivated?</a:t>
            </a:r>
          </a:p>
          <a:p>
            <a:endParaRPr lang="en-US" dirty="0"/>
          </a:p>
          <a:p>
            <a:endParaRPr lang="en-US" dirty="0"/>
          </a:p>
        </p:txBody>
      </p:sp>
    </p:spTree>
    <p:extLst>
      <p:ext uri="{BB962C8B-B14F-4D97-AF65-F5344CB8AC3E}">
        <p14:creationId xmlns:p14="http://schemas.microsoft.com/office/powerpoint/2010/main" val="383024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2259-15F4-4241-A7ED-17E0D360ACF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82CAE3B-4A9E-4470-9696-CB0652D7FB02}"/>
              </a:ext>
            </a:extLst>
          </p:cNvPr>
          <p:cNvSpPr>
            <a:spLocks noGrp="1"/>
          </p:cNvSpPr>
          <p:nvPr>
            <p:ph idx="1"/>
          </p:nvPr>
        </p:nvSpPr>
        <p:spPr/>
        <p:txBody>
          <a:bodyPr>
            <a:normAutofit/>
          </a:bodyPr>
          <a:lstStyle/>
          <a:p>
            <a:r>
              <a:rPr lang="en-US" sz="4000" dirty="0"/>
              <a:t>Questions? Concerns?</a:t>
            </a:r>
          </a:p>
        </p:txBody>
      </p:sp>
    </p:spTree>
    <p:extLst>
      <p:ext uri="{BB962C8B-B14F-4D97-AF65-F5344CB8AC3E}">
        <p14:creationId xmlns:p14="http://schemas.microsoft.com/office/powerpoint/2010/main" val="2422827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E8E9-778B-4A59-945F-DD96E01D63C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1E6BD51F-E785-41C1-8C55-62E3F4AC776C}"/>
              </a:ext>
            </a:extLst>
          </p:cNvPr>
          <p:cNvSpPr>
            <a:spLocks noGrp="1"/>
          </p:cNvSpPr>
          <p:nvPr>
            <p:ph idx="1"/>
          </p:nvPr>
        </p:nvSpPr>
        <p:spPr/>
        <p:txBody>
          <a:bodyPr/>
          <a:lstStyle/>
          <a:p>
            <a:r>
              <a:rPr lang="en-US" dirty="0"/>
              <a:t>The information obtained to create this PowerPoint slide was obtained from:</a:t>
            </a:r>
          </a:p>
          <a:p>
            <a:endParaRPr lang="en-US" dirty="0"/>
          </a:p>
          <a:p>
            <a:r>
              <a:rPr lang="en-CA" dirty="0"/>
              <a:t>Reeve, J. (2015) Understanding Motivation and Emotion, 6</a:t>
            </a:r>
            <a:r>
              <a:rPr lang="en-CA" baseline="30000" dirty="0"/>
              <a:t>th</a:t>
            </a:r>
            <a:r>
              <a:rPr lang="en-CA" dirty="0"/>
              <a:t> ed. John Wiley and Sons</a:t>
            </a:r>
            <a:endParaRPr lang="en-US" dirty="0"/>
          </a:p>
          <a:p>
            <a:endParaRPr lang="en-US" dirty="0"/>
          </a:p>
        </p:txBody>
      </p:sp>
    </p:spTree>
    <p:extLst>
      <p:ext uri="{BB962C8B-B14F-4D97-AF65-F5344CB8AC3E}">
        <p14:creationId xmlns:p14="http://schemas.microsoft.com/office/powerpoint/2010/main" val="79391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6C89-305B-4AB7-B325-37209C2115CD}"/>
              </a:ext>
            </a:extLst>
          </p:cNvPr>
          <p:cNvSpPr>
            <a:spLocks noGrp="1"/>
          </p:cNvSpPr>
          <p:nvPr>
            <p:ph type="title"/>
          </p:nvPr>
        </p:nvSpPr>
        <p:spPr/>
        <p:txBody>
          <a:bodyPr>
            <a:normAutofit/>
          </a:bodyPr>
          <a:lstStyle/>
          <a:p>
            <a:r>
              <a:rPr lang="en-US" sz="3600" dirty="0"/>
              <a:t>Benefits or Giving and Receiving Autonomy Support</a:t>
            </a:r>
          </a:p>
        </p:txBody>
      </p:sp>
      <p:sp>
        <p:nvSpPr>
          <p:cNvPr id="3" name="Content Placeholder 2">
            <a:extLst>
              <a:ext uri="{FF2B5EF4-FFF2-40B4-BE49-F238E27FC236}">
                <a16:creationId xmlns:a16="http://schemas.microsoft.com/office/drawing/2014/main" id="{36F431B6-18AB-4A8E-98E2-9404D8A2D8DD}"/>
              </a:ext>
            </a:extLst>
          </p:cNvPr>
          <p:cNvSpPr>
            <a:spLocks noGrp="1"/>
          </p:cNvSpPr>
          <p:nvPr>
            <p:ph idx="1"/>
          </p:nvPr>
        </p:nvSpPr>
        <p:spPr/>
        <p:txBody>
          <a:bodyPr>
            <a:normAutofit lnSpcReduction="10000"/>
          </a:bodyPr>
          <a:lstStyle/>
          <a:p>
            <a:r>
              <a:rPr lang="en-US" sz="2400" dirty="0"/>
              <a:t>The quality of the relationship between people is enhanced when autonomy, relatedness, and competence are supported.</a:t>
            </a:r>
          </a:p>
          <a:p>
            <a:endParaRPr lang="en-US" dirty="0"/>
          </a:p>
          <a:p>
            <a:r>
              <a:rPr lang="en-US" dirty="0"/>
              <a:t>Do you have a reciprocal relationship where you both try to foster a nurturing environment for each other? What would you answer to the questions below in regards to your interaction with the five people you listed? </a:t>
            </a:r>
          </a:p>
          <a:p>
            <a:endParaRPr lang="en-US" dirty="0"/>
          </a:p>
          <a:p>
            <a:pPr lvl="1"/>
            <a:r>
              <a:rPr lang="en-US" dirty="0"/>
              <a:t>My friend believes that I provide him/her with choices and options (giving autonomy support)</a:t>
            </a:r>
          </a:p>
          <a:p>
            <a:pPr lvl="1"/>
            <a:r>
              <a:rPr lang="en-US" dirty="0"/>
              <a:t>My friend tries to understand how I see things (receiving autonomy support)</a:t>
            </a:r>
          </a:p>
          <a:p>
            <a:pPr lvl="1"/>
            <a:r>
              <a:rPr lang="en-US" dirty="0"/>
              <a:t>When I am with my friend, I feel free to be who I am (autonomy)</a:t>
            </a:r>
          </a:p>
          <a:p>
            <a:pPr lvl="1"/>
            <a:r>
              <a:rPr lang="en-US" dirty="0"/>
              <a:t>When I am with my friend, I feel like a competent person (competence)</a:t>
            </a:r>
          </a:p>
          <a:p>
            <a:pPr lvl="1"/>
            <a:r>
              <a:rPr lang="en-US" dirty="0"/>
              <a:t>When I am with my friend, I feel loved and cared about (relatedness)</a:t>
            </a:r>
          </a:p>
          <a:p>
            <a:endParaRPr lang="en-US" dirty="0"/>
          </a:p>
          <a:p>
            <a:endParaRPr lang="en-US" dirty="0"/>
          </a:p>
        </p:txBody>
      </p:sp>
    </p:spTree>
    <p:extLst>
      <p:ext uri="{BB962C8B-B14F-4D97-AF65-F5344CB8AC3E}">
        <p14:creationId xmlns:p14="http://schemas.microsoft.com/office/powerpoint/2010/main" val="74639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2ABB703-2B0E-4C3B-B4A2-F3973548E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A73093-4B9D-420D-B17E-52293703A1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E95DA498-D9A2-4DA9-B9DA-B3776E08CF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9C21570E-E159-49A6-9891-FA397B7A92D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F8DE70-B7AB-4579-A5AE-D3D7215E3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740280"/>
            <a:ext cx="5451627" cy="5057398"/>
          </a:xfrm>
          <a:prstGeom prst="rect">
            <a:avLst/>
          </a:prstGeom>
        </p:spPr>
      </p:pic>
      <p:sp>
        <p:nvSpPr>
          <p:cNvPr id="2" name="Title 1">
            <a:extLst>
              <a:ext uri="{FF2B5EF4-FFF2-40B4-BE49-F238E27FC236}">
                <a16:creationId xmlns:a16="http://schemas.microsoft.com/office/drawing/2014/main" id="{3D5BFE64-2421-4535-B746-6047D73B4C29}"/>
              </a:ext>
            </a:extLst>
          </p:cNvPr>
          <p:cNvSpPr>
            <a:spLocks noGrp="1"/>
          </p:cNvSpPr>
          <p:nvPr>
            <p:ph type="title"/>
          </p:nvPr>
        </p:nvSpPr>
        <p:spPr>
          <a:xfrm>
            <a:off x="6411685" y="634946"/>
            <a:ext cx="5127171" cy="1450757"/>
          </a:xfrm>
        </p:spPr>
        <p:txBody>
          <a:bodyPr>
            <a:normAutofit/>
          </a:bodyPr>
          <a:lstStyle/>
          <a:p>
            <a:r>
              <a:rPr lang="en-US" dirty="0"/>
              <a:t>REVIEW: Intrinsic Motivation</a:t>
            </a:r>
          </a:p>
        </p:txBody>
      </p:sp>
      <p:sp>
        <p:nvSpPr>
          <p:cNvPr id="3" name="Content Placeholder 2">
            <a:extLst>
              <a:ext uri="{FF2B5EF4-FFF2-40B4-BE49-F238E27FC236}">
                <a16:creationId xmlns:a16="http://schemas.microsoft.com/office/drawing/2014/main" id="{D351C7E1-5DA2-4CA5-8F5D-C2F6433C0186}"/>
              </a:ext>
            </a:extLst>
          </p:cNvPr>
          <p:cNvSpPr>
            <a:spLocks noGrp="1"/>
          </p:cNvSpPr>
          <p:nvPr>
            <p:ph idx="1"/>
          </p:nvPr>
        </p:nvSpPr>
        <p:spPr>
          <a:xfrm>
            <a:off x="6411684" y="2198914"/>
            <a:ext cx="5127172" cy="3670180"/>
          </a:xfrm>
        </p:spPr>
        <p:txBody>
          <a:bodyPr>
            <a:normAutofit/>
          </a:bodyPr>
          <a:lstStyle/>
          <a:p>
            <a:r>
              <a:rPr lang="en-US" dirty="0"/>
              <a:t>Intrinsic motivation is the inherent propensity to seek out novelty and challenge, to extend and exercise one’s capacities, to explore, and to learn. </a:t>
            </a:r>
          </a:p>
          <a:p>
            <a:r>
              <a:rPr lang="en-US" dirty="0"/>
              <a:t>It is a natural inclination towards </a:t>
            </a:r>
            <a:r>
              <a:rPr lang="en-US" b="1" dirty="0"/>
              <a:t>exploration</a:t>
            </a:r>
            <a:r>
              <a:rPr lang="en-US" dirty="0"/>
              <a:t>, </a:t>
            </a:r>
            <a:r>
              <a:rPr lang="en-US" b="1" dirty="0"/>
              <a:t>spontaneous interest</a:t>
            </a:r>
            <a:r>
              <a:rPr lang="en-US" dirty="0"/>
              <a:t>, and </a:t>
            </a:r>
            <a:r>
              <a:rPr lang="en-US" b="1" dirty="0"/>
              <a:t>environmental mastery </a:t>
            </a:r>
            <a:r>
              <a:rPr lang="en-US" dirty="0"/>
              <a:t>that emerges from innate strivings for personal growth and from experiences of psychological needs satisfaction.</a:t>
            </a:r>
          </a:p>
        </p:txBody>
      </p:sp>
    </p:spTree>
    <p:extLst>
      <p:ext uri="{BB962C8B-B14F-4D97-AF65-F5344CB8AC3E}">
        <p14:creationId xmlns:p14="http://schemas.microsoft.com/office/powerpoint/2010/main" val="385628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E6FBBE14-EF79-4D84-90BE-E85CF91B8A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128055"/>
            <a:ext cx="6912217" cy="4078207"/>
          </a:xfrm>
          <a:prstGeom prst="rect">
            <a:avLst/>
          </a:prstGeom>
        </p:spPr>
      </p:pic>
      <p:sp>
        <p:nvSpPr>
          <p:cNvPr id="2" name="Title 1">
            <a:extLst>
              <a:ext uri="{FF2B5EF4-FFF2-40B4-BE49-F238E27FC236}">
                <a16:creationId xmlns:a16="http://schemas.microsoft.com/office/drawing/2014/main" id="{D21DC882-E1C9-4D2A-A6E7-DD6175DE51B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dirty="0">
                <a:solidFill>
                  <a:schemeClr val="tx1">
                    <a:lumMod val="85000"/>
                    <a:lumOff val="15000"/>
                  </a:schemeClr>
                </a:solidFill>
              </a:rPr>
              <a:t>REVIEW - Person-Environment Dialectic</a:t>
            </a:r>
          </a:p>
        </p:txBody>
      </p:sp>
    </p:spTree>
    <p:extLst>
      <p:ext uri="{BB962C8B-B14F-4D97-AF65-F5344CB8AC3E}">
        <p14:creationId xmlns:p14="http://schemas.microsoft.com/office/powerpoint/2010/main" val="329682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3495-424D-4770-B360-0C1562DB3C58}"/>
              </a:ext>
            </a:extLst>
          </p:cNvPr>
          <p:cNvSpPr>
            <a:spLocks noGrp="1"/>
          </p:cNvSpPr>
          <p:nvPr>
            <p:ph type="title"/>
          </p:nvPr>
        </p:nvSpPr>
        <p:spPr/>
        <p:txBody>
          <a:bodyPr/>
          <a:lstStyle/>
          <a:p>
            <a:r>
              <a:rPr lang="en-US" dirty="0"/>
              <a:t>REVIEW – Person-Environment Synthesis vs Conflict</a:t>
            </a:r>
          </a:p>
        </p:txBody>
      </p:sp>
      <p:sp>
        <p:nvSpPr>
          <p:cNvPr id="3" name="Content Placeholder 2">
            <a:extLst>
              <a:ext uri="{FF2B5EF4-FFF2-40B4-BE49-F238E27FC236}">
                <a16:creationId xmlns:a16="http://schemas.microsoft.com/office/drawing/2014/main" id="{CD192B4A-4038-4D93-BB43-5DC91A2B8A91}"/>
              </a:ext>
            </a:extLst>
          </p:cNvPr>
          <p:cNvSpPr>
            <a:spLocks noGrp="1"/>
          </p:cNvSpPr>
          <p:nvPr>
            <p:ph idx="1"/>
          </p:nvPr>
        </p:nvSpPr>
        <p:spPr/>
        <p:txBody>
          <a:bodyPr>
            <a:normAutofit fontScale="92500" lnSpcReduction="10000"/>
          </a:bodyPr>
          <a:lstStyle/>
          <a:p>
            <a:r>
              <a:rPr lang="en-US" dirty="0"/>
              <a:t>A person uses their inner motivational resources to interact with and change the environment, while the environment in turn changes and produces new forms of motivation for the person to internalize.</a:t>
            </a:r>
          </a:p>
          <a:p>
            <a:pPr lvl="1"/>
            <a:r>
              <a:rPr lang="en-US" sz="1700" dirty="0"/>
              <a:t>When an environment is supportive, the person’s inner motivational resources are vitalized, and autonomous forms of extrinsic motivation are internalized. The outcome is one of synthesis. </a:t>
            </a:r>
          </a:p>
          <a:p>
            <a:pPr lvl="1"/>
            <a:r>
              <a:rPr lang="en-US" sz="1700" dirty="0"/>
              <a:t>When environments are frustrating, the person’s inner motivational resources are deadened and controlled forms of extrinsic motivation are introjected (and external). The outcome is one of conflict. </a:t>
            </a:r>
          </a:p>
          <a:p>
            <a:pPr lvl="1"/>
            <a:endParaRPr lang="en-US" dirty="0"/>
          </a:p>
          <a:p>
            <a:r>
              <a:rPr lang="en-US" dirty="0"/>
              <a:t>Synthesis can be seen in people’s daily lives in four ways:</a:t>
            </a:r>
          </a:p>
          <a:p>
            <a:pPr lvl="1"/>
            <a:r>
              <a:rPr lang="en-US" b="1" dirty="0"/>
              <a:t>Engagement</a:t>
            </a:r>
            <a:r>
              <a:rPr lang="en-US" dirty="0"/>
              <a:t> – how actively involved the person is in the activity at hand.</a:t>
            </a:r>
          </a:p>
          <a:p>
            <a:pPr lvl="1"/>
            <a:r>
              <a:rPr lang="en-US" b="1" dirty="0"/>
              <a:t>Developmental Growth </a:t>
            </a:r>
            <a:r>
              <a:rPr lang="en-US" dirty="0"/>
              <a:t>– how agentic, mature, responsible, authentic, interpersonally connected, self-motivating, efficacious, and self-regulating a person is. </a:t>
            </a:r>
          </a:p>
          <a:p>
            <a:pPr lvl="1"/>
            <a:r>
              <a:rPr lang="en-US" b="1" dirty="0"/>
              <a:t>Health</a:t>
            </a:r>
            <a:r>
              <a:rPr lang="en-US" dirty="0"/>
              <a:t> – functional efficiency of the mind and body and to the absence of illness, disease, and pathology. </a:t>
            </a:r>
          </a:p>
          <a:p>
            <a:pPr lvl="1"/>
            <a:r>
              <a:rPr lang="en-US" b="1" dirty="0"/>
              <a:t>Well-being</a:t>
            </a:r>
            <a:r>
              <a:rPr lang="en-US" dirty="0"/>
              <a:t> – positive mental health and the presence of positive emotionality, absence of negative emotionality, having a sense of meaning or purpose, and being satisfied with one’s life. </a:t>
            </a:r>
          </a:p>
          <a:p>
            <a:pPr marL="201168" lvl="1" indent="0">
              <a:buNone/>
            </a:pPr>
            <a:endParaRPr lang="en-US" dirty="0"/>
          </a:p>
        </p:txBody>
      </p:sp>
    </p:spTree>
    <p:extLst>
      <p:ext uri="{BB962C8B-B14F-4D97-AF65-F5344CB8AC3E}">
        <p14:creationId xmlns:p14="http://schemas.microsoft.com/office/powerpoint/2010/main" val="420807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13" name="Content Placeholder 4">
            <a:extLst>
              <a:ext uri="{FF2B5EF4-FFF2-40B4-BE49-F238E27FC236}">
                <a16:creationId xmlns:a16="http://schemas.microsoft.com/office/drawing/2014/main" id="{A65F0660-DB74-4D0F-833B-CB347CDADD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162616"/>
            <a:ext cx="6912217" cy="4009085"/>
          </a:xfrm>
          <a:prstGeom prst="rect">
            <a:avLst/>
          </a:prstGeom>
        </p:spPr>
      </p:pic>
      <p:sp>
        <p:nvSpPr>
          <p:cNvPr id="2" name="Title 1">
            <a:extLst>
              <a:ext uri="{FF2B5EF4-FFF2-40B4-BE49-F238E27FC236}">
                <a16:creationId xmlns:a16="http://schemas.microsoft.com/office/drawing/2014/main" id="{0568CBD6-8209-4D73-B7A1-EC816F7F90B5}"/>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dirty="0">
                <a:solidFill>
                  <a:schemeClr val="tx1">
                    <a:lumMod val="85000"/>
                    <a:lumOff val="15000"/>
                  </a:schemeClr>
                </a:solidFill>
              </a:rPr>
              <a:t>REVIEW: Types of Extrinsic Motivation</a:t>
            </a:r>
          </a:p>
        </p:txBody>
      </p:sp>
    </p:spTree>
    <p:extLst>
      <p:ext uri="{BB962C8B-B14F-4D97-AF65-F5344CB8AC3E}">
        <p14:creationId xmlns:p14="http://schemas.microsoft.com/office/powerpoint/2010/main" val="304917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EA90-5667-4CE3-80F1-BF54EE013108}"/>
              </a:ext>
            </a:extLst>
          </p:cNvPr>
          <p:cNvSpPr>
            <a:spLocks noGrp="1"/>
          </p:cNvSpPr>
          <p:nvPr>
            <p:ph type="title"/>
          </p:nvPr>
        </p:nvSpPr>
        <p:spPr/>
        <p:txBody>
          <a:bodyPr/>
          <a:lstStyle/>
          <a:p>
            <a:r>
              <a:rPr lang="en-US" dirty="0"/>
              <a:t>REVIEW – Autonomy</a:t>
            </a:r>
          </a:p>
        </p:txBody>
      </p:sp>
      <p:sp>
        <p:nvSpPr>
          <p:cNvPr id="3" name="Content Placeholder 2">
            <a:extLst>
              <a:ext uri="{FF2B5EF4-FFF2-40B4-BE49-F238E27FC236}">
                <a16:creationId xmlns:a16="http://schemas.microsoft.com/office/drawing/2014/main" id="{26CD02C9-C5B4-442C-A541-D7D0781C5EBD}"/>
              </a:ext>
            </a:extLst>
          </p:cNvPr>
          <p:cNvSpPr>
            <a:spLocks noGrp="1"/>
          </p:cNvSpPr>
          <p:nvPr>
            <p:ph idx="1"/>
          </p:nvPr>
        </p:nvSpPr>
        <p:spPr/>
        <p:txBody>
          <a:bodyPr/>
          <a:lstStyle/>
          <a:p>
            <a:r>
              <a:rPr lang="en-US" b="1" dirty="0"/>
              <a:t>Autonomy </a:t>
            </a:r>
            <a:r>
              <a:rPr lang="en-US" dirty="0"/>
              <a:t>is the psychological need to experience self-directed and personal endorsement in the initiation and regulation of one’s behaviour. </a:t>
            </a:r>
          </a:p>
          <a:p>
            <a:r>
              <a:rPr lang="en-US" dirty="0"/>
              <a:t>Behaviour is autonomous when our interests, preferences and wants guide our decision-making process to engage or not engage in a particular activity. </a:t>
            </a:r>
          </a:p>
          <a:p>
            <a:endParaRPr lang="en-US" dirty="0"/>
          </a:p>
          <a:p>
            <a:r>
              <a:rPr lang="en-US" dirty="0"/>
              <a:t>Perceived Autonomy - Trait</a:t>
            </a:r>
          </a:p>
        </p:txBody>
      </p:sp>
      <p:pic>
        <p:nvPicPr>
          <p:cNvPr id="5" name="Picture 4">
            <a:extLst>
              <a:ext uri="{FF2B5EF4-FFF2-40B4-BE49-F238E27FC236}">
                <a16:creationId xmlns:a16="http://schemas.microsoft.com/office/drawing/2014/main" id="{3E335C4D-B402-47BC-9B20-53864D955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4091944"/>
            <a:ext cx="5833872" cy="2175342"/>
          </a:xfrm>
          <a:prstGeom prst="rect">
            <a:avLst/>
          </a:prstGeom>
        </p:spPr>
      </p:pic>
    </p:spTree>
    <p:extLst>
      <p:ext uri="{BB962C8B-B14F-4D97-AF65-F5344CB8AC3E}">
        <p14:creationId xmlns:p14="http://schemas.microsoft.com/office/powerpoint/2010/main" val="399684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EA90-5667-4CE3-80F1-BF54EE013108}"/>
              </a:ext>
            </a:extLst>
          </p:cNvPr>
          <p:cNvSpPr>
            <a:spLocks noGrp="1"/>
          </p:cNvSpPr>
          <p:nvPr>
            <p:ph type="title"/>
          </p:nvPr>
        </p:nvSpPr>
        <p:spPr/>
        <p:txBody>
          <a:bodyPr/>
          <a:lstStyle/>
          <a:p>
            <a:r>
              <a:rPr lang="en-US" dirty="0"/>
              <a:t>REVIEW – Autonomy</a:t>
            </a:r>
          </a:p>
        </p:txBody>
      </p:sp>
      <p:sp>
        <p:nvSpPr>
          <p:cNvPr id="3" name="Content Placeholder 2">
            <a:extLst>
              <a:ext uri="{FF2B5EF4-FFF2-40B4-BE49-F238E27FC236}">
                <a16:creationId xmlns:a16="http://schemas.microsoft.com/office/drawing/2014/main" id="{26CD02C9-C5B4-442C-A541-D7D0781C5EBD}"/>
              </a:ext>
            </a:extLst>
          </p:cNvPr>
          <p:cNvSpPr>
            <a:spLocks noGrp="1"/>
          </p:cNvSpPr>
          <p:nvPr>
            <p:ph idx="1"/>
          </p:nvPr>
        </p:nvSpPr>
        <p:spPr/>
        <p:txBody>
          <a:bodyPr/>
          <a:lstStyle/>
          <a:p>
            <a:r>
              <a:rPr lang="en-US" b="1" dirty="0"/>
              <a:t>Autonomy </a:t>
            </a:r>
            <a:r>
              <a:rPr lang="en-US" dirty="0"/>
              <a:t>is the psychological need to experience self-directed and personal endorsement in the initiation and regulation of one’s behaviour. </a:t>
            </a:r>
          </a:p>
          <a:p>
            <a:r>
              <a:rPr lang="en-US" dirty="0"/>
              <a:t>Behaviour is autonomous when our interests, preferences and wants guide our decision-making process to engage or not engage in a particular activity. </a:t>
            </a:r>
          </a:p>
          <a:p>
            <a:endParaRPr lang="en-US" dirty="0"/>
          </a:p>
          <a:p>
            <a:r>
              <a:rPr lang="en-US" dirty="0"/>
              <a:t>Perceived Autonomy - State</a:t>
            </a:r>
          </a:p>
        </p:txBody>
      </p:sp>
      <p:pic>
        <p:nvPicPr>
          <p:cNvPr id="6" name="Picture 5">
            <a:extLst>
              <a:ext uri="{FF2B5EF4-FFF2-40B4-BE49-F238E27FC236}">
                <a16:creationId xmlns:a16="http://schemas.microsoft.com/office/drawing/2014/main" id="{53B64865-93C9-4118-8581-5D754C30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4082633"/>
            <a:ext cx="4416552" cy="2176665"/>
          </a:xfrm>
          <a:prstGeom prst="rect">
            <a:avLst/>
          </a:prstGeom>
        </p:spPr>
      </p:pic>
    </p:spTree>
    <p:extLst>
      <p:ext uri="{BB962C8B-B14F-4D97-AF65-F5344CB8AC3E}">
        <p14:creationId xmlns:p14="http://schemas.microsoft.com/office/powerpoint/2010/main" val="10955947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3296</TotalTime>
  <Words>1533</Words>
  <Application>Microsoft Office PowerPoint</Application>
  <PresentationFormat>Widescreen</PresentationFormat>
  <Paragraphs>134</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Calibri Light</vt:lpstr>
      <vt:lpstr>Retrospect</vt:lpstr>
      <vt:lpstr>Motivation and Emotion in Daily Life</vt:lpstr>
      <vt:lpstr>Benefits or Giving and Receiving Autonomy Support</vt:lpstr>
      <vt:lpstr>Benefits or Giving and Receiving Autonomy Support</vt:lpstr>
      <vt:lpstr>REVIEW: Intrinsic Motivation</vt:lpstr>
      <vt:lpstr>REVIEW - Person-Environment Dialectic</vt:lpstr>
      <vt:lpstr>REVIEW – Person-Environment Synthesis vs Conflict</vt:lpstr>
      <vt:lpstr>REVIEW: Types of Extrinsic Motivation</vt:lpstr>
      <vt:lpstr>REVIEW – Autonomy</vt:lpstr>
      <vt:lpstr>REVIEW – Autonomy</vt:lpstr>
      <vt:lpstr>REVIEW – Autonomy vs Control</vt:lpstr>
      <vt:lpstr>REVIEW – Encouraging Need for Autonomy</vt:lpstr>
      <vt:lpstr>Competence</vt:lpstr>
      <vt:lpstr>The Pleasure of Optimal Challenge</vt:lpstr>
      <vt:lpstr>Flow</vt:lpstr>
      <vt:lpstr>Flow</vt:lpstr>
      <vt:lpstr>Flow</vt:lpstr>
      <vt:lpstr>Flow </vt:lpstr>
      <vt:lpstr>Relatedness</vt:lpstr>
      <vt:lpstr>Relatedness</vt:lpstr>
      <vt:lpstr>Satisfying Psychological Needs</vt:lpstr>
      <vt:lpstr>Satisfying Psychological Needs</vt:lpstr>
      <vt:lpstr>Discussion</vt:lpstr>
      <vt:lpstr>Thank you!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340</cp:revision>
  <dcterms:created xsi:type="dcterms:W3CDTF">2016-08-29T02:04:56Z</dcterms:created>
  <dcterms:modified xsi:type="dcterms:W3CDTF">2018-02-12T17:13:26Z</dcterms:modified>
</cp:coreProperties>
</file>