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7" r:id="rId3"/>
    <p:sldId id="288" r:id="rId4"/>
    <p:sldId id="289" r:id="rId5"/>
    <p:sldId id="290" r:id="rId6"/>
    <p:sldId id="291" r:id="rId7"/>
    <p:sldId id="292" r:id="rId8"/>
    <p:sldId id="293" r:id="rId9"/>
    <p:sldId id="294" r:id="rId10"/>
    <p:sldId id="295" r:id="rId11"/>
    <p:sldId id="296" r:id="rId12"/>
    <p:sldId id="298" r:id="rId13"/>
    <p:sldId id="299" r:id="rId14"/>
    <p:sldId id="297" r:id="rId15"/>
    <p:sldId id="302" r:id="rId16"/>
    <p:sldId id="303" r:id="rId17"/>
    <p:sldId id="307" r:id="rId18"/>
    <p:sldId id="304" r:id="rId19"/>
    <p:sldId id="308" r:id="rId20"/>
    <p:sldId id="309" r:id="rId21"/>
    <p:sldId id="310" r:id="rId22"/>
    <p:sldId id="311" r:id="rId23"/>
    <p:sldId id="312" r:id="rId24"/>
    <p:sldId id="313" r:id="rId25"/>
    <p:sldId id="314" r:id="rId26"/>
    <p:sldId id="286"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2018-02-28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2018-02-28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2018-02-28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2018-02-28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2018-02-28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2018-02-28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Implicit Motives</a:t>
            </a:r>
          </a:p>
          <a:p>
            <a:r>
              <a:rPr lang="en-CA" dirty="0"/>
              <a:t>February 26</a:t>
            </a:r>
            <a:r>
              <a:rPr lang="en-CA" baseline="30000" dirty="0"/>
              <a:t>th</a:t>
            </a:r>
            <a:r>
              <a:rPr lang="en-CA" dirty="0"/>
              <a:t>, 2018</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Tendency to Avoid Failure: </a:t>
            </a:r>
            <a:endParaRPr lang="en-US" b="1" dirty="0"/>
          </a:p>
          <a:p>
            <a:pPr lvl="1"/>
            <a:r>
              <a:rPr lang="en-US" b="1" dirty="0"/>
              <a:t>Tendency to avoid failure – </a:t>
            </a:r>
            <a:r>
              <a:rPr lang="en-US" dirty="0"/>
              <a:t>motivates the individual to defend against the loss of self-esteem, the loss of social respect, and the fear of embarrassment </a:t>
            </a:r>
            <a:r>
              <a:rPr lang="en-US" b="1" dirty="0"/>
              <a:t>(</a:t>
            </a:r>
            <a:r>
              <a:rPr lang="en-US" b="1" dirty="0" err="1"/>
              <a:t>Taf</a:t>
            </a:r>
            <a:r>
              <a:rPr lang="en-US" b="1" dirty="0"/>
              <a:t>)</a:t>
            </a:r>
          </a:p>
          <a:p>
            <a:pPr lvl="2"/>
            <a:r>
              <a:rPr lang="en-US" b="1" dirty="0"/>
              <a:t>Motive to avoid failure (</a:t>
            </a:r>
            <a:r>
              <a:rPr lang="en-US" b="1" dirty="0" err="1"/>
              <a:t>Maf</a:t>
            </a:r>
            <a:r>
              <a:rPr lang="en-US" b="1" dirty="0"/>
              <a:t>)</a:t>
            </a:r>
          </a:p>
          <a:p>
            <a:pPr lvl="2"/>
            <a:r>
              <a:rPr lang="en-US" b="1" dirty="0"/>
              <a:t>Probability of failure (</a:t>
            </a:r>
            <a:r>
              <a:rPr lang="en-US" b="1" dirty="0" err="1"/>
              <a:t>Pf</a:t>
            </a:r>
            <a:r>
              <a:rPr lang="en-US" b="1" dirty="0"/>
              <a:t>)</a:t>
            </a:r>
          </a:p>
          <a:p>
            <a:pPr lvl="2"/>
            <a:r>
              <a:rPr lang="en-US" b="1" dirty="0"/>
              <a:t>Negative incentive value for failure (If)</a:t>
            </a:r>
          </a:p>
          <a:p>
            <a:pPr lvl="2"/>
            <a:endParaRPr lang="en-US" b="1" dirty="0"/>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x If </a:t>
            </a:r>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(1-Pf)</a:t>
            </a:r>
          </a:p>
          <a:p>
            <a:pPr marL="384048" lvl="2" indent="0">
              <a:buNone/>
            </a:pPr>
            <a:endParaRPr lang="en-US" b="1"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pPr marL="384048" lvl="2" indent="0">
              <a:buNone/>
            </a:pPr>
            <a:endParaRPr lang="en-US" dirty="0"/>
          </a:p>
        </p:txBody>
      </p:sp>
    </p:spTree>
    <p:extLst>
      <p:ext uri="{BB962C8B-B14F-4D97-AF65-F5344CB8AC3E}">
        <p14:creationId xmlns:p14="http://schemas.microsoft.com/office/powerpoint/2010/main" val="23283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D11E-3520-4DB5-BC74-A9F77764DD6A}"/>
              </a:ext>
            </a:extLst>
          </p:cNvPr>
          <p:cNvSpPr>
            <a:spLocks noGrp="1"/>
          </p:cNvSpPr>
          <p:nvPr>
            <p:ph type="title"/>
          </p:nvPr>
        </p:nvSpPr>
        <p:spPr/>
        <p:txBody>
          <a:bodyPr/>
          <a:lstStyle/>
          <a:p>
            <a:r>
              <a:rPr lang="en-US" dirty="0"/>
              <a:t>Atkinson's Model</a:t>
            </a:r>
          </a:p>
        </p:txBody>
      </p:sp>
      <p:sp>
        <p:nvSpPr>
          <p:cNvPr id="3" name="Content Placeholder 2">
            <a:extLst>
              <a:ext uri="{FF2B5EF4-FFF2-40B4-BE49-F238E27FC236}">
                <a16:creationId xmlns:a16="http://schemas.microsoft.com/office/drawing/2014/main" id="{45A525F9-D4A9-44B6-A77A-4B8E7A6F0F24}"/>
              </a:ext>
            </a:extLst>
          </p:cNvPr>
          <p:cNvSpPr>
            <a:spLocks noGrp="1"/>
          </p:cNvSpPr>
          <p:nvPr>
            <p:ph idx="1"/>
          </p:nvPr>
        </p:nvSpPr>
        <p:spPr/>
        <p:txBody>
          <a:bodyPr>
            <a:normAutofit fontScale="92500" lnSpcReduction="20000"/>
          </a:bodyPr>
          <a:lstStyle/>
          <a:p>
            <a:r>
              <a:rPr lang="en-US" dirty="0"/>
              <a:t>Combined approach </a:t>
            </a:r>
          </a:p>
          <a:p>
            <a:pPr lvl="1"/>
            <a:r>
              <a:rPr lang="en-US" dirty="0"/>
              <a:t>Tendency to achieve </a:t>
            </a:r>
            <a:r>
              <a:rPr lang="en-US" b="1" dirty="0"/>
              <a:t>(Ta)</a:t>
            </a:r>
          </a:p>
          <a:p>
            <a:pPr lvl="1"/>
            <a:endParaRPr lang="en-US" b="1" dirty="0"/>
          </a:p>
          <a:p>
            <a:pPr lvl="1"/>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a:p>
            <a:pPr marL="201168" lvl="1" indent="0">
              <a:buNone/>
            </a:pPr>
            <a:r>
              <a:rPr lang="en-US" b="1" dirty="0" err="1"/>
              <a:t>Pf</a:t>
            </a:r>
            <a:r>
              <a:rPr lang="en-US" b="1" dirty="0"/>
              <a:t> = (1-Ps)</a:t>
            </a:r>
          </a:p>
          <a:p>
            <a:pPr marL="201168" lvl="1" indent="0">
              <a:buNone/>
            </a:pPr>
            <a:r>
              <a:rPr lang="en-US" b="1" dirty="0"/>
              <a:t>If = (1-Pf)</a:t>
            </a:r>
          </a:p>
          <a:p>
            <a:pPr marL="201168" lvl="1" indent="0">
              <a:buNone/>
            </a:pPr>
            <a:r>
              <a:rPr lang="en-US" b="1" dirty="0"/>
              <a:t>Is = (1-Ps)</a:t>
            </a:r>
          </a:p>
          <a:p>
            <a:pPr marL="201168" lvl="1" indent="0">
              <a:buNone/>
            </a:pPr>
            <a:endParaRPr lang="en-US" b="1" dirty="0"/>
          </a:p>
          <a:p>
            <a:pPr marL="201168" lvl="1" indent="0">
              <a:buNone/>
            </a:pPr>
            <a:r>
              <a:rPr lang="en-US" dirty="0"/>
              <a:t>Ta is highest when </a:t>
            </a:r>
            <a:r>
              <a:rPr lang="en-US" dirty="0" err="1"/>
              <a:t>Ts</a:t>
            </a:r>
            <a:r>
              <a:rPr lang="en-US" dirty="0"/>
              <a:t> is greater than </a:t>
            </a:r>
            <a:r>
              <a:rPr lang="en-US" dirty="0" err="1"/>
              <a:t>Taf</a:t>
            </a:r>
            <a:r>
              <a:rPr lang="en-US" dirty="0"/>
              <a:t> and lowest when </a:t>
            </a:r>
            <a:r>
              <a:rPr lang="en-US" dirty="0" err="1"/>
              <a:t>Taf</a:t>
            </a:r>
            <a:r>
              <a:rPr lang="en-US" dirty="0"/>
              <a:t> is greater than </a:t>
            </a:r>
            <a:r>
              <a:rPr lang="en-US" dirty="0" err="1"/>
              <a:t>Ts</a:t>
            </a:r>
            <a:r>
              <a:rPr lang="en-US" dirty="0"/>
              <a:t>. </a:t>
            </a:r>
          </a:p>
          <a:p>
            <a:pPr marL="201168" lvl="1" indent="0">
              <a:buNone/>
            </a:pPr>
            <a:r>
              <a:rPr lang="en-US" dirty="0"/>
              <a:t>Ta is highest when Ps equals .5 and lowest when Ps is around .9</a:t>
            </a:r>
          </a:p>
          <a:p>
            <a:pPr marL="201168" lvl="1" indent="0">
              <a:buNone/>
            </a:pPr>
            <a:endParaRPr lang="en-US" dirty="0"/>
          </a:p>
          <a:p>
            <a:pPr marL="201168" lvl="1" indent="0">
              <a:buNone/>
            </a:pPr>
            <a:r>
              <a:rPr lang="en-US" dirty="0"/>
              <a:t>People who have </a:t>
            </a:r>
            <a:r>
              <a:rPr lang="en-US" dirty="0" err="1"/>
              <a:t>Ts</a:t>
            </a:r>
            <a:r>
              <a:rPr lang="en-US" dirty="0"/>
              <a:t> greater than </a:t>
            </a:r>
            <a:r>
              <a:rPr lang="en-US" dirty="0" err="1"/>
              <a:t>Taf</a:t>
            </a:r>
            <a:r>
              <a:rPr lang="en-US" dirty="0"/>
              <a:t> show greater persistence on tasks of moderate difficulty. They also tend to experience interest and satisfaction when attaining standards of excellence for its own sake, not for external prescriptions. </a:t>
            </a:r>
          </a:p>
        </p:txBody>
      </p:sp>
    </p:spTree>
    <p:extLst>
      <p:ext uri="{BB962C8B-B14F-4D97-AF65-F5344CB8AC3E}">
        <p14:creationId xmlns:p14="http://schemas.microsoft.com/office/powerpoint/2010/main" val="2725599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79C-DA8C-41AF-8621-089C6E8A987A}"/>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2B8F485D-C04B-4EE2-B19E-ED34EEEF8B10}"/>
              </a:ext>
            </a:extLst>
          </p:cNvPr>
          <p:cNvSpPr>
            <a:spLocks noGrp="1"/>
          </p:cNvSpPr>
          <p:nvPr>
            <p:ph idx="1"/>
          </p:nvPr>
        </p:nvSpPr>
        <p:spPr/>
        <p:txBody>
          <a:bodyPr>
            <a:normAutofit/>
          </a:bodyPr>
          <a:lstStyle/>
          <a:p>
            <a:r>
              <a:rPr lang="en-US" dirty="0" err="1"/>
              <a:t>Ms</a:t>
            </a:r>
            <a:r>
              <a:rPr lang="en-US" dirty="0"/>
              <a:t> = 6 </a:t>
            </a:r>
            <a:br>
              <a:rPr lang="en-US" dirty="0"/>
            </a:br>
            <a:r>
              <a:rPr lang="en-US" dirty="0" err="1"/>
              <a:t>Maf</a:t>
            </a:r>
            <a:r>
              <a:rPr lang="en-US" dirty="0"/>
              <a:t> = 5</a:t>
            </a:r>
            <a:br>
              <a:rPr lang="en-US" dirty="0"/>
            </a:br>
            <a:r>
              <a:rPr lang="en-US" dirty="0"/>
              <a:t>Ps = .4</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p:txBody>
      </p:sp>
    </p:spTree>
    <p:extLst>
      <p:ext uri="{BB962C8B-B14F-4D97-AF65-F5344CB8AC3E}">
        <p14:creationId xmlns:p14="http://schemas.microsoft.com/office/powerpoint/2010/main" val="64903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79C-DA8C-41AF-8621-089C6E8A987A}"/>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id="{2B8F485D-C04B-4EE2-B19E-ED34EEEF8B10}"/>
              </a:ext>
            </a:extLst>
          </p:cNvPr>
          <p:cNvSpPr>
            <a:spLocks noGrp="1"/>
          </p:cNvSpPr>
          <p:nvPr>
            <p:ph idx="1"/>
          </p:nvPr>
        </p:nvSpPr>
        <p:spPr/>
        <p:txBody>
          <a:bodyPr>
            <a:normAutofit lnSpcReduction="10000"/>
          </a:bodyPr>
          <a:lstStyle/>
          <a:p>
            <a:r>
              <a:rPr lang="en-US" dirty="0" err="1"/>
              <a:t>Ms</a:t>
            </a:r>
            <a:r>
              <a:rPr lang="en-US" dirty="0"/>
              <a:t> = 6</a:t>
            </a:r>
            <a:br>
              <a:rPr lang="en-US" dirty="0"/>
            </a:br>
            <a:r>
              <a:rPr lang="en-US" dirty="0" err="1"/>
              <a:t>Maf</a:t>
            </a:r>
            <a:r>
              <a:rPr lang="en-US" dirty="0"/>
              <a:t> = 5</a:t>
            </a:r>
            <a:br>
              <a:rPr lang="en-US" dirty="0"/>
            </a:br>
            <a:r>
              <a:rPr lang="en-US" dirty="0"/>
              <a:t>Ps = .4</a:t>
            </a:r>
          </a:p>
          <a:p>
            <a:pPr lvl="1"/>
            <a:endParaRPr lang="en-US" b="1" dirty="0"/>
          </a:p>
          <a:p>
            <a:pPr marL="201168" lvl="1" indent="0">
              <a:buNone/>
            </a:pPr>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a:p>
            <a:pPr marL="201168" lvl="1" indent="0">
              <a:buNone/>
            </a:pPr>
            <a:r>
              <a:rPr lang="en-US" b="1" dirty="0" err="1"/>
              <a:t>Pf</a:t>
            </a:r>
            <a:r>
              <a:rPr lang="en-US" b="1" dirty="0"/>
              <a:t> = (</a:t>
            </a:r>
            <a:r>
              <a:rPr lang="en-US" b="1"/>
              <a:t>1-.4) </a:t>
            </a:r>
            <a:r>
              <a:rPr lang="en-US" b="1" dirty="0"/>
              <a:t>= .6</a:t>
            </a:r>
          </a:p>
          <a:p>
            <a:pPr marL="201168" lvl="1" indent="0">
              <a:buNone/>
            </a:pPr>
            <a:r>
              <a:rPr lang="en-US" b="1" dirty="0"/>
              <a:t>If = (1-Pf) = .4</a:t>
            </a:r>
          </a:p>
          <a:p>
            <a:pPr marL="201168" lvl="1" indent="0">
              <a:buNone/>
            </a:pPr>
            <a:r>
              <a:rPr lang="en-US" b="1" dirty="0"/>
              <a:t>Is = (1-Ps) = .6</a:t>
            </a:r>
          </a:p>
          <a:p>
            <a:r>
              <a:rPr lang="en-US" dirty="0"/>
              <a:t>Ta = </a:t>
            </a:r>
            <a:r>
              <a:rPr lang="en-US" dirty="0" err="1"/>
              <a:t>Ts</a:t>
            </a:r>
            <a:r>
              <a:rPr lang="en-US" dirty="0"/>
              <a:t> – </a:t>
            </a:r>
            <a:r>
              <a:rPr lang="en-US" dirty="0" err="1"/>
              <a:t>Taf</a:t>
            </a:r>
            <a:r>
              <a:rPr lang="en-US" dirty="0"/>
              <a:t> = (6 x .4 x .6) – (5 x .6 x .4) </a:t>
            </a:r>
          </a:p>
          <a:p>
            <a:r>
              <a:rPr lang="en-US" dirty="0" err="1"/>
              <a:t>Ts</a:t>
            </a:r>
            <a:r>
              <a:rPr lang="en-US" dirty="0"/>
              <a:t> (1.44) – </a:t>
            </a:r>
            <a:r>
              <a:rPr lang="en-US" dirty="0" err="1"/>
              <a:t>Taf</a:t>
            </a:r>
            <a:r>
              <a:rPr lang="en-US" dirty="0"/>
              <a:t> (1.2)</a:t>
            </a:r>
          </a:p>
          <a:p>
            <a:r>
              <a:rPr lang="en-US" dirty="0"/>
              <a:t>Ta = 0.24</a:t>
            </a:r>
          </a:p>
        </p:txBody>
      </p:sp>
    </p:spTree>
    <p:extLst>
      <p:ext uri="{BB962C8B-B14F-4D97-AF65-F5344CB8AC3E}">
        <p14:creationId xmlns:p14="http://schemas.microsoft.com/office/powerpoint/2010/main" val="114751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9EEB-3B32-4FD8-9E6B-7E6FAC49CDF3}"/>
              </a:ext>
            </a:extLst>
          </p:cNvPr>
          <p:cNvSpPr>
            <a:spLocks noGrp="1"/>
          </p:cNvSpPr>
          <p:nvPr>
            <p:ph type="title"/>
          </p:nvPr>
        </p:nvSpPr>
        <p:spPr/>
        <p:txBody>
          <a:bodyPr/>
          <a:lstStyle/>
          <a:p>
            <a:r>
              <a:rPr lang="en-US" dirty="0"/>
              <a:t>Dynamics-of-Action Model</a:t>
            </a:r>
          </a:p>
        </p:txBody>
      </p:sp>
      <p:sp>
        <p:nvSpPr>
          <p:cNvPr id="3" name="Content Placeholder 2">
            <a:extLst>
              <a:ext uri="{FF2B5EF4-FFF2-40B4-BE49-F238E27FC236}">
                <a16:creationId xmlns:a16="http://schemas.microsoft.com/office/drawing/2014/main" id="{96CA561F-2E4E-4340-8DBD-CF6BE04ED716}"/>
              </a:ext>
            </a:extLst>
          </p:cNvPr>
          <p:cNvSpPr>
            <a:spLocks noGrp="1"/>
          </p:cNvSpPr>
          <p:nvPr>
            <p:ph idx="1"/>
          </p:nvPr>
        </p:nvSpPr>
        <p:spPr/>
        <p:txBody>
          <a:bodyPr/>
          <a:lstStyle/>
          <a:p>
            <a:r>
              <a:rPr lang="en-US" dirty="0"/>
              <a:t>Future achievement orientation refers to an individual’s psychological distance from a long-term achievement goal. </a:t>
            </a:r>
          </a:p>
          <a:p>
            <a:pPr lvl="1"/>
            <a:r>
              <a:rPr lang="en-US" dirty="0"/>
              <a:t>Achievement goals perceived far away in time receives less approach-versus-avoidance weight than does a goal in the near future.</a:t>
            </a:r>
          </a:p>
          <a:p>
            <a:pPr lvl="1"/>
            <a:r>
              <a:rPr lang="en-US" dirty="0"/>
              <a:t>Goals that are psychologically closer have more impact on Ta than those that are psychologically farther.</a:t>
            </a:r>
          </a:p>
          <a:p>
            <a:pPr lvl="1"/>
            <a:r>
              <a:rPr lang="en-US" dirty="0"/>
              <a:t>Future time perspective is the degree to which the individual anticipates and integrates the future into their psychological present. </a:t>
            </a:r>
          </a:p>
          <a:p>
            <a:pPr lvl="1"/>
            <a:endParaRPr lang="en-US" dirty="0"/>
          </a:p>
          <a:p>
            <a:pPr marL="201168" lvl="1" indent="0">
              <a:buNone/>
            </a:pPr>
            <a:r>
              <a:rPr lang="en-US" i="1" dirty="0"/>
              <a:t>Concentrating only on short term goals can have maladaptive consequences. </a:t>
            </a:r>
          </a:p>
        </p:txBody>
      </p:sp>
    </p:spTree>
    <p:extLst>
      <p:ext uri="{BB962C8B-B14F-4D97-AF65-F5344CB8AC3E}">
        <p14:creationId xmlns:p14="http://schemas.microsoft.com/office/powerpoint/2010/main" val="425881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6F38-D135-4206-9128-51814D7E7D13}"/>
              </a:ext>
            </a:extLst>
          </p:cNvPr>
          <p:cNvSpPr>
            <a:spLocks noGrp="1"/>
          </p:cNvSpPr>
          <p:nvPr>
            <p:ph type="title"/>
          </p:nvPr>
        </p:nvSpPr>
        <p:spPr/>
        <p:txBody>
          <a:bodyPr/>
          <a:lstStyle/>
          <a:p>
            <a:r>
              <a:rPr lang="en-US" dirty="0"/>
              <a:t>Dynamics-of-Action Model</a:t>
            </a:r>
          </a:p>
        </p:txBody>
      </p:sp>
      <p:sp>
        <p:nvSpPr>
          <p:cNvPr id="3" name="Content Placeholder 2">
            <a:extLst>
              <a:ext uri="{FF2B5EF4-FFF2-40B4-BE49-F238E27FC236}">
                <a16:creationId xmlns:a16="http://schemas.microsoft.com/office/drawing/2014/main" id="{82A85532-1C25-4E50-9D71-B562ED07564C}"/>
              </a:ext>
            </a:extLst>
          </p:cNvPr>
          <p:cNvSpPr>
            <a:spLocks noGrp="1"/>
          </p:cNvSpPr>
          <p:nvPr>
            <p:ph idx="1"/>
          </p:nvPr>
        </p:nvSpPr>
        <p:spPr/>
        <p:txBody>
          <a:bodyPr/>
          <a:lstStyle/>
          <a:p>
            <a:r>
              <a:rPr lang="en-US" dirty="0"/>
              <a:t>The dynamics-of-action model extends Atkinson’s episodic model into predict changes in achievement behaviour over time.</a:t>
            </a:r>
          </a:p>
          <a:p>
            <a:r>
              <a:rPr lang="en-US" b="1" dirty="0"/>
              <a:t>Instigation </a:t>
            </a:r>
            <a:r>
              <a:rPr lang="en-US" dirty="0"/>
              <a:t>causes a rise in approach tendencies and occurs by confronting environmental stimuli associated with past reward. Instigation is the amount of motivation to do something. Same as </a:t>
            </a:r>
            <a:r>
              <a:rPr lang="en-US" dirty="0" err="1"/>
              <a:t>Ts</a:t>
            </a:r>
            <a:r>
              <a:rPr lang="en-US" dirty="0"/>
              <a:t> from Atkinson’s model. </a:t>
            </a:r>
          </a:p>
          <a:p>
            <a:r>
              <a:rPr lang="en-US" b="1" dirty="0"/>
              <a:t>Inhibition</a:t>
            </a:r>
            <a:r>
              <a:rPr lang="en-US" dirty="0"/>
              <a:t> causes a rise in avoidance tendencies and occurs by confronting environmental stimuli associated with past punishment. Inhibition is the amount of motivation not to do something. </a:t>
            </a:r>
            <a:r>
              <a:rPr lang="en-US" dirty="0" err="1"/>
              <a:t>Taf</a:t>
            </a:r>
            <a:r>
              <a:rPr lang="en-US" dirty="0"/>
              <a:t> from Atkinson’s model. </a:t>
            </a:r>
          </a:p>
          <a:p>
            <a:r>
              <a:rPr lang="en-US" b="1" dirty="0"/>
              <a:t>Consummation</a:t>
            </a:r>
            <a:r>
              <a:rPr lang="en-US" dirty="0"/>
              <a:t> refers to the fact that performing an activity brings about its own cessation. The consummatory force decreases the motivation to continue to engage in an ongoing behaviour; it is the motivation to stop and take a rest. </a:t>
            </a:r>
          </a:p>
          <a:p>
            <a:endParaRPr lang="en-US" dirty="0"/>
          </a:p>
        </p:txBody>
      </p:sp>
    </p:spTree>
    <p:extLst>
      <p:ext uri="{BB962C8B-B14F-4D97-AF65-F5344CB8AC3E}">
        <p14:creationId xmlns:p14="http://schemas.microsoft.com/office/powerpoint/2010/main" val="627464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162E77-11AD-44A7-84EC-40C59EEFBD2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F2DA012-1414-493D-888F-5D99D0BDA32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6329CBCE-21AE-419D-AC1F-8ACF510A667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AB158E9-1B40-4CD6-95F0-95CA11DF7B7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5" name="Content Placeholder 4">
            <a:extLst>
              <a:ext uri="{FF2B5EF4-FFF2-40B4-BE49-F238E27FC236}">
                <a16:creationId xmlns:a16="http://schemas.microsoft.com/office/drawing/2014/main" id="{EB790250-E0E7-4D18-AA71-9E9EB842047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024" r="3" b="3"/>
          <a:stretch/>
        </p:blipFill>
        <p:spPr>
          <a:xfrm>
            <a:off x="633999" y="640081"/>
            <a:ext cx="6909801" cy="5314406"/>
          </a:xfrm>
          <a:prstGeom prst="rect">
            <a:avLst/>
          </a:prstGeom>
        </p:spPr>
      </p:pic>
      <p:sp>
        <p:nvSpPr>
          <p:cNvPr id="2" name="Title 1">
            <a:extLst>
              <a:ext uri="{FF2B5EF4-FFF2-40B4-BE49-F238E27FC236}">
                <a16:creationId xmlns:a16="http://schemas.microsoft.com/office/drawing/2014/main" id="{AE5D8E2E-6F61-4282-A120-C847F61CBB3D}"/>
              </a:ext>
            </a:extLst>
          </p:cNvPr>
          <p:cNvSpPr>
            <a:spLocks noGrp="1"/>
          </p:cNvSpPr>
          <p:nvPr>
            <p:ph type="title"/>
          </p:nvPr>
        </p:nvSpPr>
        <p:spPr>
          <a:xfrm>
            <a:off x="7859485" y="634946"/>
            <a:ext cx="3690257" cy="1450757"/>
          </a:xfrm>
        </p:spPr>
        <p:txBody>
          <a:bodyPr vert="horz" lIns="91440" tIns="45720" rIns="91440" bIns="45720" rtlCol="0" anchor="b">
            <a:normAutofit/>
          </a:bodyPr>
          <a:lstStyle/>
          <a:p>
            <a:r>
              <a:rPr lang="en-US" kern="1200" spc="-50" baseline="0" dirty="0">
                <a:solidFill>
                  <a:schemeClr val="tx1">
                    <a:lumMod val="75000"/>
                    <a:lumOff val="25000"/>
                  </a:schemeClr>
                </a:solidFill>
                <a:latin typeface="+mj-lt"/>
                <a:ea typeface="+mj-ea"/>
                <a:cs typeface="+mj-cs"/>
              </a:rPr>
              <a:t>Dynamics-of-Action Model</a:t>
            </a:r>
          </a:p>
        </p:txBody>
      </p:sp>
      <p:sp>
        <p:nvSpPr>
          <p:cNvPr id="6" name="TextBox 5">
            <a:extLst>
              <a:ext uri="{FF2B5EF4-FFF2-40B4-BE49-F238E27FC236}">
                <a16:creationId xmlns:a16="http://schemas.microsoft.com/office/drawing/2014/main" id="{2DE63749-7229-4EC7-8130-A7EC6A6D266C}"/>
              </a:ext>
            </a:extLst>
          </p:cNvPr>
          <p:cNvSpPr txBox="1"/>
          <p:nvPr/>
        </p:nvSpPr>
        <p:spPr>
          <a:xfrm>
            <a:off x="7859485" y="2198913"/>
            <a:ext cx="3690257" cy="3755565"/>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Latency to begin an achievement task depends on motive strength (Ms vs Maf)</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Persistence on an achievement task depends on motive strength (ms vs Maf)</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Switching to a nonachievement task occurs with rising consumption. </a:t>
            </a:r>
          </a:p>
        </p:txBody>
      </p:sp>
    </p:spTree>
    <p:extLst>
      <p:ext uri="{BB962C8B-B14F-4D97-AF65-F5344CB8AC3E}">
        <p14:creationId xmlns:p14="http://schemas.microsoft.com/office/powerpoint/2010/main" val="228064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7" name="Content Placeholder 4">
            <a:extLst>
              <a:ext uri="{FF2B5EF4-FFF2-40B4-BE49-F238E27FC236}">
                <a16:creationId xmlns:a16="http://schemas.microsoft.com/office/drawing/2014/main" id="{704CFEFD-FE8B-43DA-A6D8-553542C3D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714746"/>
            <a:ext cx="6909801" cy="5165076"/>
          </a:xfrm>
          <a:prstGeom prst="rect">
            <a:avLst/>
          </a:prstGeom>
        </p:spPr>
      </p:pic>
      <p:sp>
        <p:nvSpPr>
          <p:cNvPr id="2" name="Title 1">
            <a:extLst>
              <a:ext uri="{FF2B5EF4-FFF2-40B4-BE49-F238E27FC236}">
                <a16:creationId xmlns:a16="http://schemas.microsoft.com/office/drawing/2014/main" id="{067BDD69-74DB-458D-94D6-AF96FC82FC2F}"/>
              </a:ext>
            </a:extLst>
          </p:cNvPr>
          <p:cNvSpPr>
            <a:spLocks noGrp="1"/>
          </p:cNvSpPr>
          <p:nvPr>
            <p:ph type="title"/>
          </p:nvPr>
        </p:nvSpPr>
        <p:spPr>
          <a:xfrm>
            <a:off x="7859485" y="634946"/>
            <a:ext cx="3690257" cy="1450757"/>
          </a:xfrm>
        </p:spPr>
        <p:txBody>
          <a:bodyPr vert="horz" lIns="91440" tIns="45720" rIns="91440" bIns="45720" rtlCol="0" anchor="b">
            <a:normAutofit/>
          </a:bodyPr>
          <a:lstStyle/>
          <a:p>
            <a:r>
              <a:rPr lang="en-US"/>
              <a:t>Dynamics-of-Action Model</a:t>
            </a:r>
          </a:p>
        </p:txBody>
      </p:sp>
      <p:sp>
        <p:nvSpPr>
          <p:cNvPr id="7" name="Content Placeholder 6">
            <a:extLst>
              <a:ext uri="{FF2B5EF4-FFF2-40B4-BE49-F238E27FC236}">
                <a16:creationId xmlns:a16="http://schemas.microsoft.com/office/drawing/2014/main" id="{EB485617-FA7B-4792-AAE5-3B9432377F15}"/>
              </a:ext>
            </a:extLst>
          </p:cNvPr>
          <p:cNvSpPr>
            <a:spLocks noGrp="1"/>
          </p:cNvSpPr>
          <p:nvPr>
            <p:ph idx="1"/>
          </p:nvPr>
        </p:nvSpPr>
        <p:spPr>
          <a:xfrm>
            <a:off x="7859485" y="2198914"/>
            <a:ext cx="3690257" cy="3670180"/>
          </a:xfrm>
        </p:spPr>
        <p:txBody>
          <a:bodyPr vert="horz" lIns="0" tIns="45720" rIns="0" bIns="45720" rtlCol="0">
            <a:normAutofit/>
          </a:bodyPr>
          <a:lstStyle/>
          <a:p>
            <a:pPr>
              <a:spcAft>
                <a:spcPts val="600"/>
              </a:spcAft>
            </a:pPr>
            <a:r>
              <a:rPr lang="en-US"/>
              <a:t>Latency to begin an achievement task depends on motive strength (Ms vs Maf)</a:t>
            </a:r>
          </a:p>
          <a:p>
            <a:pPr>
              <a:spcAft>
                <a:spcPts val="600"/>
              </a:spcAft>
            </a:pPr>
            <a:r>
              <a:rPr lang="en-US"/>
              <a:t>Persistence on an achievement task depends on motive strength (ms vs Maf)</a:t>
            </a:r>
          </a:p>
          <a:p>
            <a:pPr>
              <a:spcAft>
                <a:spcPts val="600"/>
              </a:spcAft>
            </a:pPr>
            <a:r>
              <a:rPr lang="en-US"/>
              <a:t>Switching to a nonachievement task occurs with rising consumption. </a:t>
            </a:r>
          </a:p>
        </p:txBody>
      </p:sp>
    </p:spTree>
    <p:extLst>
      <p:ext uri="{BB962C8B-B14F-4D97-AF65-F5344CB8AC3E}">
        <p14:creationId xmlns:p14="http://schemas.microsoft.com/office/powerpoint/2010/main" val="2226658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9783-6629-45CF-990A-8FDAB1D7BEC7}"/>
              </a:ext>
            </a:extLst>
          </p:cNvPr>
          <p:cNvSpPr>
            <a:spLocks noGrp="1"/>
          </p:cNvSpPr>
          <p:nvPr>
            <p:ph type="title"/>
          </p:nvPr>
        </p:nvSpPr>
        <p:spPr/>
        <p:txBody>
          <a:bodyPr/>
          <a:lstStyle/>
          <a:p>
            <a:r>
              <a:rPr lang="en-US"/>
              <a:t>Conditions that Satisfy the Need for Achievement </a:t>
            </a:r>
            <a:endParaRPr lang="en-US" dirty="0"/>
          </a:p>
        </p:txBody>
      </p:sp>
      <p:sp>
        <p:nvSpPr>
          <p:cNvPr id="3" name="Content Placeholder 2">
            <a:extLst>
              <a:ext uri="{FF2B5EF4-FFF2-40B4-BE49-F238E27FC236}">
                <a16:creationId xmlns:a16="http://schemas.microsoft.com/office/drawing/2014/main" id="{7012E02E-91F2-48BD-B0D0-BFDF114C983A}"/>
              </a:ext>
            </a:extLst>
          </p:cNvPr>
          <p:cNvSpPr>
            <a:spLocks noGrp="1"/>
          </p:cNvSpPr>
          <p:nvPr>
            <p:ph idx="1"/>
          </p:nvPr>
        </p:nvSpPr>
        <p:spPr/>
        <p:txBody>
          <a:bodyPr/>
          <a:lstStyle/>
          <a:p>
            <a:r>
              <a:rPr lang="en-US"/>
              <a:t>High need achievers perform better on moderately difficult tasks, not on easy or difficult tasks. </a:t>
            </a:r>
          </a:p>
          <a:p>
            <a:r>
              <a:rPr lang="en-US"/>
              <a:t>Interpersonal competition promotes positive emotions and improved performance for high need achievers. Low need achievers experience anxiety and avoidance.</a:t>
            </a:r>
          </a:p>
          <a:p>
            <a:endParaRPr lang="en-US"/>
          </a:p>
          <a:p>
            <a:r>
              <a:rPr lang="en-US"/>
              <a:t>High need achievers seek entrepreneurial activities.   </a:t>
            </a:r>
            <a:endParaRPr lang="en-US" dirty="0"/>
          </a:p>
        </p:txBody>
      </p:sp>
    </p:spTree>
    <p:extLst>
      <p:ext uri="{BB962C8B-B14F-4D97-AF65-F5344CB8AC3E}">
        <p14:creationId xmlns:p14="http://schemas.microsoft.com/office/powerpoint/2010/main" val="2677156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F5E7-414F-4CA4-BFCF-9DF29C21C178}"/>
              </a:ext>
            </a:extLst>
          </p:cNvPr>
          <p:cNvSpPr>
            <a:spLocks noGrp="1"/>
          </p:cNvSpPr>
          <p:nvPr>
            <p:ph type="title"/>
          </p:nvPr>
        </p:nvSpPr>
        <p:spPr/>
        <p:txBody>
          <a:bodyPr/>
          <a:lstStyle/>
          <a:p>
            <a:r>
              <a:rPr lang="en-US" dirty="0"/>
              <a:t>Affiliation</a:t>
            </a:r>
          </a:p>
        </p:txBody>
      </p:sp>
      <p:sp>
        <p:nvSpPr>
          <p:cNvPr id="3" name="Content Placeholder 2">
            <a:extLst>
              <a:ext uri="{FF2B5EF4-FFF2-40B4-BE49-F238E27FC236}">
                <a16:creationId xmlns:a16="http://schemas.microsoft.com/office/drawing/2014/main" id="{75414FFA-1DBB-42B1-BF5B-6B109C1FEA6F}"/>
              </a:ext>
            </a:extLst>
          </p:cNvPr>
          <p:cNvSpPr>
            <a:spLocks noGrp="1"/>
          </p:cNvSpPr>
          <p:nvPr>
            <p:ph idx="1"/>
          </p:nvPr>
        </p:nvSpPr>
        <p:spPr/>
        <p:txBody>
          <a:bodyPr>
            <a:normAutofit fontScale="92500" lnSpcReduction="20000"/>
          </a:bodyPr>
          <a:lstStyle/>
          <a:p>
            <a:r>
              <a:rPr lang="en-US" dirty="0"/>
              <a:t>Need for affiliation – establishing, maintaining, or restoring a positive, affective relationship with another person or persons.</a:t>
            </a:r>
          </a:p>
          <a:p>
            <a:r>
              <a:rPr lang="en-US" dirty="0"/>
              <a:t>Need for affiliation recognize two facets: approval and intimacy. </a:t>
            </a:r>
          </a:p>
          <a:p>
            <a:r>
              <a:rPr lang="en-US" dirty="0"/>
              <a:t>Approval:</a:t>
            </a:r>
          </a:p>
          <a:p>
            <a:pPr lvl="1"/>
            <a:r>
              <a:rPr lang="en-US" dirty="0"/>
              <a:t>Need for affiliation is rooted in a fear of interpersonal rejection.</a:t>
            </a:r>
          </a:p>
          <a:p>
            <a:pPr lvl="1"/>
            <a:r>
              <a:rPr lang="en-US" dirty="0"/>
              <a:t>People with a high need for affiliation are usually thought of as needy because they seek reassurance from others. </a:t>
            </a:r>
          </a:p>
          <a:p>
            <a:pPr lvl="1"/>
            <a:r>
              <a:rPr lang="en-US" dirty="0"/>
              <a:t>Deficiency motive</a:t>
            </a:r>
          </a:p>
          <a:p>
            <a:r>
              <a:rPr lang="en-US" dirty="0"/>
              <a:t>Intimacy:</a:t>
            </a:r>
          </a:p>
          <a:p>
            <a:pPr lvl="1"/>
            <a:r>
              <a:rPr lang="en-US" dirty="0"/>
              <a:t>Motive to engage in warm, close, positive interpersonal relations that hold little fear of rejection.</a:t>
            </a:r>
          </a:p>
          <a:p>
            <a:pPr lvl="1"/>
            <a:r>
              <a:rPr lang="en-US" dirty="0"/>
              <a:t>Strong intimacy strivings reflect the desire and need to share (to self-disclose) one’s inner life with a close other – to share one’s desires, feelings, goals, and so forth. </a:t>
            </a:r>
          </a:p>
          <a:p>
            <a:pPr lvl="1"/>
            <a:r>
              <a:rPr lang="en-US" dirty="0"/>
              <a:t>Growth-orientation motive</a:t>
            </a:r>
          </a:p>
          <a:p>
            <a:r>
              <a:rPr lang="en-US" dirty="0"/>
              <a:t>This duality suggests complex developmental antecedents.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3536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3349-D048-486F-A096-3D04B2B66DBC}"/>
              </a:ext>
            </a:extLst>
          </p:cNvPr>
          <p:cNvSpPr>
            <a:spLocks noGrp="1"/>
          </p:cNvSpPr>
          <p:nvPr>
            <p:ph type="title"/>
          </p:nvPr>
        </p:nvSpPr>
        <p:spPr/>
        <p:txBody>
          <a:bodyPr/>
          <a:lstStyle/>
          <a:p>
            <a:r>
              <a:rPr lang="en-US" dirty="0"/>
              <a:t>REVIEW – Implicit Motives</a:t>
            </a:r>
          </a:p>
        </p:txBody>
      </p:sp>
      <p:sp>
        <p:nvSpPr>
          <p:cNvPr id="3" name="Content Placeholder 2">
            <a:extLst>
              <a:ext uri="{FF2B5EF4-FFF2-40B4-BE49-F238E27FC236}">
                <a16:creationId xmlns:a16="http://schemas.microsoft.com/office/drawing/2014/main" id="{E9E27DBF-D592-40CE-BB29-C247E648F93B}"/>
              </a:ext>
            </a:extLst>
          </p:cNvPr>
          <p:cNvSpPr>
            <a:spLocks noGrp="1"/>
          </p:cNvSpPr>
          <p:nvPr>
            <p:ph idx="1"/>
          </p:nvPr>
        </p:nvSpPr>
        <p:spPr>
          <a:xfrm>
            <a:off x="1097280" y="1845734"/>
            <a:ext cx="10058400" cy="4301066"/>
          </a:xfrm>
        </p:spPr>
        <p:txBody>
          <a:bodyPr>
            <a:normAutofit fontScale="85000" lnSpcReduction="10000"/>
          </a:bodyPr>
          <a:lstStyle/>
          <a:p>
            <a:r>
              <a:rPr lang="en-US" dirty="0"/>
              <a:t>Implicit motives:</a:t>
            </a:r>
          </a:p>
          <a:p>
            <a:pPr lvl="1"/>
            <a:r>
              <a:rPr lang="en-US" dirty="0"/>
              <a:t>are enduring, nonconscious needs that motivate people’s behaviour towards the attainment of specific social incentives. </a:t>
            </a:r>
          </a:p>
          <a:p>
            <a:pPr lvl="1"/>
            <a:r>
              <a:rPr lang="en-US" dirty="0"/>
              <a:t>are psychological needs that is implied or inferred from the person’s characteristic thought, emotions, and behaviour. </a:t>
            </a:r>
          </a:p>
          <a:p>
            <a:pPr lvl="1"/>
            <a:r>
              <a:rPr lang="en-US" dirty="0"/>
              <a:t>arise from situational cues that cause emotional reactions that then predict, guide, and explain people's behaviour and lifestyle. </a:t>
            </a:r>
          </a:p>
          <a:p>
            <a:pPr marL="201168" lvl="1" indent="0">
              <a:buNone/>
            </a:pPr>
            <a:endParaRPr lang="en-US" i="1" dirty="0"/>
          </a:p>
          <a:p>
            <a:pPr marL="201168" lvl="1" indent="0">
              <a:buNone/>
            </a:pPr>
            <a:r>
              <a:rPr lang="en-US" i="1" dirty="0"/>
              <a:t>We are not always aware of psychological needs that exert a continual and enduring influence on what we think about, feel and do. </a:t>
            </a:r>
          </a:p>
          <a:p>
            <a:pPr marL="201168" lvl="1" indent="0">
              <a:buNone/>
            </a:pPr>
            <a:endParaRPr lang="en-US" i="1" dirty="0"/>
          </a:p>
          <a:p>
            <a:pPr marL="201168" lvl="1" indent="0">
              <a:buNone/>
            </a:pPr>
            <a:r>
              <a:rPr lang="en-US" i="1" dirty="0"/>
              <a:t>David McClelland believed that thoughts, feelings, and behaviours were guided by forces unknown to themselves. He suggested that:</a:t>
            </a:r>
          </a:p>
          <a:p>
            <a:pPr lvl="1"/>
            <a:r>
              <a:rPr lang="en-US" i="1" dirty="0"/>
              <a:t>Implicit motives are unconscious and cannot be measured by self-reports</a:t>
            </a:r>
          </a:p>
          <a:p>
            <a:pPr lvl="1"/>
            <a:r>
              <a:rPr lang="en-US" i="1" dirty="0"/>
              <a:t>Implicit motives predicted people’s behaviour and performance, whereas explicit motives predicted only people's attitudes and values </a:t>
            </a:r>
          </a:p>
          <a:p>
            <a:pPr marL="201168" lvl="1" indent="0">
              <a:buNone/>
            </a:pPr>
            <a:endParaRPr lang="en-US" dirty="0"/>
          </a:p>
          <a:p>
            <a:r>
              <a:rPr lang="en-US" dirty="0"/>
              <a:t>Explicit motives are:</a:t>
            </a:r>
          </a:p>
          <a:p>
            <a:pPr lvl="1"/>
            <a:r>
              <a:rPr lang="en-US" dirty="0"/>
              <a:t>People’s conscious, readily accessible, and verbally stated motivations. </a:t>
            </a:r>
          </a:p>
        </p:txBody>
      </p:sp>
    </p:spTree>
    <p:extLst>
      <p:ext uri="{BB962C8B-B14F-4D97-AF65-F5344CB8AC3E}">
        <p14:creationId xmlns:p14="http://schemas.microsoft.com/office/powerpoint/2010/main" val="248089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57204FBA-67B2-4ADE-B307-8D8A810775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9607297" cy="3602736"/>
          </a:xfrm>
          <a:prstGeom prst="rect">
            <a:avLst/>
          </a:prstGeom>
        </p:spPr>
      </p:pic>
      <p:sp>
        <p:nvSpPr>
          <p:cNvPr id="2" name="Title 1">
            <a:extLst>
              <a:ext uri="{FF2B5EF4-FFF2-40B4-BE49-F238E27FC236}">
                <a16:creationId xmlns:a16="http://schemas.microsoft.com/office/drawing/2014/main" id="{69E62DAF-7C36-4299-88F3-2E41C8F0AD2A}"/>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Affiliation</a:t>
            </a:r>
          </a:p>
        </p:txBody>
      </p:sp>
    </p:spTree>
    <p:extLst>
      <p:ext uri="{BB962C8B-B14F-4D97-AF65-F5344CB8AC3E}">
        <p14:creationId xmlns:p14="http://schemas.microsoft.com/office/powerpoint/2010/main" val="4100643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1685-DC76-4878-B2BB-96D1376058BC}"/>
              </a:ext>
            </a:extLst>
          </p:cNvPr>
          <p:cNvSpPr>
            <a:spLocks noGrp="1"/>
          </p:cNvSpPr>
          <p:nvPr>
            <p:ph type="title"/>
          </p:nvPr>
        </p:nvSpPr>
        <p:spPr/>
        <p:txBody>
          <a:bodyPr/>
          <a:lstStyle/>
          <a:p>
            <a:r>
              <a:rPr lang="en-US" dirty="0"/>
              <a:t>Affiliation</a:t>
            </a:r>
          </a:p>
        </p:txBody>
      </p:sp>
      <p:sp>
        <p:nvSpPr>
          <p:cNvPr id="3" name="Content Placeholder 2">
            <a:extLst>
              <a:ext uri="{FF2B5EF4-FFF2-40B4-BE49-F238E27FC236}">
                <a16:creationId xmlns:a16="http://schemas.microsoft.com/office/drawing/2014/main" id="{7A6091E1-ADA0-4444-BC7D-8A8BC89083AB}"/>
              </a:ext>
            </a:extLst>
          </p:cNvPr>
          <p:cNvSpPr>
            <a:spLocks noGrp="1"/>
          </p:cNvSpPr>
          <p:nvPr>
            <p:ph idx="1"/>
          </p:nvPr>
        </p:nvSpPr>
        <p:spPr/>
        <p:txBody>
          <a:bodyPr>
            <a:normAutofit fontScale="92500" lnSpcReduction="20000"/>
          </a:bodyPr>
          <a:lstStyle/>
          <a:p>
            <a:r>
              <a:rPr lang="en-US" dirty="0"/>
              <a:t>Fear and anxiety increase a person’s need to affiliate with others. </a:t>
            </a:r>
          </a:p>
          <a:p>
            <a:pPr lvl="1"/>
            <a:r>
              <a:rPr lang="en-US" dirty="0"/>
              <a:t>Coping strategies</a:t>
            </a:r>
          </a:p>
          <a:p>
            <a:r>
              <a:rPr lang="en-US" dirty="0"/>
              <a:t>Establishing interpersonal networks</a:t>
            </a:r>
          </a:p>
          <a:p>
            <a:pPr lvl="1"/>
            <a:r>
              <a:rPr lang="en-US" dirty="0"/>
              <a:t>People with a high need for intimacy typically spend time interacting with others, join social groups, and establish stable long-lasting relationships. </a:t>
            </a:r>
          </a:p>
          <a:p>
            <a:r>
              <a:rPr lang="en-US" dirty="0"/>
              <a:t>Maintaining interpersonal networks</a:t>
            </a:r>
          </a:p>
          <a:p>
            <a:pPr lvl="1"/>
            <a:r>
              <a:rPr lang="en-US" dirty="0"/>
              <a:t>People with a high need for affiliation strive to maintain those relationships by making more phone calls and paying more visits to their friends. Those with a high need for intimacy seek more dyadic friendship episodes, more self-disclosure, more listening, and more trust and concern for the well-being of their friends. </a:t>
            </a:r>
          </a:p>
          <a:p>
            <a:r>
              <a:rPr lang="en-US" dirty="0"/>
              <a:t>Conditions that satisfy the affiliation need</a:t>
            </a:r>
          </a:p>
          <a:p>
            <a:pPr lvl="1"/>
            <a:r>
              <a:rPr lang="en-US" dirty="0"/>
              <a:t>Satisfying affiliation brings about relief. </a:t>
            </a:r>
          </a:p>
          <a:p>
            <a:pPr lvl="1"/>
            <a:r>
              <a:rPr lang="en-US" dirty="0"/>
              <a:t>Social acceptance, approval, and reassurance constitute the need-satisfying conditions for people high in the need for affiliation.</a:t>
            </a:r>
          </a:p>
          <a:p>
            <a:pPr lvl="1"/>
            <a:r>
              <a:rPr lang="en-US" dirty="0"/>
              <a:t>People satisfy the need for intimacy by being close with others, and engaging in a warm relationship. </a:t>
            </a:r>
          </a:p>
          <a:p>
            <a:pPr lvl="1"/>
            <a:endParaRPr lang="en-US" dirty="0"/>
          </a:p>
        </p:txBody>
      </p:sp>
    </p:spTree>
    <p:extLst>
      <p:ext uri="{BB962C8B-B14F-4D97-AF65-F5344CB8AC3E}">
        <p14:creationId xmlns:p14="http://schemas.microsoft.com/office/powerpoint/2010/main" val="3511908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58A0-53A5-4AE4-97C5-427E77943D97}"/>
              </a:ext>
            </a:extLst>
          </p:cNvPr>
          <p:cNvSpPr>
            <a:spLocks noGrp="1"/>
          </p:cNvSpPr>
          <p:nvPr>
            <p:ph type="title"/>
          </p:nvPr>
        </p:nvSpPr>
        <p:spPr/>
        <p:txBody>
          <a:bodyPr/>
          <a:lstStyle/>
          <a:p>
            <a:r>
              <a:rPr lang="en-US" dirty="0"/>
              <a:t>Power</a:t>
            </a:r>
          </a:p>
        </p:txBody>
      </p:sp>
      <p:sp>
        <p:nvSpPr>
          <p:cNvPr id="3" name="Content Placeholder 2">
            <a:extLst>
              <a:ext uri="{FF2B5EF4-FFF2-40B4-BE49-F238E27FC236}">
                <a16:creationId xmlns:a16="http://schemas.microsoft.com/office/drawing/2014/main" id="{DE876F42-3356-4650-A525-E7BAECC2F540}"/>
              </a:ext>
            </a:extLst>
          </p:cNvPr>
          <p:cNvSpPr>
            <a:spLocks noGrp="1"/>
          </p:cNvSpPr>
          <p:nvPr>
            <p:ph idx="1"/>
          </p:nvPr>
        </p:nvSpPr>
        <p:spPr/>
        <p:txBody>
          <a:bodyPr>
            <a:normAutofit fontScale="92500" lnSpcReduction="20000"/>
          </a:bodyPr>
          <a:lstStyle/>
          <a:p>
            <a:r>
              <a:rPr lang="en-US" dirty="0"/>
              <a:t>Need for power is a desire to make the physical and social world conform to one’s personal image or plan for it. </a:t>
            </a:r>
          </a:p>
          <a:p>
            <a:r>
              <a:rPr lang="en-US" dirty="0"/>
              <a:t>People with a high need for power desire to have impact, control or influence over another person, group or the world at large. </a:t>
            </a:r>
          </a:p>
          <a:p>
            <a:r>
              <a:rPr lang="en-US" dirty="0"/>
              <a:t>Impact – allows power-needing individuals to establish power.</a:t>
            </a:r>
          </a:p>
          <a:p>
            <a:r>
              <a:rPr lang="en-US" dirty="0"/>
              <a:t>Control – allows power-needing individuals to maintain power.</a:t>
            </a:r>
          </a:p>
          <a:p>
            <a:r>
              <a:rPr lang="en-US" dirty="0"/>
              <a:t>Influence – allows power-needing individuals to expand their power. </a:t>
            </a:r>
          </a:p>
          <a:p>
            <a:r>
              <a:rPr lang="en-US" dirty="0"/>
              <a:t>Four social conditions are noteworthy in their capacity for involving and satisfying the need for power: leadership, aggressiveness, influential occupations, and prestige possessions. </a:t>
            </a:r>
          </a:p>
          <a:p>
            <a:r>
              <a:rPr lang="en-US" dirty="0"/>
              <a:t>Parents of future power-striving children impose very high developmental standards and are willing to sacrifice their parental affection to get their children to live up to these standards. </a:t>
            </a:r>
          </a:p>
          <a:p>
            <a:r>
              <a:rPr lang="en-US" dirty="0"/>
              <a:t>People with a high need for power were not the best leaders, not best liked, and fared poorly in dating relationships.</a:t>
            </a:r>
          </a:p>
        </p:txBody>
      </p:sp>
    </p:spTree>
    <p:extLst>
      <p:ext uri="{BB962C8B-B14F-4D97-AF65-F5344CB8AC3E}">
        <p14:creationId xmlns:p14="http://schemas.microsoft.com/office/powerpoint/2010/main" val="3566944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5E7C-1BE4-46C6-B51B-0C87159252A3}"/>
              </a:ext>
            </a:extLst>
          </p:cNvPr>
          <p:cNvSpPr>
            <a:spLocks noGrp="1"/>
          </p:cNvSpPr>
          <p:nvPr>
            <p:ph type="title"/>
          </p:nvPr>
        </p:nvSpPr>
        <p:spPr/>
        <p:txBody>
          <a:bodyPr/>
          <a:lstStyle/>
          <a:p>
            <a:r>
              <a:rPr lang="en-US" dirty="0"/>
              <a:t>Power</a:t>
            </a:r>
          </a:p>
        </p:txBody>
      </p:sp>
      <p:sp>
        <p:nvSpPr>
          <p:cNvPr id="3" name="Content Placeholder 2">
            <a:extLst>
              <a:ext uri="{FF2B5EF4-FFF2-40B4-BE49-F238E27FC236}">
                <a16:creationId xmlns:a16="http://schemas.microsoft.com/office/drawing/2014/main" id="{E38C253A-00CB-4073-A08A-4D736D79367B}"/>
              </a:ext>
            </a:extLst>
          </p:cNvPr>
          <p:cNvSpPr>
            <a:spLocks noGrp="1"/>
          </p:cNvSpPr>
          <p:nvPr>
            <p:ph idx="1"/>
          </p:nvPr>
        </p:nvSpPr>
        <p:spPr/>
        <p:txBody>
          <a:bodyPr/>
          <a:lstStyle/>
          <a:p>
            <a:r>
              <a:rPr lang="en-US" dirty="0"/>
              <a:t>Individuals with a high need for power more readily acquire the goals and outcomes they seek than do individuals with a low need for power. Power increases approach oriented tendencies. </a:t>
            </a:r>
          </a:p>
          <a:p>
            <a:pPr marL="0" indent="0">
              <a:buNone/>
            </a:pPr>
            <a:endParaRPr lang="en-US" dirty="0"/>
          </a:p>
          <a:p>
            <a:r>
              <a:rPr lang="en-US" dirty="0"/>
              <a:t>Leadership motive pattern consists of the following threefold pattern: </a:t>
            </a:r>
          </a:p>
          <a:p>
            <a:pPr lvl="1"/>
            <a:r>
              <a:rPr lang="en-US" dirty="0"/>
              <a:t>High need for power</a:t>
            </a:r>
          </a:p>
          <a:p>
            <a:pPr lvl="1"/>
            <a:r>
              <a:rPr lang="en-US" dirty="0"/>
              <a:t>Low need for affiliation – they don’t care if they are liked.</a:t>
            </a:r>
          </a:p>
          <a:p>
            <a:pPr lvl="1"/>
            <a:r>
              <a:rPr lang="en-US" dirty="0"/>
              <a:t>High inhibition – they are self-disciplined. </a:t>
            </a:r>
          </a:p>
          <a:p>
            <a:pPr marL="201168" lvl="1" indent="0">
              <a:buNone/>
            </a:pPr>
            <a:endParaRPr lang="en-US" dirty="0"/>
          </a:p>
          <a:p>
            <a:pPr marL="201168" lvl="1" indent="0">
              <a:buNone/>
            </a:pPr>
            <a:r>
              <a:rPr lang="en-US" dirty="0"/>
              <a:t>Five variables that define presidential effectiveness: direct presidential actions, perceived greatness, performance on social issues, performance on economic issues, international relations. The leadership pattern is correlated with these five measures. </a:t>
            </a:r>
          </a:p>
        </p:txBody>
      </p:sp>
    </p:spTree>
    <p:extLst>
      <p:ext uri="{BB962C8B-B14F-4D97-AF65-F5344CB8AC3E}">
        <p14:creationId xmlns:p14="http://schemas.microsoft.com/office/powerpoint/2010/main" val="3805401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EBC90-A39B-4EC1-9215-BFC78CE56F23}"/>
              </a:ext>
            </a:extLst>
          </p:cNvPr>
          <p:cNvSpPr>
            <a:spLocks noGrp="1"/>
          </p:cNvSpPr>
          <p:nvPr>
            <p:ph type="title"/>
          </p:nvPr>
        </p:nvSpPr>
        <p:spPr/>
        <p:txBody>
          <a:bodyPr/>
          <a:lstStyle/>
          <a:p>
            <a:r>
              <a:rPr lang="en-US" dirty="0"/>
              <a:t>Additional Social Needs</a:t>
            </a:r>
          </a:p>
        </p:txBody>
      </p:sp>
      <p:sp>
        <p:nvSpPr>
          <p:cNvPr id="3" name="Content Placeholder 2">
            <a:extLst>
              <a:ext uri="{FF2B5EF4-FFF2-40B4-BE49-F238E27FC236}">
                <a16:creationId xmlns:a16="http://schemas.microsoft.com/office/drawing/2014/main" id="{DBDC1B47-5198-4320-955F-2B620BB72179}"/>
              </a:ext>
            </a:extLst>
          </p:cNvPr>
          <p:cNvSpPr>
            <a:spLocks noGrp="1"/>
          </p:cNvSpPr>
          <p:nvPr>
            <p:ph idx="1"/>
          </p:nvPr>
        </p:nvSpPr>
        <p:spPr/>
        <p:txBody>
          <a:bodyPr/>
          <a:lstStyle/>
          <a:p>
            <a:r>
              <a:rPr lang="en-US" dirty="0"/>
              <a:t>Need for cognition</a:t>
            </a:r>
          </a:p>
          <a:p>
            <a:r>
              <a:rPr lang="en-US" dirty="0"/>
              <a:t>Need for closure</a:t>
            </a:r>
          </a:p>
          <a:p>
            <a:r>
              <a:rPr lang="en-US" dirty="0"/>
              <a:t>Need for structure</a:t>
            </a:r>
          </a:p>
          <a:p>
            <a:r>
              <a:rPr lang="en-US" dirty="0"/>
              <a:t>Uncertainty orientation</a:t>
            </a:r>
          </a:p>
          <a:p>
            <a:endParaRPr lang="en-US" dirty="0"/>
          </a:p>
        </p:txBody>
      </p:sp>
    </p:spTree>
    <p:extLst>
      <p:ext uri="{BB962C8B-B14F-4D97-AF65-F5344CB8AC3E}">
        <p14:creationId xmlns:p14="http://schemas.microsoft.com/office/powerpoint/2010/main" val="1121039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58D5-5044-4C1F-A4BE-E664BD30AF41}"/>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5BD2A165-A072-4A84-AA86-BE8BAFFEB790}"/>
              </a:ext>
            </a:extLst>
          </p:cNvPr>
          <p:cNvSpPr>
            <a:spLocks noGrp="1"/>
          </p:cNvSpPr>
          <p:nvPr>
            <p:ph idx="1"/>
          </p:nvPr>
        </p:nvSpPr>
        <p:spPr/>
        <p:txBody>
          <a:bodyPr/>
          <a:lstStyle/>
          <a:p>
            <a:r>
              <a:rPr lang="en-US" dirty="0"/>
              <a:t>Please describe the Atkinson’s Model. How does the model work? What is the equation to calculate approach vs avoidance tendencies? </a:t>
            </a:r>
          </a:p>
          <a:p>
            <a:r>
              <a:rPr lang="en-US" dirty="0"/>
              <a:t>What is the dynamics-of-action model? What components make up this model? Compare and contract the dynamics-of-action model with Atkinson’s model. </a:t>
            </a:r>
          </a:p>
          <a:p>
            <a:r>
              <a:rPr lang="en-US" dirty="0"/>
              <a:t>What conditions satisfy the need for achievement? </a:t>
            </a:r>
          </a:p>
          <a:p>
            <a:r>
              <a:rPr lang="en-US" dirty="0"/>
              <a:t>What is the need for affiliation? What does it mean to say that affiliation has a growth and deficiency component? What conditions satisfy the need for affiliation? </a:t>
            </a:r>
          </a:p>
          <a:p>
            <a:r>
              <a:rPr lang="en-US" dirty="0"/>
              <a:t>What is the need for power? What is the leadership motive pattern? What conditions involve and satisfy the need for power? </a:t>
            </a:r>
          </a:p>
          <a:p>
            <a:r>
              <a:rPr lang="en-US" dirty="0"/>
              <a:t>What does an implicit motive refer to? What is an explicit motive? What is the difference between an implicit need and a psychological need? </a:t>
            </a:r>
          </a:p>
        </p:txBody>
      </p:sp>
    </p:spTree>
    <p:extLst>
      <p:ext uri="{BB962C8B-B14F-4D97-AF65-F5344CB8AC3E}">
        <p14:creationId xmlns:p14="http://schemas.microsoft.com/office/powerpoint/2010/main" val="1682428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p:txBody>
      </p:sp>
    </p:spTree>
    <p:extLst>
      <p:ext uri="{BB962C8B-B14F-4D97-AF65-F5344CB8AC3E}">
        <p14:creationId xmlns:p14="http://schemas.microsoft.com/office/powerpoint/2010/main" val="2422827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(2015) Understanding Motivation and Emotion, 6</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4">
            <a:extLst>
              <a:ext uri="{FF2B5EF4-FFF2-40B4-BE49-F238E27FC236}">
                <a16:creationId xmlns:a16="http://schemas.microsoft.com/office/drawing/2014/main" id="{666F4851-C687-4C64-8154-C0A117D26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522227"/>
            <a:ext cx="6909801" cy="3550113"/>
          </a:xfrm>
          <a:prstGeom prst="rect">
            <a:avLst/>
          </a:prstGeom>
        </p:spPr>
      </p:pic>
      <p:sp>
        <p:nvSpPr>
          <p:cNvPr id="2" name="Title 1">
            <a:extLst>
              <a:ext uri="{FF2B5EF4-FFF2-40B4-BE49-F238E27FC236}">
                <a16:creationId xmlns:a16="http://schemas.microsoft.com/office/drawing/2014/main" id="{22B40572-3CC9-4DE5-9089-56766EE38D83}"/>
              </a:ext>
            </a:extLst>
          </p:cNvPr>
          <p:cNvSpPr>
            <a:spLocks noGrp="1"/>
          </p:cNvSpPr>
          <p:nvPr>
            <p:ph type="title"/>
          </p:nvPr>
        </p:nvSpPr>
        <p:spPr>
          <a:xfrm>
            <a:off x="7859485" y="634946"/>
            <a:ext cx="3690257" cy="1450757"/>
          </a:xfrm>
        </p:spPr>
        <p:txBody>
          <a:bodyPr>
            <a:normAutofit fontScale="90000"/>
          </a:bodyPr>
          <a:lstStyle/>
          <a:p>
            <a:r>
              <a:rPr lang="en-US" dirty="0"/>
              <a:t>REVIEW – Acquired Needs</a:t>
            </a:r>
          </a:p>
        </p:txBody>
      </p:sp>
      <p:sp>
        <p:nvSpPr>
          <p:cNvPr id="3" name="Content Placeholder 2">
            <a:extLst>
              <a:ext uri="{FF2B5EF4-FFF2-40B4-BE49-F238E27FC236}">
                <a16:creationId xmlns:a16="http://schemas.microsoft.com/office/drawing/2014/main" id="{7286B29A-0633-4AEA-8F30-C121FAE350C0}"/>
              </a:ext>
            </a:extLst>
          </p:cNvPr>
          <p:cNvSpPr>
            <a:spLocks noGrp="1"/>
          </p:cNvSpPr>
          <p:nvPr>
            <p:ph idx="1"/>
          </p:nvPr>
        </p:nvSpPr>
        <p:spPr>
          <a:xfrm>
            <a:off x="7859485" y="2198914"/>
            <a:ext cx="3690257" cy="3670180"/>
          </a:xfrm>
        </p:spPr>
        <p:txBody>
          <a:bodyPr>
            <a:normAutofit/>
          </a:bodyPr>
          <a:lstStyle/>
          <a:p>
            <a:r>
              <a:rPr lang="en-US" b="1" dirty="0"/>
              <a:t>Achievement</a:t>
            </a:r>
            <a:br>
              <a:rPr lang="en-US" b="1" dirty="0"/>
            </a:br>
            <a:r>
              <a:rPr lang="en-US" b="1" dirty="0"/>
              <a:t>Affiliation </a:t>
            </a:r>
            <a:br>
              <a:rPr lang="en-US" b="1" dirty="0"/>
            </a:br>
            <a:r>
              <a:rPr lang="en-US" b="1" dirty="0"/>
              <a:t>Power</a:t>
            </a:r>
          </a:p>
          <a:p>
            <a:r>
              <a:rPr lang="en-US" dirty="0"/>
              <a:t>Implicit needs are not universal but are gained through experience and socialization. </a:t>
            </a:r>
          </a:p>
          <a:p>
            <a:r>
              <a:rPr lang="en-US" dirty="0"/>
              <a:t>Implicit needs develop within us as acquired individual differences – as acquired or a learned part of our personality. </a:t>
            </a:r>
          </a:p>
          <a:p>
            <a:endParaRPr lang="en-US" dirty="0"/>
          </a:p>
        </p:txBody>
      </p:sp>
    </p:spTree>
    <p:extLst>
      <p:ext uri="{BB962C8B-B14F-4D97-AF65-F5344CB8AC3E}">
        <p14:creationId xmlns:p14="http://schemas.microsoft.com/office/powerpoint/2010/main" val="27244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71A7503-5421-4167-9FE2-AAF751C3A6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63574"/>
            <a:ext cx="6909801" cy="2038392"/>
          </a:xfrm>
          <a:prstGeom prst="rect">
            <a:avLst/>
          </a:prstGeom>
        </p:spPr>
      </p:pic>
      <p:sp>
        <p:nvSpPr>
          <p:cNvPr id="2" name="Title 1">
            <a:extLst>
              <a:ext uri="{FF2B5EF4-FFF2-40B4-BE49-F238E27FC236}">
                <a16:creationId xmlns:a16="http://schemas.microsoft.com/office/drawing/2014/main" id="{4450F06E-6E55-447A-A890-A2A5E7C6AFA5}"/>
              </a:ext>
            </a:extLst>
          </p:cNvPr>
          <p:cNvSpPr>
            <a:spLocks noGrp="1"/>
          </p:cNvSpPr>
          <p:nvPr>
            <p:ph type="title"/>
          </p:nvPr>
        </p:nvSpPr>
        <p:spPr>
          <a:xfrm>
            <a:off x="7859485" y="634946"/>
            <a:ext cx="3690257" cy="1450757"/>
          </a:xfrm>
        </p:spPr>
        <p:txBody>
          <a:bodyPr>
            <a:normAutofit fontScale="90000"/>
          </a:bodyPr>
          <a:lstStyle/>
          <a:p>
            <a:r>
              <a:rPr lang="en-US" dirty="0"/>
              <a:t>REVIEW – Acquired Social Needs</a:t>
            </a:r>
          </a:p>
        </p:txBody>
      </p:sp>
      <p:sp>
        <p:nvSpPr>
          <p:cNvPr id="3" name="Content Placeholder 2">
            <a:extLst>
              <a:ext uri="{FF2B5EF4-FFF2-40B4-BE49-F238E27FC236}">
                <a16:creationId xmlns:a16="http://schemas.microsoft.com/office/drawing/2014/main" id="{938CB3D3-60C3-4174-892E-C55F2CC083AD}"/>
              </a:ext>
            </a:extLst>
          </p:cNvPr>
          <p:cNvSpPr>
            <a:spLocks noGrp="1"/>
          </p:cNvSpPr>
          <p:nvPr>
            <p:ph idx="1"/>
          </p:nvPr>
        </p:nvSpPr>
        <p:spPr>
          <a:xfrm>
            <a:off x="7859485" y="2198914"/>
            <a:ext cx="3690257" cy="3670180"/>
          </a:xfrm>
        </p:spPr>
        <p:txBody>
          <a:bodyPr>
            <a:normAutofit/>
          </a:bodyPr>
          <a:lstStyle/>
          <a:p>
            <a:r>
              <a:rPr lang="en-US" dirty="0"/>
              <a:t>We acquire implicit motives early in life by engaging with the environment and experiencing positive or negative affect. </a:t>
            </a:r>
          </a:p>
          <a:p>
            <a:r>
              <a:rPr lang="en-US" dirty="0"/>
              <a:t>In adulthood, people experience implicit needs as emotional and behavioral potentials that are achieved by particular situational incentives. </a:t>
            </a:r>
          </a:p>
        </p:txBody>
      </p:sp>
    </p:spTree>
    <p:extLst>
      <p:ext uri="{BB962C8B-B14F-4D97-AF65-F5344CB8AC3E}">
        <p14:creationId xmlns:p14="http://schemas.microsoft.com/office/powerpoint/2010/main" val="83623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3020-F589-428A-8888-20F928657AA6}"/>
              </a:ext>
            </a:extLst>
          </p:cNvPr>
          <p:cNvSpPr>
            <a:spLocks noGrp="1"/>
          </p:cNvSpPr>
          <p:nvPr>
            <p:ph type="title"/>
          </p:nvPr>
        </p:nvSpPr>
        <p:spPr/>
        <p:txBody>
          <a:bodyPr>
            <a:normAutofit/>
          </a:bodyPr>
          <a:lstStyle/>
          <a:p>
            <a:r>
              <a:rPr lang="en-US" sz="3600" dirty="0"/>
              <a:t>REVIEW – How Acquired Needs Motivate Behaviour</a:t>
            </a:r>
          </a:p>
        </p:txBody>
      </p:sp>
      <p:sp>
        <p:nvSpPr>
          <p:cNvPr id="3" name="Content Placeholder 2">
            <a:extLst>
              <a:ext uri="{FF2B5EF4-FFF2-40B4-BE49-F238E27FC236}">
                <a16:creationId xmlns:a16="http://schemas.microsoft.com/office/drawing/2014/main" id="{2DD56E9E-B685-43DB-AD60-A7BCB3CE5C26}"/>
              </a:ext>
            </a:extLst>
          </p:cNvPr>
          <p:cNvSpPr>
            <a:spLocks noGrp="1"/>
          </p:cNvSpPr>
          <p:nvPr>
            <p:ph idx="1"/>
          </p:nvPr>
        </p:nvSpPr>
        <p:spPr>
          <a:xfrm>
            <a:off x="1097280" y="1845734"/>
            <a:ext cx="10058400" cy="4518780"/>
          </a:xfrm>
        </p:spPr>
        <p:txBody>
          <a:bodyPr>
            <a:normAutofit fontScale="85000" lnSpcReduction="10000"/>
          </a:bodyPr>
          <a:lstStyle/>
          <a:p>
            <a:r>
              <a:rPr lang="en-US" dirty="0"/>
              <a:t>Most implicit motives are </a:t>
            </a:r>
            <a:r>
              <a:rPr lang="en-US" b="1" dirty="0"/>
              <a:t>reactive</a:t>
            </a:r>
            <a:r>
              <a:rPr lang="en-US" dirty="0"/>
              <a:t> in nature – they lie dormant within us until we encounter a potentially need-satisfying incentive that activates a particular pattern emotionally. </a:t>
            </a:r>
          </a:p>
          <a:p>
            <a:r>
              <a:rPr lang="en-US" dirty="0"/>
              <a:t>People also learn to </a:t>
            </a:r>
            <a:r>
              <a:rPr lang="en-US" b="1" dirty="0"/>
              <a:t>anticipate</a:t>
            </a:r>
            <a:r>
              <a:rPr lang="en-US" dirty="0"/>
              <a:t> the emergence of social incentives – people learn that particular occupations, organizations, and recreational events are opportunities to satisfy an implicit motive; i.e. for demonstrating personal competence, for pleasing/gaining approval from others, for having an impact on others. </a:t>
            </a:r>
          </a:p>
          <a:p>
            <a:r>
              <a:rPr lang="en-US" b="1" dirty="0"/>
              <a:t>High achievement strivings: </a:t>
            </a:r>
            <a:r>
              <a:rPr lang="en-US" dirty="0"/>
              <a:t>Feel interest, joy, arousal, excitement, and a sense of opportunity when given a difficult challenge with immediate diagnostic feedback about your performance. Feel happy when you pursue goals such as winning, diagnosing personal competence, and improving the self, as often happens in sports and various domains of risk-taking. </a:t>
            </a:r>
          </a:p>
          <a:p>
            <a:r>
              <a:rPr lang="en-US" b="1" dirty="0"/>
              <a:t>High affiliation strivings: </a:t>
            </a:r>
            <a:r>
              <a:rPr lang="en-US" dirty="0"/>
              <a:t>Feel calmness accompanied by warm, positive affect in situations that offer comfort and interpersonal security. Feel happy when pursuing activities such as cuddling or relaxing with a close friend. </a:t>
            </a:r>
          </a:p>
          <a:p>
            <a:r>
              <a:rPr lang="en-US" b="1" dirty="0"/>
              <a:t>High power strivings: </a:t>
            </a:r>
            <a:r>
              <a:rPr lang="en-US" dirty="0"/>
              <a:t>Feel strong, sharp arousal spikes that generate a burst of epinephrine, testosterone, and increased blood pressure and muscle tone. Feel happy when you pursue activities such as riding a rollercoaster and making a persuasive speech in front of a large audience. </a:t>
            </a:r>
          </a:p>
          <a:p>
            <a:endParaRPr lang="en-US" dirty="0"/>
          </a:p>
          <a:p>
            <a:r>
              <a:rPr lang="en-US" i="1" dirty="0"/>
              <a:t>What kind of employment do you want to seek once you are finished your university degree? </a:t>
            </a:r>
          </a:p>
        </p:txBody>
      </p:sp>
    </p:spTree>
    <p:extLst>
      <p:ext uri="{BB962C8B-B14F-4D97-AF65-F5344CB8AC3E}">
        <p14:creationId xmlns:p14="http://schemas.microsoft.com/office/powerpoint/2010/main" val="330682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1270F63-AE59-4EE4-B8D6-B7F7150A1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62" y="640081"/>
            <a:ext cx="5760875" cy="5314406"/>
          </a:xfrm>
          <a:prstGeom prst="rect">
            <a:avLst/>
          </a:prstGeom>
        </p:spPr>
      </p:pic>
      <p:sp>
        <p:nvSpPr>
          <p:cNvPr id="2" name="Title 1">
            <a:extLst>
              <a:ext uri="{FF2B5EF4-FFF2-40B4-BE49-F238E27FC236}">
                <a16:creationId xmlns:a16="http://schemas.microsoft.com/office/drawing/2014/main" id="{CDCEC466-FB1C-4F97-AA9E-02B9FC9914EC}"/>
              </a:ext>
            </a:extLst>
          </p:cNvPr>
          <p:cNvSpPr>
            <a:spLocks noGrp="1"/>
          </p:cNvSpPr>
          <p:nvPr>
            <p:ph type="title"/>
          </p:nvPr>
        </p:nvSpPr>
        <p:spPr>
          <a:xfrm>
            <a:off x="7859485" y="634946"/>
            <a:ext cx="3690257" cy="1450757"/>
          </a:xfrm>
        </p:spPr>
        <p:txBody>
          <a:bodyPr>
            <a:normAutofit/>
          </a:bodyPr>
          <a:lstStyle/>
          <a:p>
            <a:r>
              <a:rPr lang="en-US" dirty="0"/>
              <a:t>REVIEW – Achievement</a:t>
            </a:r>
          </a:p>
        </p:txBody>
      </p:sp>
      <p:sp>
        <p:nvSpPr>
          <p:cNvPr id="3" name="Content Placeholder 2">
            <a:extLst>
              <a:ext uri="{FF2B5EF4-FFF2-40B4-BE49-F238E27FC236}">
                <a16:creationId xmlns:a16="http://schemas.microsoft.com/office/drawing/2014/main" id="{3C8246BC-6884-4630-ACB2-E45C96267CE9}"/>
              </a:ext>
            </a:extLst>
          </p:cNvPr>
          <p:cNvSpPr>
            <a:spLocks noGrp="1"/>
          </p:cNvSpPr>
          <p:nvPr>
            <p:ph idx="1"/>
          </p:nvPr>
        </p:nvSpPr>
        <p:spPr>
          <a:xfrm>
            <a:off x="7859485" y="2198914"/>
            <a:ext cx="3690257" cy="3670180"/>
          </a:xfrm>
        </p:spPr>
        <p:txBody>
          <a:bodyPr>
            <a:normAutofit fontScale="92500" lnSpcReduction="10000"/>
          </a:bodyPr>
          <a:lstStyle/>
          <a:p>
            <a:r>
              <a:rPr lang="en-US" sz="1500" dirty="0"/>
              <a:t>Need for achievement:</a:t>
            </a:r>
          </a:p>
          <a:p>
            <a:pPr lvl="1"/>
            <a:r>
              <a:rPr lang="en-US" sz="1500" dirty="0"/>
              <a:t>is the desire to do well relative to a standard of excellence</a:t>
            </a:r>
          </a:p>
          <a:p>
            <a:pPr lvl="1"/>
            <a:r>
              <a:rPr lang="en-US" sz="1500" dirty="0"/>
              <a:t>is the  individual’s unconscious, but frequently recurring, preference to feel positive affect upon improving his or her performance, making progress on a challenging task, and experiencing success in competition with a standard of excellence</a:t>
            </a:r>
          </a:p>
          <a:p>
            <a:r>
              <a:rPr lang="en-US" sz="1500" dirty="0"/>
              <a:t>Standard of excellence:</a:t>
            </a:r>
          </a:p>
          <a:p>
            <a:pPr lvl="1"/>
            <a:r>
              <a:rPr lang="en-US" sz="1500" dirty="0"/>
              <a:t>is any challenge to a person’s sense of competence that ends with an objective outcome of success versus failure, win versus lose, or right vs wrong. </a:t>
            </a:r>
          </a:p>
          <a:p>
            <a:pPr lvl="1"/>
            <a:r>
              <a:rPr lang="en-US" sz="1500" dirty="0"/>
              <a:t>are experienced by explicit feedback and subjective experiences.  </a:t>
            </a:r>
          </a:p>
          <a:p>
            <a:pPr lvl="1"/>
            <a:endParaRPr lang="en-US" sz="1500" dirty="0"/>
          </a:p>
        </p:txBody>
      </p:sp>
    </p:spTree>
    <p:extLst>
      <p:ext uri="{BB962C8B-B14F-4D97-AF65-F5344CB8AC3E}">
        <p14:creationId xmlns:p14="http://schemas.microsoft.com/office/powerpoint/2010/main" val="291302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5688-C863-454C-9037-A7874DBC0F3F}"/>
              </a:ext>
            </a:extLst>
          </p:cNvPr>
          <p:cNvSpPr>
            <a:spLocks noGrp="1"/>
          </p:cNvSpPr>
          <p:nvPr>
            <p:ph type="title"/>
          </p:nvPr>
        </p:nvSpPr>
        <p:spPr/>
        <p:txBody>
          <a:bodyPr/>
          <a:lstStyle/>
          <a:p>
            <a:r>
              <a:rPr lang="en-US" dirty="0"/>
              <a:t>REVIEW – Achievement </a:t>
            </a:r>
          </a:p>
        </p:txBody>
      </p:sp>
      <p:sp>
        <p:nvSpPr>
          <p:cNvPr id="3" name="Content Placeholder 2">
            <a:extLst>
              <a:ext uri="{FF2B5EF4-FFF2-40B4-BE49-F238E27FC236}">
                <a16:creationId xmlns:a16="http://schemas.microsoft.com/office/drawing/2014/main" id="{71744C9C-8144-4227-9895-488DD4D7FD33}"/>
              </a:ext>
            </a:extLst>
          </p:cNvPr>
          <p:cNvSpPr>
            <a:spLocks noGrp="1"/>
          </p:cNvSpPr>
          <p:nvPr>
            <p:ph idx="1"/>
          </p:nvPr>
        </p:nvSpPr>
        <p:spPr/>
        <p:txBody>
          <a:bodyPr/>
          <a:lstStyle/>
          <a:p>
            <a:r>
              <a:rPr lang="en-US" dirty="0"/>
              <a:t>Strong and resilient achievement strivings arise, in part, from social surroundings. Children develop strong achievement strivings when parents provide:</a:t>
            </a:r>
          </a:p>
          <a:p>
            <a:pPr lvl="1"/>
            <a:r>
              <a:rPr lang="en-US" dirty="0"/>
              <a:t>Independence training</a:t>
            </a:r>
          </a:p>
          <a:p>
            <a:pPr lvl="1"/>
            <a:r>
              <a:rPr lang="en-US" dirty="0"/>
              <a:t>High performance aspersions</a:t>
            </a:r>
          </a:p>
          <a:p>
            <a:pPr lvl="1"/>
            <a:r>
              <a:rPr lang="en-US" dirty="0"/>
              <a:t>Realistic standards of excellence</a:t>
            </a:r>
          </a:p>
          <a:p>
            <a:pPr lvl="1"/>
            <a:r>
              <a:rPr lang="en-US" dirty="0"/>
              <a:t>High ability self-concepts</a:t>
            </a:r>
          </a:p>
          <a:p>
            <a:pPr lvl="1"/>
            <a:r>
              <a:rPr lang="en-US" dirty="0"/>
              <a:t>A positive valuing of achievement-related pursuits</a:t>
            </a:r>
          </a:p>
          <a:p>
            <a:pPr lvl="1"/>
            <a:r>
              <a:rPr lang="en-US" dirty="0"/>
              <a:t>Explicit standards of excellence</a:t>
            </a:r>
          </a:p>
          <a:p>
            <a:pPr lvl="1"/>
            <a:r>
              <a:rPr lang="en-US" dirty="0"/>
              <a:t>A home rich in stimulation potential</a:t>
            </a:r>
          </a:p>
          <a:p>
            <a:pPr lvl="1"/>
            <a:r>
              <a:rPr lang="en-US" dirty="0"/>
              <a:t>A wide scope of experiences</a:t>
            </a:r>
          </a:p>
          <a:p>
            <a:pPr lvl="1"/>
            <a:endParaRPr lang="en-US" dirty="0"/>
          </a:p>
          <a:p>
            <a:pPr marL="201168" lvl="1" indent="0">
              <a:buNone/>
            </a:pPr>
            <a:r>
              <a:rPr lang="en-US" i="1" dirty="0"/>
              <a:t>Achievement strivings can change from childhood to adulthood and from one decade to the next. </a:t>
            </a:r>
          </a:p>
        </p:txBody>
      </p:sp>
    </p:spTree>
    <p:extLst>
      <p:ext uri="{BB962C8B-B14F-4D97-AF65-F5344CB8AC3E}">
        <p14:creationId xmlns:p14="http://schemas.microsoft.com/office/powerpoint/2010/main" val="94482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8981-76A7-46B6-BE0F-D89ED3650138}"/>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7F827F42-E38D-4917-902E-E50E6516CA53}"/>
              </a:ext>
            </a:extLst>
          </p:cNvPr>
          <p:cNvSpPr>
            <a:spLocks noGrp="1"/>
          </p:cNvSpPr>
          <p:nvPr>
            <p:ph idx="1"/>
          </p:nvPr>
        </p:nvSpPr>
        <p:spPr/>
        <p:txBody>
          <a:bodyPr/>
          <a:lstStyle/>
          <a:p>
            <a:r>
              <a:rPr lang="en-US" dirty="0"/>
              <a:t>Expectancy X Value Model – approach vs avoidance – episodic predictor</a:t>
            </a:r>
          </a:p>
          <a:p>
            <a:r>
              <a:rPr lang="en-US" dirty="0"/>
              <a:t>Achievement behaviour depends on the individuals dispositional, implicit achievement strivings and their task specific probability of success.</a:t>
            </a:r>
          </a:p>
          <a:p>
            <a:r>
              <a:rPr lang="en-US" dirty="0"/>
              <a:t>The model features four variables: </a:t>
            </a:r>
          </a:p>
          <a:p>
            <a:pPr lvl="1"/>
            <a:r>
              <a:rPr lang="en-US" dirty="0"/>
              <a:t>Achievement behaviour – Tendency to approach success </a:t>
            </a:r>
            <a:r>
              <a:rPr lang="en-US" b="1" dirty="0"/>
              <a:t>(</a:t>
            </a:r>
            <a:r>
              <a:rPr lang="en-US" b="1" dirty="0" err="1"/>
              <a:t>Ts</a:t>
            </a:r>
            <a:r>
              <a:rPr lang="en-US" b="1" dirty="0"/>
              <a:t>)</a:t>
            </a:r>
          </a:p>
          <a:p>
            <a:pPr lvl="2"/>
            <a:r>
              <a:rPr lang="en-US" dirty="0"/>
              <a:t>Need for achievement – Strength of need for achievement – </a:t>
            </a:r>
            <a:r>
              <a:rPr lang="en-US" b="1" dirty="0"/>
              <a:t>(</a:t>
            </a:r>
            <a:r>
              <a:rPr lang="en-US" b="1" dirty="0" err="1"/>
              <a:t>Ms</a:t>
            </a:r>
            <a:r>
              <a:rPr lang="en-US" b="1" dirty="0"/>
              <a:t>)</a:t>
            </a:r>
          </a:p>
          <a:p>
            <a:pPr lvl="2"/>
            <a:r>
              <a:rPr lang="en-US" dirty="0"/>
              <a:t>Probability of success – Perceived probability of success </a:t>
            </a:r>
            <a:r>
              <a:rPr lang="en-US" b="1" dirty="0"/>
              <a:t>(Ps)</a:t>
            </a:r>
          </a:p>
          <a:p>
            <a:pPr lvl="2"/>
            <a:r>
              <a:rPr lang="en-US" dirty="0"/>
              <a:t>Incentive for success – Incentive value of success </a:t>
            </a:r>
            <a:r>
              <a:rPr lang="en-US" b="1" dirty="0"/>
              <a:t>(Is)</a:t>
            </a:r>
          </a:p>
          <a:p>
            <a:pPr marL="384048" lvl="2" indent="0">
              <a:buNone/>
            </a:pPr>
            <a:endParaRPr lang="en-US" dirty="0"/>
          </a:p>
          <a:p>
            <a:pPr marL="384048" lvl="2" indent="0">
              <a:buNone/>
            </a:pPr>
            <a:r>
              <a:rPr lang="en-US" dirty="0" err="1"/>
              <a:t>Ts</a:t>
            </a:r>
            <a:r>
              <a:rPr lang="en-US" dirty="0"/>
              <a:t> = </a:t>
            </a:r>
            <a:r>
              <a:rPr lang="en-US" dirty="0" err="1"/>
              <a:t>Ms</a:t>
            </a:r>
            <a:r>
              <a:rPr lang="en-US" dirty="0"/>
              <a:t> x Ps x Is </a:t>
            </a:r>
          </a:p>
          <a:p>
            <a:pPr marL="384048" lvl="2" indent="0">
              <a:buNone/>
            </a:pPr>
            <a:r>
              <a:rPr lang="en-US" dirty="0" err="1"/>
              <a:t>Ts</a:t>
            </a:r>
            <a:r>
              <a:rPr lang="en-US" dirty="0"/>
              <a:t> = </a:t>
            </a:r>
            <a:r>
              <a:rPr lang="en-US" dirty="0" err="1"/>
              <a:t>Ms</a:t>
            </a:r>
            <a:r>
              <a:rPr lang="en-US" dirty="0"/>
              <a:t> x Ps x (1-Ps)</a:t>
            </a:r>
          </a:p>
          <a:p>
            <a:pPr marL="384048" lvl="2" indent="0">
              <a:buNone/>
            </a:pPr>
            <a:endParaRPr lang="en-US" dirty="0"/>
          </a:p>
        </p:txBody>
      </p:sp>
    </p:spTree>
    <p:extLst>
      <p:ext uri="{BB962C8B-B14F-4D97-AF65-F5344CB8AC3E}">
        <p14:creationId xmlns:p14="http://schemas.microsoft.com/office/powerpoint/2010/main" val="383616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The model features four variables: </a:t>
            </a:r>
          </a:p>
          <a:p>
            <a:pPr lvl="1"/>
            <a:r>
              <a:rPr lang="en-US" b="1" dirty="0"/>
              <a:t>Achievement behaviour </a:t>
            </a:r>
            <a:r>
              <a:rPr lang="en-US" dirty="0"/>
              <a:t>– Tendency to approach success </a:t>
            </a:r>
            <a:r>
              <a:rPr lang="en-US" b="1" dirty="0"/>
              <a:t>(</a:t>
            </a:r>
            <a:r>
              <a:rPr lang="en-US" b="1" dirty="0" err="1"/>
              <a:t>Ts</a:t>
            </a:r>
            <a:r>
              <a:rPr lang="en-US" b="1" dirty="0"/>
              <a:t>)</a:t>
            </a:r>
          </a:p>
          <a:p>
            <a:pPr lvl="2"/>
            <a:r>
              <a:rPr lang="en-US" b="1" dirty="0"/>
              <a:t>Need for achievement </a:t>
            </a:r>
            <a:r>
              <a:rPr lang="en-US" dirty="0"/>
              <a:t>– Strength of need for achievement – </a:t>
            </a:r>
            <a:r>
              <a:rPr lang="en-US" b="1" dirty="0"/>
              <a:t>(</a:t>
            </a:r>
            <a:r>
              <a:rPr lang="en-US" b="1" dirty="0" err="1"/>
              <a:t>Ms</a:t>
            </a:r>
            <a:r>
              <a:rPr lang="en-US" b="1" dirty="0"/>
              <a:t>)</a:t>
            </a:r>
          </a:p>
          <a:p>
            <a:pPr lvl="2"/>
            <a:r>
              <a:rPr lang="en-US" b="1" dirty="0"/>
              <a:t>Probability of success </a:t>
            </a:r>
            <a:r>
              <a:rPr lang="en-US" dirty="0"/>
              <a:t>– Perceived probability of success </a:t>
            </a:r>
            <a:r>
              <a:rPr lang="en-US" b="1" dirty="0"/>
              <a:t>(Ps)</a:t>
            </a:r>
          </a:p>
          <a:p>
            <a:pPr lvl="2"/>
            <a:r>
              <a:rPr lang="en-US" b="1" dirty="0"/>
              <a:t>Incentive for success </a:t>
            </a:r>
            <a:r>
              <a:rPr lang="en-US" dirty="0"/>
              <a:t>– Incentive value of success </a:t>
            </a:r>
            <a:r>
              <a:rPr lang="en-US" b="1" dirty="0"/>
              <a:t>(Is)</a:t>
            </a:r>
          </a:p>
          <a:p>
            <a:pPr marL="384048" lvl="2" indent="0">
              <a:buNone/>
            </a:pPr>
            <a:endParaRPr lang="en-US" dirty="0"/>
          </a:p>
          <a:p>
            <a:pPr marL="384048" lvl="2" indent="0">
              <a:buNone/>
            </a:pPr>
            <a:r>
              <a:rPr lang="en-US" b="1" dirty="0" err="1"/>
              <a:t>Ts</a:t>
            </a:r>
            <a:r>
              <a:rPr lang="en-US" b="1" dirty="0"/>
              <a:t> = </a:t>
            </a:r>
            <a:r>
              <a:rPr lang="en-US" b="1" dirty="0" err="1"/>
              <a:t>Ms</a:t>
            </a:r>
            <a:r>
              <a:rPr lang="en-US" b="1" dirty="0"/>
              <a:t> x Ps x Is </a:t>
            </a:r>
          </a:p>
          <a:p>
            <a:pPr marL="384048" lvl="2" indent="0">
              <a:buNone/>
            </a:pPr>
            <a:r>
              <a:rPr lang="en-US" b="1" dirty="0" err="1"/>
              <a:t>Ts</a:t>
            </a:r>
            <a:r>
              <a:rPr lang="en-US" b="1" dirty="0"/>
              <a:t> = </a:t>
            </a:r>
            <a:r>
              <a:rPr lang="en-US" b="1" dirty="0" err="1"/>
              <a:t>Ms</a:t>
            </a:r>
            <a:r>
              <a:rPr lang="en-US" b="1" dirty="0"/>
              <a:t> x Ps x (1-Ps)</a:t>
            </a:r>
          </a:p>
          <a:p>
            <a:pPr marL="384048" lvl="2" indent="0">
              <a:buNone/>
            </a:pPr>
            <a:endParaRPr lang="en-US"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endParaRPr lang="en-US" dirty="0"/>
          </a:p>
        </p:txBody>
      </p:sp>
    </p:spTree>
    <p:extLst>
      <p:ext uri="{BB962C8B-B14F-4D97-AF65-F5344CB8AC3E}">
        <p14:creationId xmlns:p14="http://schemas.microsoft.com/office/powerpoint/2010/main" val="661896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3649</TotalTime>
  <Words>2162</Words>
  <Application>Microsoft Office PowerPoint</Application>
  <PresentationFormat>Widescreen</PresentationFormat>
  <Paragraphs>207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Calibri</vt:lpstr>
      <vt:lpstr>Calibri Light</vt:lpstr>
      <vt:lpstr>Retrospect</vt:lpstr>
      <vt:lpstr>Motivation and Emotion in Daily Life</vt:lpstr>
      <vt:lpstr>REVIEW – Implicit Motives</vt:lpstr>
      <vt:lpstr>REVIEW – Acquired Needs</vt:lpstr>
      <vt:lpstr>REVIEW – Acquired Social Needs</vt:lpstr>
      <vt:lpstr>REVIEW – How Acquired Needs Motivate Behaviour</vt:lpstr>
      <vt:lpstr>REVIEW – Achievement</vt:lpstr>
      <vt:lpstr>REVIEW – Achievement </vt:lpstr>
      <vt:lpstr>REVIEW – Atkinson's Model</vt:lpstr>
      <vt:lpstr>REVIEW – Atkinson's Model</vt:lpstr>
      <vt:lpstr>Atkinson's Model</vt:lpstr>
      <vt:lpstr>Atkinson's Model</vt:lpstr>
      <vt:lpstr>Let’s practice!</vt:lpstr>
      <vt:lpstr>Let’s practice!</vt:lpstr>
      <vt:lpstr>Dynamics-of-Action Model</vt:lpstr>
      <vt:lpstr>Dynamics-of-Action Model</vt:lpstr>
      <vt:lpstr>Dynamics-of-Action Model</vt:lpstr>
      <vt:lpstr>Dynamics-of-Action Model</vt:lpstr>
      <vt:lpstr>Conditions that Satisfy the Need for Achievement </vt:lpstr>
      <vt:lpstr>Affiliation</vt:lpstr>
      <vt:lpstr>Affiliation</vt:lpstr>
      <vt:lpstr>Affiliation</vt:lpstr>
      <vt:lpstr>Power</vt:lpstr>
      <vt:lpstr>Power</vt:lpstr>
      <vt:lpstr>Additional Social Needs</vt:lpstr>
      <vt:lpstr>Learning Check</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387</cp:revision>
  <dcterms:created xsi:type="dcterms:W3CDTF">2016-08-29T02:04:56Z</dcterms:created>
  <dcterms:modified xsi:type="dcterms:W3CDTF">2018-02-28T05:58:53Z</dcterms:modified>
</cp:coreProperties>
</file>