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10" r:id="rId3"/>
    <p:sldId id="288" r:id="rId4"/>
    <p:sldId id="289" r:id="rId5"/>
    <p:sldId id="291" r:id="rId6"/>
    <p:sldId id="292" r:id="rId7"/>
    <p:sldId id="293" r:id="rId8"/>
    <p:sldId id="294" r:id="rId9"/>
    <p:sldId id="295" r:id="rId10"/>
    <p:sldId id="296" r:id="rId11"/>
    <p:sldId id="297" r:id="rId12"/>
    <p:sldId id="308" r:id="rId13"/>
    <p:sldId id="298" r:id="rId14"/>
    <p:sldId id="313" r:id="rId15"/>
    <p:sldId id="299" r:id="rId16"/>
    <p:sldId id="300" r:id="rId17"/>
    <p:sldId id="301" r:id="rId18"/>
    <p:sldId id="302" r:id="rId19"/>
    <p:sldId id="303" r:id="rId20"/>
    <p:sldId id="304" r:id="rId21"/>
    <p:sldId id="305" r:id="rId22"/>
    <p:sldId id="306" r:id="rId23"/>
    <p:sldId id="309" r:id="rId24"/>
    <p:sldId id="314" r:id="rId25"/>
    <p:sldId id="315" r:id="rId26"/>
    <p:sldId id="316" r:id="rId27"/>
    <p:sldId id="318" r:id="rId28"/>
    <p:sldId id="317"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286" r:id="rId43"/>
    <p:sldId id="27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91" d="100"/>
          <a:sy n="91" d="100"/>
        </p:scale>
        <p:origin x="6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2018-03-21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2018-03-21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2018-03-21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2018-03-21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2018-03-21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2018-03-21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2018-03-21</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2018-03-21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Motivation and Emotion in Daily Life</a:t>
            </a:r>
          </a:p>
        </p:txBody>
      </p:sp>
      <p:sp>
        <p:nvSpPr>
          <p:cNvPr id="3" name="Subtitle 2"/>
          <p:cNvSpPr>
            <a:spLocks noGrp="1"/>
          </p:cNvSpPr>
          <p:nvPr>
            <p:ph type="subTitle" idx="1"/>
          </p:nvPr>
        </p:nvSpPr>
        <p:spPr/>
        <p:txBody>
          <a:bodyPr>
            <a:normAutofit fontScale="85000" lnSpcReduction="20000"/>
          </a:bodyPr>
          <a:lstStyle/>
          <a:p>
            <a:r>
              <a:rPr lang="en-CA" dirty="0"/>
              <a:t>Personal Control Beliefs</a:t>
            </a:r>
          </a:p>
          <a:p>
            <a:r>
              <a:rPr lang="en-CA" dirty="0"/>
              <a:t>March 19</a:t>
            </a:r>
            <a:r>
              <a:rPr lang="en-CA" baseline="30000" dirty="0"/>
              <a:t>th</a:t>
            </a:r>
            <a:r>
              <a:rPr lang="en-CA" dirty="0"/>
              <a:t>, 2018</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A9E1-B5E4-49BF-B002-458EAAC5C28B}"/>
              </a:ext>
            </a:extLst>
          </p:cNvPr>
          <p:cNvSpPr>
            <a:spLocks noGrp="1"/>
          </p:cNvSpPr>
          <p:nvPr>
            <p:ph type="title"/>
          </p:nvPr>
        </p:nvSpPr>
        <p:spPr/>
        <p:txBody>
          <a:bodyPr/>
          <a:lstStyle/>
          <a:p>
            <a:r>
              <a:rPr lang="en-US" dirty="0"/>
              <a:t>Verbal Persuasion</a:t>
            </a:r>
          </a:p>
        </p:txBody>
      </p:sp>
      <p:sp>
        <p:nvSpPr>
          <p:cNvPr id="3" name="Content Placeholder 2">
            <a:extLst>
              <a:ext uri="{FF2B5EF4-FFF2-40B4-BE49-F238E27FC236}">
                <a16:creationId xmlns:a16="http://schemas.microsoft.com/office/drawing/2014/main" id="{77D6C7ED-68DE-44C1-BA65-682DCE64AE36}"/>
              </a:ext>
            </a:extLst>
          </p:cNvPr>
          <p:cNvSpPr>
            <a:spLocks noGrp="1"/>
          </p:cNvSpPr>
          <p:nvPr>
            <p:ph idx="1"/>
          </p:nvPr>
        </p:nvSpPr>
        <p:spPr/>
        <p:txBody>
          <a:bodyPr/>
          <a:lstStyle/>
          <a:p>
            <a:r>
              <a:rPr lang="en-US" dirty="0"/>
              <a:t>Verbal persuasions:</a:t>
            </a:r>
          </a:p>
          <a:p>
            <a:pPr lvl="1"/>
            <a:r>
              <a:rPr lang="en-US" dirty="0"/>
              <a:t>shift a performer’s attention from sources of inefficacy to sources of efficacy. </a:t>
            </a:r>
          </a:p>
          <a:p>
            <a:pPr lvl="1"/>
            <a:r>
              <a:rPr lang="en-US" dirty="0"/>
              <a:t>does not work well if it contradicts actual experience – limited by the boundaries of the possible.</a:t>
            </a:r>
          </a:p>
          <a:p>
            <a:pPr lvl="1"/>
            <a:r>
              <a:rPr lang="en-US" dirty="0"/>
              <a:t>depend on the credibility, trustworthiness, and expertise of the persuader. </a:t>
            </a:r>
          </a:p>
          <a:p>
            <a:pPr lvl="1"/>
            <a:r>
              <a:rPr lang="en-US" dirty="0"/>
              <a:t>people can self-persuade to boost efficacy.</a:t>
            </a:r>
          </a:p>
          <a:p>
            <a:pPr lvl="1"/>
            <a:r>
              <a:rPr lang="en-US" dirty="0"/>
              <a:t>works to the extent that it provides the performer with enough of a temporary and provisional efficacy boost to generate the motivation necessary for another try.</a:t>
            </a:r>
          </a:p>
          <a:p>
            <a:pPr lvl="1"/>
            <a:endParaRPr lang="en-US" dirty="0"/>
          </a:p>
          <a:p>
            <a:pPr lvl="1"/>
            <a:endParaRPr lang="en-US" dirty="0"/>
          </a:p>
          <a:p>
            <a:pPr marL="201168" lvl="1" indent="0">
              <a:buNone/>
            </a:pPr>
            <a:endParaRPr lang="en-US" dirty="0"/>
          </a:p>
          <a:p>
            <a:pPr lvl="1"/>
            <a:endParaRPr lang="en-US" dirty="0"/>
          </a:p>
        </p:txBody>
      </p:sp>
    </p:spTree>
    <p:extLst>
      <p:ext uri="{BB962C8B-B14F-4D97-AF65-F5344CB8AC3E}">
        <p14:creationId xmlns:p14="http://schemas.microsoft.com/office/powerpoint/2010/main" val="2428876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A2AB6-45B6-4A7A-AFA1-F9651C8D57CC}"/>
              </a:ext>
            </a:extLst>
          </p:cNvPr>
          <p:cNvSpPr>
            <a:spLocks noGrp="1"/>
          </p:cNvSpPr>
          <p:nvPr>
            <p:ph type="title"/>
          </p:nvPr>
        </p:nvSpPr>
        <p:spPr/>
        <p:txBody>
          <a:bodyPr/>
          <a:lstStyle/>
          <a:p>
            <a:r>
              <a:rPr lang="en-US" dirty="0"/>
              <a:t>Physiological State</a:t>
            </a:r>
          </a:p>
        </p:txBody>
      </p:sp>
      <p:sp>
        <p:nvSpPr>
          <p:cNvPr id="3" name="Content Placeholder 2">
            <a:extLst>
              <a:ext uri="{FF2B5EF4-FFF2-40B4-BE49-F238E27FC236}">
                <a16:creationId xmlns:a16="http://schemas.microsoft.com/office/drawing/2014/main" id="{8EC334B0-BFDB-4251-B49A-2D7D2EBAE782}"/>
              </a:ext>
            </a:extLst>
          </p:cNvPr>
          <p:cNvSpPr>
            <a:spLocks noGrp="1"/>
          </p:cNvSpPr>
          <p:nvPr>
            <p:ph idx="1"/>
          </p:nvPr>
        </p:nvSpPr>
        <p:spPr/>
        <p:txBody>
          <a:bodyPr/>
          <a:lstStyle/>
          <a:p>
            <a:r>
              <a:rPr lang="en-US" dirty="0"/>
              <a:t>An abnormal physiological state is a private, yet attention-getting, message that contributes to one’s sense of inefficacy. </a:t>
            </a:r>
          </a:p>
          <a:p>
            <a:pPr lvl="1"/>
            <a:r>
              <a:rPr lang="en-US" dirty="0"/>
              <a:t>The causal direction between efficacy and physiological activity is bidirectional – inefficacy heightens arousal and heightened arousal fuels perceived inefficacy. </a:t>
            </a:r>
          </a:p>
          <a:p>
            <a:pPr lvl="1"/>
            <a:r>
              <a:rPr lang="en-US" dirty="0"/>
              <a:t>Physiological information communicates efficiently information most when initial efficacy is uncertain. </a:t>
            </a:r>
          </a:p>
          <a:p>
            <a:pPr lvl="1"/>
            <a:r>
              <a:rPr lang="en-US" dirty="0"/>
              <a:t>When efficacy is relatedly assured, people sometimes interpret their physiological cues in a positive fashion. </a:t>
            </a:r>
          </a:p>
          <a:p>
            <a:endParaRPr lang="en-US" dirty="0"/>
          </a:p>
        </p:txBody>
      </p:sp>
    </p:spTree>
    <p:extLst>
      <p:ext uri="{BB962C8B-B14F-4D97-AF65-F5344CB8AC3E}">
        <p14:creationId xmlns:p14="http://schemas.microsoft.com/office/powerpoint/2010/main" val="17356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99F0-7B3C-453B-90F0-AAB15E449C98}"/>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8BFFA703-4FAF-41B6-BB69-D62C6A55A3B9}"/>
              </a:ext>
            </a:extLst>
          </p:cNvPr>
          <p:cNvSpPr>
            <a:spLocks noGrp="1"/>
          </p:cNvSpPr>
          <p:nvPr>
            <p:ph idx="1"/>
          </p:nvPr>
        </p:nvSpPr>
        <p:spPr/>
        <p:txBody>
          <a:bodyPr/>
          <a:lstStyle/>
          <a:p>
            <a:r>
              <a:rPr lang="en-US" dirty="0"/>
              <a:t>Please use the same activity as before – when you assessed your efficacy and outcome expectations. </a:t>
            </a:r>
          </a:p>
          <a:p>
            <a:r>
              <a:rPr lang="en-US" dirty="0"/>
              <a:t>Please answer the following questions: </a:t>
            </a:r>
          </a:p>
          <a:p>
            <a:pPr lvl="1"/>
            <a:r>
              <a:rPr lang="en-US" dirty="0"/>
              <a:t>What is your personal behavioral history trying to execute that particular behaviour or way of coping?</a:t>
            </a:r>
          </a:p>
          <a:p>
            <a:pPr lvl="1"/>
            <a:r>
              <a:rPr lang="en-US" dirty="0"/>
              <a:t>What are your observations of similar people who have or will be executing that behaviour? </a:t>
            </a:r>
          </a:p>
          <a:p>
            <a:pPr lvl="1"/>
            <a:r>
              <a:rPr lang="en-US" dirty="0"/>
              <a:t>What do you expect in regards to verbal persuasions or self-persuasions?</a:t>
            </a:r>
          </a:p>
          <a:p>
            <a:pPr lvl="1"/>
            <a:r>
              <a:rPr lang="en-US" dirty="0"/>
              <a:t>What are your expected physiological states when performing, leading up to, and after the activity? </a:t>
            </a:r>
          </a:p>
          <a:p>
            <a:pPr lvl="1"/>
            <a:endParaRPr lang="en-US" dirty="0"/>
          </a:p>
          <a:p>
            <a:pPr marL="201168" lvl="1" indent="0">
              <a:buNone/>
            </a:pPr>
            <a:endParaRPr lang="en-US" dirty="0"/>
          </a:p>
          <a:p>
            <a:endParaRPr lang="en-US" dirty="0"/>
          </a:p>
        </p:txBody>
      </p:sp>
    </p:spTree>
    <p:extLst>
      <p:ext uri="{BB962C8B-B14F-4D97-AF65-F5344CB8AC3E}">
        <p14:creationId xmlns:p14="http://schemas.microsoft.com/office/powerpoint/2010/main" val="1432913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2D6C-F80B-4FDC-92E2-8D1A82D8AD98}"/>
              </a:ext>
            </a:extLst>
          </p:cNvPr>
          <p:cNvSpPr>
            <a:spLocks noGrp="1"/>
          </p:cNvSpPr>
          <p:nvPr>
            <p:ph type="title"/>
          </p:nvPr>
        </p:nvSpPr>
        <p:spPr/>
        <p:txBody>
          <a:bodyPr/>
          <a:lstStyle/>
          <a:p>
            <a:r>
              <a:rPr lang="en-US" dirty="0"/>
              <a:t>Self-Efficacy on Behaviour</a:t>
            </a:r>
          </a:p>
        </p:txBody>
      </p:sp>
      <p:sp>
        <p:nvSpPr>
          <p:cNvPr id="3" name="Content Placeholder 2">
            <a:extLst>
              <a:ext uri="{FF2B5EF4-FFF2-40B4-BE49-F238E27FC236}">
                <a16:creationId xmlns:a16="http://schemas.microsoft.com/office/drawing/2014/main" id="{17F18545-9961-4728-BFC0-7D613F47A945}"/>
              </a:ext>
            </a:extLst>
          </p:cNvPr>
          <p:cNvSpPr>
            <a:spLocks noGrp="1"/>
          </p:cNvSpPr>
          <p:nvPr>
            <p:ph idx="1"/>
          </p:nvPr>
        </p:nvSpPr>
        <p:spPr/>
        <p:txBody>
          <a:bodyPr/>
          <a:lstStyle/>
          <a:p>
            <a:r>
              <a:rPr lang="en-US" dirty="0"/>
              <a:t>Both skill and self-efficacy affect each other; although the effect that skilled performance has on self-efficacy is stronger than is the effect that self-efficacy has on skilled performance. </a:t>
            </a:r>
          </a:p>
          <a:p>
            <a:r>
              <a:rPr lang="en-US" dirty="0"/>
              <a:t>When people expect that they can perform an action, they are willing to put forth effort and persistence in the face of difficulties. In contrast, when people do not expect that they can perform the required task, they are not willing to engage in activities requiring such behaviour. </a:t>
            </a:r>
          </a:p>
          <a:p>
            <a:r>
              <a:rPr lang="en-US" dirty="0"/>
              <a:t>Self-efficacy beliefs affect:</a:t>
            </a:r>
          </a:p>
          <a:p>
            <a:pPr lvl="1"/>
            <a:r>
              <a:rPr lang="en-US" dirty="0"/>
              <a:t>Choice</a:t>
            </a:r>
          </a:p>
          <a:p>
            <a:pPr lvl="1"/>
            <a:r>
              <a:rPr lang="en-US" dirty="0"/>
              <a:t>Effort and persistence</a:t>
            </a:r>
          </a:p>
          <a:p>
            <a:pPr lvl="1"/>
            <a:r>
              <a:rPr lang="en-US" dirty="0"/>
              <a:t>Thinking and decision making</a:t>
            </a:r>
          </a:p>
          <a:p>
            <a:pPr lvl="1"/>
            <a:r>
              <a:rPr lang="en-US" dirty="0"/>
              <a:t>Emotionality </a:t>
            </a:r>
          </a:p>
          <a:p>
            <a:pPr lvl="1"/>
            <a:r>
              <a:rPr lang="en-US" dirty="0"/>
              <a:t>Learning and coping</a:t>
            </a:r>
          </a:p>
        </p:txBody>
      </p:sp>
    </p:spTree>
    <p:extLst>
      <p:ext uri="{BB962C8B-B14F-4D97-AF65-F5344CB8AC3E}">
        <p14:creationId xmlns:p14="http://schemas.microsoft.com/office/powerpoint/2010/main" val="424107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FC539C-B783-4B03-9F9E-D13430F3F6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E299956-A9E7-4FC1-A0B1-D590CA9730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C947DF4A-614C-4B4C-8B80-E5B9D8E8CFE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9045F63-D3C3-46D6-9805-4FA864D56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931358"/>
            <a:ext cx="6909801" cy="4731852"/>
          </a:xfrm>
          <a:prstGeom prst="rect">
            <a:avLst/>
          </a:prstGeom>
        </p:spPr>
      </p:pic>
      <p:sp>
        <p:nvSpPr>
          <p:cNvPr id="2" name="Title 1">
            <a:extLst>
              <a:ext uri="{FF2B5EF4-FFF2-40B4-BE49-F238E27FC236}">
                <a16:creationId xmlns:a16="http://schemas.microsoft.com/office/drawing/2014/main" id="{C63A2B25-ECCB-405D-B73C-E9D16839312D}"/>
              </a:ext>
            </a:extLst>
          </p:cNvPr>
          <p:cNvSpPr>
            <a:spLocks noGrp="1"/>
          </p:cNvSpPr>
          <p:nvPr>
            <p:ph type="title"/>
          </p:nvPr>
        </p:nvSpPr>
        <p:spPr>
          <a:xfrm>
            <a:off x="7859485" y="634946"/>
            <a:ext cx="3690257" cy="1450757"/>
          </a:xfrm>
        </p:spPr>
        <p:txBody>
          <a:bodyPr>
            <a:normAutofit/>
          </a:bodyPr>
          <a:lstStyle/>
          <a:p>
            <a:r>
              <a:rPr lang="en-US" dirty="0"/>
              <a:t>Sources of Self-Efficacy</a:t>
            </a:r>
          </a:p>
        </p:txBody>
      </p:sp>
      <p:sp>
        <p:nvSpPr>
          <p:cNvPr id="3" name="Content Placeholder 2">
            <a:extLst>
              <a:ext uri="{FF2B5EF4-FFF2-40B4-BE49-F238E27FC236}">
                <a16:creationId xmlns:a16="http://schemas.microsoft.com/office/drawing/2014/main" id="{EF038C2D-100C-4765-8384-2698C0918F2D}"/>
              </a:ext>
            </a:extLst>
          </p:cNvPr>
          <p:cNvSpPr>
            <a:spLocks noGrp="1"/>
          </p:cNvSpPr>
          <p:nvPr>
            <p:ph idx="1"/>
          </p:nvPr>
        </p:nvSpPr>
        <p:spPr>
          <a:xfrm>
            <a:off x="7859485" y="2198914"/>
            <a:ext cx="3690257" cy="4013422"/>
          </a:xfrm>
        </p:spPr>
        <p:txBody>
          <a:bodyPr>
            <a:normAutofit fontScale="92500" lnSpcReduction="20000"/>
          </a:bodyPr>
          <a:lstStyle/>
          <a:p>
            <a:r>
              <a:rPr lang="en-US" dirty="0"/>
              <a:t>Self-efficacy beliefs arise from:</a:t>
            </a:r>
          </a:p>
          <a:p>
            <a:pPr lvl="1"/>
            <a:r>
              <a:rPr lang="en-US" dirty="0"/>
              <a:t>One’s personal behavioral history in trying to execute that particular behaviour or way of coping**</a:t>
            </a:r>
          </a:p>
          <a:p>
            <a:pPr lvl="1"/>
            <a:r>
              <a:rPr lang="en-US" dirty="0"/>
              <a:t>Observations of similar others who also try to execute that behaviour**</a:t>
            </a:r>
          </a:p>
          <a:p>
            <a:pPr lvl="1"/>
            <a:r>
              <a:rPr lang="en-US" dirty="0"/>
              <a:t>Verbal persuasions from others</a:t>
            </a:r>
          </a:p>
          <a:p>
            <a:pPr lvl="1"/>
            <a:r>
              <a:rPr lang="en-US" dirty="0"/>
              <a:t>Physiological states </a:t>
            </a:r>
          </a:p>
          <a:p>
            <a:r>
              <a:rPr lang="en-US" dirty="0"/>
              <a:t>Self-efficacy affects</a:t>
            </a:r>
          </a:p>
          <a:p>
            <a:pPr lvl="1"/>
            <a:r>
              <a:rPr lang="en-US" dirty="0"/>
              <a:t>Choice</a:t>
            </a:r>
          </a:p>
          <a:p>
            <a:pPr lvl="1"/>
            <a:r>
              <a:rPr lang="en-US" dirty="0"/>
              <a:t>Effort and persistence</a:t>
            </a:r>
          </a:p>
          <a:p>
            <a:pPr lvl="1"/>
            <a:r>
              <a:rPr lang="en-US" dirty="0"/>
              <a:t>Thinking and decision making</a:t>
            </a:r>
          </a:p>
          <a:p>
            <a:pPr lvl="1"/>
            <a:r>
              <a:rPr lang="en-US" dirty="0"/>
              <a:t>Emotional Reactions</a:t>
            </a:r>
          </a:p>
          <a:p>
            <a:pPr lvl="1"/>
            <a:endParaRPr lang="en-US" dirty="0"/>
          </a:p>
          <a:p>
            <a:pPr marL="201168" lvl="1" indent="0" algn="r">
              <a:buNone/>
            </a:pPr>
            <a:r>
              <a:rPr lang="en-US" sz="1300" i="1" dirty="0"/>
              <a:t>** stronger source of efficacy beliefs</a:t>
            </a:r>
          </a:p>
          <a:p>
            <a:pPr lvl="1"/>
            <a:endParaRPr lang="en-US" dirty="0"/>
          </a:p>
        </p:txBody>
      </p:sp>
    </p:spTree>
    <p:extLst>
      <p:ext uri="{BB962C8B-B14F-4D97-AF65-F5344CB8AC3E}">
        <p14:creationId xmlns:p14="http://schemas.microsoft.com/office/powerpoint/2010/main" val="30639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ED84-ECA1-43E1-9603-FB4F356A6CEB}"/>
              </a:ext>
            </a:extLst>
          </p:cNvPr>
          <p:cNvSpPr>
            <a:spLocks noGrp="1"/>
          </p:cNvSpPr>
          <p:nvPr>
            <p:ph type="title"/>
          </p:nvPr>
        </p:nvSpPr>
        <p:spPr/>
        <p:txBody>
          <a:bodyPr/>
          <a:lstStyle/>
          <a:p>
            <a:r>
              <a:rPr lang="en-US" dirty="0"/>
              <a:t>Choice</a:t>
            </a:r>
          </a:p>
        </p:txBody>
      </p:sp>
      <p:sp>
        <p:nvSpPr>
          <p:cNvPr id="3" name="Content Placeholder 2">
            <a:extLst>
              <a:ext uri="{FF2B5EF4-FFF2-40B4-BE49-F238E27FC236}">
                <a16:creationId xmlns:a16="http://schemas.microsoft.com/office/drawing/2014/main" id="{0A5CC687-B6D2-4DE5-B4C0-8491AFDE4EC4}"/>
              </a:ext>
            </a:extLst>
          </p:cNvPr>
          <p:cNvSpPr>
            <a:spLocks noGrp="1"/>
          </p:cNvSpPr>
          <p:nvPr>
            <p:ph idx="1"/>
          </p:nvPr>
        </p:nvSpPr>
        <p:spPr/>
        <p:txBody>
          <a:bodyPr/>
          <a:lstStyle/>
          <a:p>
            <a:r>
              <a:rPr lang="en-US" dirty="0"/>
              <a:t>People seek out and approach activities/situations that they feel capable of adjusting or handling while they shun and avoid activities/situations that they see as likely to overwhelm, their coping capacities. </a:t>
            </a:r>
          </a:p>
          <a:p>
            <a:r>
              <a:rPr lang="en-US" dirty="0"/>
              <a:t>Doubt-plagued avoidance exert a profound and detrimental effect on a person’s long-term development – it arrests development potentials. </a:t>
            </a:r>
          </a:p>
          <a:p>
            <a:r>
              <a:rPr lang="en-US" dirty="0"/>
              <a:t>Avoiding activities makes self-doubt more entrenched because doubters never get to prove themselves wrong. </a:t>
            </a:r>
          </a:p>
          <a:p>
            <a:endParaRPr lang="en-US" dirty="0"/>
          </a:p>
        </p:txBody>
      </p:sp>
    </p:spTree>
    <p:extLst>
      <p:ext uri="{BB962C8B-B14F-4D97-AF65-F5344CB8AC3E}">
        <p14:creationId xmlns:p14="http://schemas.microsoft.com/office/powerpoint/2010/main" val="1814696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997B-7A56-4002-8529-A64554DC00CB}"/>
              </a:ext>
            </a:extLst>
          </p:cNvPr>
          <p:cNvSpPr>
            <a:spLocks noGrp="1"/>
          </p:cNvSpPr>
          <p:nvPr>
            <p:ph type="title"/>
          </p:nvPr>
        </p:nvSpPr>
        <p:spPr/>
        <p:txBody>
          <a:bodyPr/>
          <a:lstStyle/>
          <a:p>
            <a:r>
              <a:rPr lang="en-US" dirty="0"/>
              <a:t>Effort and Persistence</a:t>
            </a:r>
          </a:p>
        </p:txBody>
      </p:sp>
      <p:sp>
        <p:nvSpPr>
          <p:cNvPr id="3" name="Content Placeholder 2">
            <a:extLst>
              <a:ext uri="{FF2B5EF4-FFF2-40B4-BE49-F238E27FC236}">
                <a16:creationId xmlns:a16="http://schemas.microsoft.com/office/drawing/2014/main" id="{CB271C05-04D3-4576-B3DB-E03CD9FC6A58}"/>
              </a:ext>
            </a:extLst>
          </p:cNvPr>
          <p:cNvSpPr>
            <a:spLocks noGrp="1"/>
          </p:cNvSpPr>
          <p:nvPr>
            <p:ph idx="1"/>
          </p:nvPr>
        </p:nvSpPr>
        <p:spPr/>
        <p:txBody>
          <a:bodyPr/>
          <a:lstStyle/>
          <a:p>
            <a:r>
              <a:rPr lang="en-US" dirty="0"/>
              <a:t>Strong self-efficacy beliefs produce persistent coping efforts aimed at overcoming setbacks and difficulties. </a:t>
            </a:r>
          </a:p>
          <a:p>
            <a:r>
              <a:rPr lang="en-US" dirty="0"/>
              <a:t>Doubt leads to people to slacken their efforts when they encounter difficulties and perhaps give up or settle for mediocre solutions. Self-efficacy leads to a quick recovery of self-assurances following setbacks. </a:t>
            </a:r>
          </a:p>
        </p:txBody>
      </p:sp>
    </p:spTree>
    <p:extLst>
      <p:ext uri="{BB962C8B-B14F-4D97-AF65-F5344CB8AC3E}">
        <p14:creationId xmlns:p14="http://schemas.microsoft.com/office/powerpoint/2010/main" val="135269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9E19-81B6-4E71-A9F9-DCC9F9B60BD2}"/>
              </a:ext>
            </a:extLst>
          </p:cNvPr>
          <p:cNvSpPr>
            <a:spLocks noGrp="1"/>
          </p:cNvSpPr>
          <p:nvPr>
            <p:ph type="title"/>
          </p:nvPr>
        </p:nvSpPr>
        <p:spPr/>
        <p:txBody>
          <a:bodyPr/>
          <a:lstStyle/>
          <a:p>
            <a:r>
              <a:rPr lang="en-US" dirty="0"/>
              <a:t>Thinking and Decision Making</a:t>
            </a:r>
          </a:p>
        </p:txBody>
      </p:sp>
      <p:sp>
        <p:nvSpPr>
          <p:cNvPr id="3" name="Content Placeholder 2">
            <a:extLst>
              <a:ext uri="{FF2B5EF4-FFF2-40B4-BE49-F238E27FC236}">
                <a16:creationId xmlns:a16="http://schemas.microsoft.com/office/drawing/2014/main" id="{0F6C495E-BEA8-4A8E-B897-DE93F1C53461}"/>
              </a:ext>
            </a:extLst>
          </p:cNvPr>
          <p:cNvSpPr>
            <a:spLocks noGrp="1"/>
          </p:cNvSpPr>
          <p:nvPr>
            <p:ph idx="1"/>
          </p:nvPr>
        </p:nvSpPr>
        <p:spPr/>
        <p:txBody>
          <a:bodyPr/>
          <a:lstStyle/>
          <a:p>
            <a:r>
              <a:rPr lang="en-US" dirty="0"/>
              <a:t>People who believe strongly in their efficacy for solving problems: </a:t>
            </a:r>
          </a:p>
          <a:p>
            <a:pPr lvl="1"/>
            <a:r>
              <a:rPr lang="en-US" dirty="0"/>
              <a:t>remain remarkably efficient in their analytic thinking during stressful episodes</a:t>
            </a:r>
          </a:p>
          <a:p>
            <a:pPr lvl="1"/>
            <a:r>
              <a:rPr lang="en-US" dirty="0"/>
              <a:t>allows a performer to stay focused in the face of stressful situations</a:t>
            </a:r>
          </a:p>
          <a:p>
            <a:pPr lvl="1"/>
            <a:r>
              <a:rPr lang="en-US" dirty="0"/>
              <a:t>buffers the quality of a performers thinking and decision making</a:t>
            </a:r>
          </a:p>
          <a:p>
            <a:pPr lvl="1"/>
            <a:r>
              <a:rPr lang="en-US" dirty="0"/>
              <a:t>allows people to analyze feedback</a:t>
            </a:r>
          </a:p>
          <a:p>
            <a:pPr marL="0" indent="0">
              <a:buNone/>
            </a:pPr>
            <a:endParaRPr lang="en-US" dirty="0"/>
          </a:p>
          <a:p>
            <a:r>
              <a:rPr lang="en-US" dirty="0"/>
              <a:t>People who doubt their problem-solving: </a:t>
            </a:r>
          </a:p>
          <a:p>
            <a:pPr lvl="1"/>
            <a:r>
              <a:rPr lang="en-US" dirty="0"/>
              <a:t>think erratically, show confusion and negative thinking</a:t>
            </a:r>
          </a:p>
          <a:p>
            <a:pPr lvl="1"/>
            <a:r>
              <a:rPr lang="en-US" dirty="0"/>
              <a:t>distracts decision makers away from such task-focused thinking </a:t>
            </a:r>
          </a:p>
          <a:p>
            <a:pPr lvl="1"/>
            <a:r>
              <a:rPr lang="en-US" dirty="0"/>
              <a:t>doubt deteriorates the quality of a performers thinking and decision making</a:t>
            </a:r>
          </a:p>
          <a:p>
            <a:endParaRPr lang="en-US" dirty="0"/>
          </a:p>
        </p:txBody>
      </p:sp>
    </p:spTree>
    <p:extLst>
      <p:ext uri="{BB962C8B-B14F-4D97-AF65-F5344CB8AC3E}">
        <p14:creationId xmlns:p14="http://schemas.microsoft.com/office/powerpoint/2010/main" val="1845719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1E17-6EAF-44E6-9F3A-989159655FF3}"/>
              </a:ext>
            </a:extLst>
          </p:cNvPr>
          <p:cNvSpPr>
            <a:spLocks noGrp="1"/>
          </p:cNvSpPr>
          <p:nvPr>
            <p:ph type="title"/>
          </p:nvPr>
        </p:nvSpPr>
        <p:spPr/>
        <p:txBody>
          <a:bodyPr/>
          <a:lstStyle/>
          <a:p>
            <a:r>
              <a:rPr lang="en-US" dirty="0"/>
              <a:t>Emotionality</a:t>
            </a:r>
          </a:p>
        </p:txBody>
      </p:sp>
      <p:sp>
        <p:nvSpPr>
          <p:cNvPr id="3" name="Content Placeholder 2">
            <a:extLst>
              <a:ext uri="{FF2B5EF4-FFF2-40B4-BE49-F238E27FC236}">
                <a16:creationId xmlns:a16="http://schemas.microsoft.com/office/drawing/2014/main" id="{1EA91336-ADE8-4F3C-A261-52D76063AE9B}"/>
              </a:ext>
            </a:extLst>
          </p:cNvPr>
          <p:cNvSpPr>
            <a:spLocks noGrp="1"/>
          </p:cNvSpPr>
          <p:nvPr>
            <p:ph idx="1"/>
          </p:nvPr>
        </p:nvSpPr>
        <p:spPr/>
        <p:txBody>
          <a:bodyPr/>
          <a:lstStyle/>
          <a:p>
            <a:r>
              <a:rPr lang="en-US" dirty="0"/>
              <a:t>Performers with a strong sense of efficacy: </a:t>
            </a:r>
          </a:p>
          <a:p>
            <a:pPr lvl="1"/>
            <a:r>
              <a:rPr lang="en-US" dirty="0"/>
              <a:t>Attend to the demands of the challenge</a:t>
            </a:r>
          </a:p>
          <a:p>
            <a:pPr lvl="1"/>
            <a:r>
              <a:rPr lang="en-US" dirty="0"/>
              <a:t>Visualize competent scenarios for forthcoming behaviour</a:t>
            </a:r>
          </a:p>
          <a:p>
            <a:pPr lvl="1"/>
            <a:r>
              <a:rPr lang="en-US" dirty="0"/>
              <a:t>Exude enthusiasm, optimism, and interest</a:t>
            </a:r>
          </a:p>
          <a:p>
            <a:pPr lvl="1"/>
            <a:r>
              <a:rPr lang="en-US" dirty="0"/>
              <a:t>Keep anxiety at bay</a:t>
            </a:r>
          </a:p>
          <a:p>
            <a:r>
              <a:rPr lang="en-US" dirty="0"/>
              <a:t>Performers with a weak sense of efficacy: </a:t>
            </a:r>
          </a:p>
          <a:p>
            <a:pPr lvl="1"/>
            <a:r>
              <a:rPr lang="en-US" dirty="0"/>
              <a:t>Dwell on personal deficiencies</a:t>
            </a:r>
          </a:p>
          <a:p>
            <a:pPr lvl="1"/>
            <a:r>
              <a:rPr lang="en-US" dirty="0"/>
              <a:t>Visualize formidable obstacles</a:t>
            </a:r>
          </a:p>
          <a:p>
            <a:pPr lvl="1"/>
            <a:r>
              <a:rPr lang="en-US" dirty="0"/>
              <a:t>Exude pessimism, anxiety, and depression</a:t>
            </a:r>
          </a:p>
          <a:p>
            <a:pPr lvl="1"/>
            <a:r>
              <a:rPr lang="en-US" dirty="0"/>
              <a:t>Quickly threatened by difficulties and react to setbacks with distress</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12681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9252-02A9-4CB5-9F67-B43A891806D1}"/>
              </a:ext>
            </a:extLst>
          </p:cNvPr>
          <p:cNvSpPr>
            <a:spLocks noGrp="1"/>
          </p:cNvSpPr>
          <p:nvPr>
            <p:ph type="title"/>
          </p:nvPr>
        </p:nvSpPr>
        <p:spPr/>
        <p:txBody>
          <a:bodyPr/>
          <a:lstStyle/>
          <a:p>
            <a:r>
              <a:rPr lang="en-US" dirty="0"/>
              <a:t>Learning, Coping and Achieving</a:t>
            </a:r>
          </a:p>
        </p:txBody>
      </p:sp>
      <p:sp>
        <p:nvSpPr>
          <p:cNvPr id="3" name="Content Placeholder 2">
            <a:extLst>
              <a:ext uri="{FF2B5EF4-FFF2-40B4-BE49-F238E27FC236}">
                <a16:creationId xmlns:a16="http://schemas.microsoft.com/office/drawing/2014/main" id="{899C16DA-6979-44DA-9A6A-5F1414E81CF4}"/>
              </a:ext>
            </a:extLst>
          </p:cNvPr>
          <p:cNvSpPr>
            <a:spLocks noGrp="1"/>
          </p:cNvSpPr>
          <p:nvPr>
            <p:ph idx="1"/>
          </p:nvPr>
        </p:nvSpPr>
        <p:spPr/>
        <p:txBody>
          <a:bodyPr/>
          <a:lstStyle/>
          <a:p>
            <a:r>
              <a:rPr lang="en-US" dirty="0"/>
              <a:t>Self-efficacy beliefs:</a:t>
            </a:r>
          </a:p>
          <a:p>
            <a:pPr lvl="1"/>
            <a:r>
              <a:rPr lang="en-US" dirty="0"/>
              <a:t>Predict people’s learning, coping and performance, and achievement. </a:t>
            </a:r>
          </a:p>
          <a:p>
            <a:pPr lvl="1"/>
            <a:r>
              <a:rPr lang="en-US" dirty="0"/>
              <a:t>Facilitates the type of behaviour that is needed to increase and improve learning, coping, performance and achievement. </a:t>
            </a:r>
          </a:p>
          <a:p>
            <a:pPr lvl="1"/>
            <a:r>
              <a:rPr lang="en-US" dirty="0"/>
              <a:t>Makes people approach situations, exert greater effort, persist in the face of obstacles, think clearly on what needs to be done, experience constructive emotions, like hope. </a:t>
            </a:r>
          </a:p>
        </p:txBody>
      </p:sp>
    </p:spTree>
    <p:extLst>
      <p:ext uri="{BB962C8B-B14F-4D97-AF65-F5344CB8AC3E}">
        <p14:creationId xmlns:p14="http://schemas.microsoft.com/office/powerpoint/2010/main" val="145341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468E-BE7A-433C-A7DC-9562E62A1422}"/>
              </a:ext>
            </a:extLst>
          </p:cNvPr>
          <p:cNvSpPr>
            <a:spLocks noGrp="1"/>
          </p:cNvSpPr>
          <p:nvPr>
            <p:ph type="title"/>
          </p:nvPr>
        </p:nvSpPr>
        <p:spPr/>
        <p:txBody>
          <a:bodyPr/>
          <a:lstStyle/>
          <a:p>
            <a:r>
              <a:rPr lang="en-US" dirty="0"/>
              <a:t>Schedule For The Rest of This Course</a:t>
            </a:r>
          </a:p>
        </p:txBody>
      </p:sp>
      <p:sp>
        <p:nvSpPr>
          <p:cNvPr id="3" name="Content Placeholder 2">
            <a:extLst>
              <a:ext uri="{FF2B5EF4-FFF2-40B4-BE49-F238E27FC236}">
                <a16:creationId xmlns:a16="http://schemas.microsoft.com/office/drawing/2014/main" id="{1A3FB18A-24D6-4ED0-8920-A227DD80B963}"/>
              </a:ext>
            </a:extLst>
          </p:cNvPr>
          <p:cNvSpPr>
            <a:spLocks noGrp="1"/>
          </p:cNvSpPr>
          <p:nvPr>
            <p:ph idx="1"/>
          </p:nvPr>
        </p:nvSpPr>
        <p:spPr/>
        <p:txBody>
          <a:bodyPr>
            <a:normAutofit fontScale="70000" lnSpcReduction="20000"/>
          </a:bodyPr>
          <a:lstStyle/>
          <a:p>
            <a:r>
              <a:rPr lang="en-US" b="1" dirty="0"/>
              <a:t>March 19</a:t>
            </a:r>
            <a:r>
              <a:rPr lang="en-US" b="1" baseline="30000" dirty="0"/>
              <a:t>th</a:t>
            </a:r>
            <a:r>
              <a:rPr lang="en-US" b="1" dirty="0"/>
              <a:t> – Personal Control Beliefs</a:t>
            </a:r>
            <a:br>
              <a:rPr lang="en-US" b="1" dirty="0"/>
            </a:br>
            <a:r>
              <a:rPr lang="en-US" dirty="0"/>
              <a:t>Chapter 10 – Personal Control Beliefs</a:t>
            </a:r>
          </a:p>
          <a:p>
            <a:r>
              <a:rPr lang="en-US" b="1" dirty="0"/>
              <a:t>March 21</a:t>
            </a:r>
            <a:r>
              <a:rPr lang="en-US" b="1" baseline="30000" dirty="0"/>
              <a:t>st</a:t>
            </a:r>
            <a:r>
              <a:rPr lang="en-US" b="1" dirty="0"/>
              <a:t> – The Self and Its Strivings</a:t>
            </a:r>
            <a:br>
              <a:rPr lang="en-US" b="1" dirty="0"/>
            </a:br>
            <a:r>
              <a:rPr lang="en-US" dirty="0"/>
              <a:t>Chapter 11 – The Self and Its Strivings</a:t>
            </a:r>
          </a:p>
          <a:p>
            <a:r>
              <a:rPr lang="en-US" b="1" dirty="0"/>
              <a:t>March 26</a:t>
            </a:r>
            <a:r>
              <a:rPr lang="en-US" b="1" baseline="30000" dirty="0"/>
              <a:t>th</a:t>
            </a:r>
            <a:r>
              <a:rPr lang="en-US" b="1" dirty="0"/>
              <a:t> – The Self and Its Strivings</a:t>
            </a:r>
            <a:br>
              <a:rPr lang="en-US" b="1" dirty="0"/>
            </a:br>
            <a:r>
              <a:rPr lang="en-US" dirty="0"/>
              <a:t>Chapter 11 – The Self and Its Strivings</a:t>
            </a:r>
          </a:p>
          <a:p>
            <a:r>
              <a:rPr lang="en-US" b="1" dirty="0"/>
              <a:t>March 28</a:t>
            </a:r>
            <a:r>
              <a:rPr lang="en-US" b="1" baseline="30000" dirty="0"/>
              <a:t>th</a:t>
            </a:r>
            <a:r>
              <a:rPr lang="en-US" b="1" dirty="0"/>
              <a:t> – Nature of Emotions</a:t>
            </a:r>
            <a:br>
              <a:rPr lang="en-US" b="1" dirty="0"/>
            </a:br>
            <a:r>
              <a:rPr lang="en-US" dirty="0"/>
              <a:t>Chapter 12 – Nature of Emotions: Six Perennial Questions</a:t>
            </a:r>
          </a:p>
          <a:p>
            <a:r>
              <a:rPr lang="en-US" b="1" dirty="0"/>
              <a:t>April 4</a:t>
            </a:r>
            <a:r>
              <a:rPr lang="en-US" b="1" baseline="30000" dirty="0"/>
              <a:t>th</a:t>
            </a:r>
            <a:r>
              <a:rPr lang="en-US" b="1" dirty="0"/>
              <a:t> – Nature of Emotions</a:t>
            </a:r>
            <a:br>
              <a:rPr lang="en-US" b="1" dirty="0"/>
            </a:br>
            <a:r>
              <a:rPr lang="en-US" dirty="0"/>
              <a:t>Chapter 12 – Nature of Emotions: Six Perennial Questions</a:t>
            </a:r>
          </a:p>
          <a:p>
            <a:r>
              <a:rPr lang="en-US" b="1" dirty="0"/>
              <a:t>April 9</a:t>
            </a:r>
            <a:r>
              <a:rPr lang="en-US" b="1" baseline="30000" dirty="0"/>
              <a:t>th</a:t>
            </a:r>
            <a:r>
              <a:rPr lang="en-US" b="1" dirty="0"/>
              <a:t> – Aspects of Emotion</a:t>
            </a:r>
            <a:br>
              <a:rPr lang="en-US" b="1" dirty="0"/>
            </a:br>
            <a:r>
              <a:rPr lang="en-US" dirty="0"/>
              <a:t>Chapter 13 – Aspects of Emotion </a:t>
            </a:r>
          </a:p>
          <a:p>
            <a:r>
              <a:rPr lang="en-US" b="1" dirty="0"/>
              <a:t>April 11</a:t>
            </a:r>
            <a:r>
              <a:rPr lang="en-US" b="1" baseline="30000" dirty="0"/>
              <a:t>th</a:t>
            </a:r>
            <a:r>
              <a:rPr lang="en-US" b="1" dirty="0"/>
              <a:t> – Aspects of Emotion</a:t>
            </a:r>
            <a:br>
              <a:rPr lang="en-US" b="1" dirty="0"/>
            </a:br>
            <a:r>
              <a:rPr lang="en-US" dirty="0"/>
              <a:t>Chapter 13 – Aspects of Emotion </a:t>
            </a:r>
          </a:p>
          <a:p>
            <a:r>
              <a:rPr lang="en-US" b="1" dirty="0"/>
              <a:t>April 16</a:t>
            </a:r>
            <a:r>
              <a:rPr lang="en-US" b="1" baseline="30000" dirty="0"/>
              <a:t>th</a:t>
            </a:r>
            <a:r>
              <a:rPr lang="en-US" b="1" dirty="0"/>
              <a:t> – Individual Emotions</a:t>
            </a:r>
            <a:r>
              <a:rPr lang="en-US" dirty="0"/>
              <a:t> </a:t>
            </a:r>
            <a:br>
              <a:rPr lang="en-US" dirty="0"/>
            </a:br>
            <a:r>
              <a:rPr lang="en-US" dirty="0"/>
              <a:t>Chapter 14 – Individual Emotions</a:t>
            </a:r>
          </a:p>
          <a:p>
            <a:endParaRPr lang="en-US" dirty="0"/>
          </a:p>
        </p:txBody>
      </p:sp>
    </p:spTree>
    <p:extLst>
      <p:ext uri="{BB962C8B-B14F-4D97-AF65-F5344CB8AC3E}">
        <p14:creationId xmlns:p14="http://schemas.microsoft.com/office/powerpoint/2010/main" val="961574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F486-E2FE-4779-A3DD-EF87E5D467BE}"/>
              </a:ext>
            </a:extLst>
          </p:cNvPr>
          <p:cNvSpPr>
            <a:spLocks noGrp="1"/>
          </p:cNvSpPr>
          <p:nvPr>
            <p:ph type="title"/>
          </p:nvPr>
        </p:nvSpPr>
        <p:spPr/>
        <p:txBody>
          <a:bodyPr/>
          <a:lstStyle/>
          <a:p>
            <a:r>
              <a:rPr lang="en-US" dirty="0"/>
              <a:t>Self-Efficacy vs Psychological Need for Competence</a:t>
            </a:r>
          </a:p>
        </p:txBody>
      </p:sp>
      <p:sp>
        <p:nvSpPr>
          <p:cNvPr id="3" name="Content Placeholder 2">
            <a:extLst>
              <a:ext uri="{FF2B5EF4-FFF2-40B4-BE49-F238E27FC236}">
                <a16:creationId xmlns:a16="http://schemas.microsoft.com/office/drawing/2014/main" id="{299A43A2-9918-4738-9800-2BBAD560F2C0}"/>
              </a:ext>
            </a:extLst>
          </p:cNvPr>
          <p:cNvSpPr>
            <a:spLocks noGrp="1"/>
          </p:cNvSpPr>
          <p:nvPr>
            <p:ph idx="1"/>
          </p:nvPr>
        </p:nvSpPr>
        <p:spPr/>
        <p:txBody>
          <a:bodyPr/>
          <a:lstStyle/>
          <a:p>
            <a:r>
              <a:rPr lang="en-US" dirty="0"/>
              <a:t>Self-efficacy and need for competence are similar constructs but not interchangeable. </a:t>
            </a:r>
          </a:p>
          <a:p>
            <a:r>
              <a:rPr lang="en-US" dirty="0"/>
              <a:t>Psychological need for competence is a developmental constant and self-efficacy beliefs are specific to certain tasks. </a:t>
            </a:r>
          </a:p>
        </p:txBody>
      </p:sp>
    </p:spTree>
    <p:extLst>
      <p:ext uri="{BB962C8B-B14F-4D97-AF65-F5344CB8AC3E}">
        <p14:creationId xmlns:p14="http://schemas.microsoft.com/office/powerpoint/2010/main" val="1984182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BADA-B62D-443C-BF26-D4B3B774058E}"/>
              </a:ext>
            </a:extLst>
          </p:cNvPr>
          <p:cNvSpPr>
            <a:spLocks noGrp="1"/>
          </p:cNvSpPr>
          <p:nvPr>
            <p:ph type="title"/>
          </p:nvPr>
        </p:nvSpPr>
        <p:spPr/>
        <p:txBody>
          <a:bodyPr/>
          <a:lstStyle/>
          <a:p>
            <a:r>
              <a:rPr lang="en-US" dirty="0"/>
              <a:t>Empowerment</a:t>
            </a:r>
          </a:p>
        </p:txBody>
      </p:sp>
      <p:sp>
        <p:nvSpPr>
          <p:cNvPr id="3" name="Content Placeholder 2">
            <a:extLst>
              <a:ext uri="{FF2B5EF4-FFF2-40B4-BE49-F238E27FC236}">
                <a16:creationId xmlns:a16="http://schemas.microsoft.com/office/drawing/2014/main" id="{45954064-D587-42D2-B229-EDBE41A5432D}"/>
              </a:ext>
            </a:extLst>
          </p:cNvPr>
          <p:cNvSpPr>
            <a:spLocks noGrp="1"/>
          </p:cNvSpPr>
          <p:nvPr>
            <p:ph idx="1"/>
          </p:nvPr>
        </p:nvSpPr>
        <p:spPr/>
        <p:txBody>
          <a:bodyPr/>
          <a:lstStyle/>
          <a:p>
            <a:r>
              <a:rPr lang="en-US" dirty="0"/>
              <a:t>Two practical points about self-efficacy are important to highlight: </a:t>
            </a:r>
          </a:p>
          <a:p>
            <a:r>
              <a:rPr lang="en-US" dirty="0"/>
              <a:t>1 – Self-efficacy beliefs can be acquired and changed.</a:t>
            </a:r>
          </a:p>
          <a:p>
            <a:r>
              <a:rPr lang="en-US" dirty="0"/>
              <a:t>2 – The level of self-efficacy predicts ways of coping that can be called ‘competent functioning’ or ‘personal empowerment’. </a:t>
            </a:r>
          </a:p>
          <a:p>
            <a:r>
              <a:rPr lang="en-US" dirty="0"/>
              <a:t>Empowerment involves possessing the knowledge, skills, and beliefs that allow people to exert control over their lives (i.e. people defending one’s self against threats and/or abuse from others)</a:t>
            </a:r>
          </a:p>
          <a:p>
            <a:r>
              <a:rPr lang="en-US" dirty="0"/>
              <a:t>People need self-efficacy beliefs so that they can:</a:t>
            </a:r>
          </a:p>
          <a:p>
            <a:pPr lvl="1"/>
            <a:r>
              <a:rPr lang="en-US" dirty="0"/>
              <a:t>Translate their knowledge and skills into effective performance when threatened </a:t>
            </a:r>
          </a:p>
          <a:p>
            <a:pPr lvl="1"/>
            <a:r>
              <a:rPr lang="en-US" dirty="0"/>
              <a:t>Exert control over intrusive negative thoughts</a:t>
            </a:r>
          </a:p>
        </p:txBody>
      </p:sp>
    </p:spTree>
    <p:extLst>
      <p:ext uri="{BB962C8B-B14F-4D97-AF65-F5344CB8AC3E}">
        <p14:creationId xmlns:p14="http://schemas.microsoft.com/office/powerpoint/2010/main" val="4208182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F9228-8134-4449-A347-2A6D6CC7041F}"/>
              </a:ext>
            </a:extLst>
          </p:cNvPr>
          <p:cNvSpPr>
            <a:spLocks noGrp="1"/>
          </p:cNvSpPr>
          <p:nvPr>
            <p:ph type="title"/>
          </p:nvPr>
        </p:nvSpPr>
        <p:spPr/>
        <p:txBody>
          <a:bodyPr/>
          <a:lstStyle/>
          <a:p>
            <a:r>
              <a:rPr lang="en-US" dirty="0"/>
              <a:t>Empowering People: Master Modeling Program</a:t>
            </a:r>
          </a:p>
        </p:txBody>
      </p:sp>
      <p:sp>
        <p:nvSpPr>
          <p:cNvPr id="3" name="Content Placeholder 2">
            <a:extLst>
              <a:ext uri="{FF2B5EF4-FFF2-40B4-BE49-F238E27FC236}">
                <a16:creationId xmlns:a16="http://schemas.microsoft.com/office/drawing/2014/main" id="{A5ABAE9E-76C3-4C40-B2AD-C58585BA8D58}"/>
              </a:ext>
            </a:extLst>
          </p:cNvPr>
          <p:cNvSpPr>
            <a:spLocks noGrp="1"/>
          </p:cNvSpPr>
          <p:nvPr>
            <p:ph idx="1"/>
          </p:nvPr>
        </p:nvSpPr>
        <p:spPr/>
        <p:txBody>
          <a:bodyPr>
            <a:normAutofit fontScale="85000" lnSpcReduction="20000"/>
          </a:bodyPr>
          <a:lstStyle/>
          <a:p>
            <a:r>
              <a:rPr lang="en-CA" dirty="0"/>
              <a:t>A formal program to empower people through self-efficacy training is to employ a mastery modeling program – which involves the following seven steps. </a:t>
            </a:r>
          </a:p>
          <a:p>
            <a:r>
              <a:rPr lang="en-CA" dirty="0"/>
              <a:t>1 – Expert identifies component skills involved in effective coping and measures novices’ efficacy expectation on each component skill.</a:t>
            </a:r>
          </a:p>
          <a:p>
            <a:r>
              <a:rPr lang="en-CA" dirty="0"/>
              <a:t>2 – Expert models each component skill, emphasizing the novices’ most worrisome skill areas.</a:t>
            </a:r>
          </a:p>
          <a:p>
            <a:r>
              <a:rPr lang="en-CA" dirty="0"/>
              <a:t>3 – Novices emulate each modeled skill. Expert provides guidance and corrective feedback, as needed. </a:t>
            </a:r>
          </a:p>
          <a:p>
            <a:r>
              <a:rPr lang="en-CA" dirty="0"/>
              <a:t>4 – Novices integrate the individual skills into an overall simulated performance. Expert introduces only mild obstacles and helps novices integrate the different skill components into a coherent overall performance.</a:t>
            </a:r>
          </a:p>
          <a:p>
            <a:r>
              <a:rPr lang="en-CA" dirty="0"/>
              <a:t>5 – Novices participate in cooperative learning groups. One person gives a simulated performance while peers watch. As they watch, peers provide encouragement and tips. Each person takes a turn until everyone has performed multiple times.</a:t>
            </a:r>
          </a:p>
          <a:p>
            <a:r>
              <a:rPr lang="en-CA" dirty="0"/>
              <a:t>6 – Novices perform individually in a realistic situation that features numerous difficulties, surprises, obstacles, and setbacks while the expert provides modeling and corrective feedback.</a:t>
            </a:r>
          </a:p>
          <a:p>
            <a:r>
              <a:rPr lang="en-CA" dirty="0"/>
              <a:t>7 – Expert models confident demeanor and arousal-regulating techniques.</a:t>
            </a:r>
          </a:p>
          <a:p>
            <a:endParaRPr lang="en-CA" dirty="0"/>
          </a:p>
          <a:p>
            <a:endParaRPr lang="en-US" dirty="0"/>
          </a:p>
        </p:txBody>
      </p:sp>
    </p:spTree>
    <p:extLst>
      <p:ext uri="{BB962C8B-B14F-4D97-AF65-F5344CB8AC3E}">
        <p14:creationId xmlns:p14="http://schemas.microsoft.com/office/powerpoint/2010/main" val="1690397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E57E-4A17-4456-BC52-3AE255D5ADC4}"/>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9C9E56AF-5614-4213-BA25-1AA28040C4D8}"/>
              </a:ext>
            </a:extLst>
          </p:cNvPr>
          <p:cNvSpPr>
            <a:spLocks noGrp="1"/>
          </p:cNvSpPr>
          <p:nvPr>
            <p:ph idx="1"/>
          </p:nvPr>
        </p:nvSpPr>
        <p:spPr/>
        <p:txBody>
          <a:bodyPr>
            <a:normAutofit fontScale="92500" lnSpcReduction="10000"/>
          </a:bodyPr>
          <a:lstStyle/>
          <a:p>
            <a:r>
              <a:rPr lang="en-US" dirty="0"/>
              <a:t>Please use the same activity as before. </a:t>
            </a:r>
          </a:p>
          <a:p>
            <a:r>
              <a:rPr lang="en-US" dirty="0"/>
              <a:t>How would you develop a master modeling program to empower someone to develop self-efficacy? </a:t>
            </a:r>
          </a:p>
          <a:p>
            <a:r>
              <a:rPr lang="en-US" dirty="0"/>
              <a:t>How do the master modeling steps relate to:</a:t>
            </a:r>
          </a:p>
          <a:p>
            <a:pPr lvl="1"/>
            <a:r>
              <a:rPr lang="en-US" dirty="0"/>
              <a:t>One’s personal behavioral history in trying to execute that particular behaviour or way of coping**</a:t>
            </a:r>
          </a:p>
          <a:p>
            <a:pPr lvl="1"/>
            <a:r>
              <a:rPr lang="en-US" dirty="0"/>
              <a:t>Observations of similar others who also try to execute that behaviour**</a:t>
            </a:r>
          </a:p>
          <a:p>
            <a:pPr lvl="1"/>
            <a:r>
              <a:rPr lang="en-US" dirty="0"/>
              <a:t>Verbal persuasions from others</a:t>
            </a:r>
          </a:p>
          <a:p>
            <a:pPr lvl="1"/>
            <a:r>
              <a:rPr lang="en-US" dirty="0"/>
              <a:t>Physiological states </a:t>
            </a:r>
          </a:p>
          <a:p>
            <a:r>
              <a:rPr lang="en-US" dirty="0"/>
              <a:t>How do the master modeling steps relate to:</a:t>
            </a:r>
          </a:p>
          <a:p>
            <a:pPr lvl="1"/>
            <a:r>
              <a:rPr lang="en-US" dirty="0"/>
              <a:t>Choice</a:t>
            </a:r>
          </a:p>
          <a:p>
            <a:pPr lvl="1"/>
            <a:r>
              <a:rPr lang="en-US" dirty="0"/>
              <a:t>Effort and persistence</a:t>
            </a:r>
          </a:p>
          <a:p>
            <a:pPr lvl="1"/>
            <a:r>
              <a:rPr lang="en-US" dirty="0"/>
              <a:t>Thinking and decision making</a:t>
            </a:r>
          </a:p>
          <a:p>
            <a:pPr lvl="1"/>
            <a:r>
              <a:rPr lang="en-US" dirty="0"/>
              <a:t>Emotional Reactions</a:t>
            </a:r>
          </a:p>
          <a:p>
            <a:endParaRPr lang="en-US" dirty="0"/>
          </a:p>
        </p:txBody>
      </p:sp>
    </p:spTree>
    <p:extLst>
      <p:ext uri="{BB962C8B-B14F-4D97-AF65-F5344CB8AC3E}">
        <p14:creationId xmlns:p14="http://schemas.microsoft.com/office/powerpoint/2010/main" val="2529668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886F-014F-4EE3-82FE-183C7EB8C431}"/>
              </a:ext>
            </a:extLst>
          </p:cNvPr>
          <p:cNvSpPr>
            <a:spLocks noGrp="1"/>
          </p:cNvSpPr>
          <p:nvPr>
            <p:ph type="title"/>
          </p:nvPr>
        </p:nvSpPr>
        <p:spPr/>
        <p:txBody>
          <a:bodyPr/>
          <a:lstStyle/>
          <a:p>
            <a:r>
              <a:rPr lang="en-US" dirty="0"/>
              <a:t>Mastery Beliefs</a:t>
            </a:r>
          </a:p>
        </p:txBody>
      </p:sp>
      <p:sp>
        <p:nvSpPr>
          <p:cNvPr id="3" name="Content Placeholder 2">
            <a:extLst>
              <a:ext uri="{FF2B5EF4-FFF2-40B4-BE49-F238E27FC236}">
                <a16:creationId xmlns:a16="http://schemas.microsoft.com/office/drawing/2014/main" id="{0A6FB340-8E31-48E7-9290-8CD4E0B24D47}"/>
              </a:ext>
            </a:extLst>
          </p:cNvPr>
          <p:cNvSpPr>
            <a:spLocks noGrp="1"/>
          </p:cNvSpPr>
          <p:nvPr>
            <p:ph idx="1"/>
          </p:nvPr>
        </p:nvSpPr>
        <p:spPr/>
        <p:txBody>
          <a:bodyPr/>
          <a:lstStyle/>
          <a:p>
            <a:r>
              <a:rPr lang="en-US" b="1" dirty="0"/>
              <a:t>Mastery beliefs </a:t>
            </a:r>
            <a:r>
              <a:rPr lang="en-US" dirty="0"/>
              <a:t>reflects the extent of perceived control one has over attaining desirable outcomes and preventing aversive ones. </a:t>
            </a:r>
          </a:p>
          <a:p>
            <a:r>
              <a:rPr lang="en-US" i="1" dirty="0"/>
              <a:t>When control beliefs are </a:t>
            </a:r>
            <a:r>
              <a:rPr lang="en-US" b="1" i="1" dirty="0"/>
              <a:t>strong</a:t>
            </a:r>
            <a:r>
              <a:rPr lang="en-US" i="1" dirty="0"/>
              <a:t> and </a:t>
            </a:r>
            <a:r>
              <a:rPr lang="en-US" b="1" i="1" dirty="0"/>
              <a:t>resilient</a:t>
            </a:r>
            <a:r>
              <a:rPr lang="en-US" dirty="0"/>
              <a:t>, the individual perceives a strong causal link between actions and outcomes. </a:t>
            </a:r>
          </a:p>
          <a:p>
            <a:r>
              <a:rPr lang="en-US" i="1" dirty="0"/>
              <a:t>When personal control beliefs are </a:t>
            </a:r>
            <a:r>
              <a:rPr lang="en-US" b="1" i="1" dirty="0"/>
              <a:t>weak</a:t>
            </a:r>
            <a:r>
              <a:rPr lang="en-US" i="1" dirty="0"/>
              <a:t> and </a:t>
            </a:r>
            <a:r>
              <a:rPr lang="en-US" b="1" i="1" dirty="0"/>
              <a:t>fragile</a:t>
            </a:r>
            <a:r>
              <a:rPr lang="en-US" dirty="0"/>
              <a:t>, the individual perceives that personal initiatives and actions produce little effect on what happens. </a:t>
            </a:r>
          </a:p>
          <a:p>
            <a:endParaRPr lang="en-US" dirty="0"/>
          </a:p>
        </p:txBody>
      </p:sp>
    </p:spTree>
    <p:extLst>
      <p:ext uri="{BB962C8B-B14F-4D97-AF65-F5344CB8AC3E}">
        <p14:creationId xmlns:p14="http://schemas.microsoft.com/office/powerpoint/2010/main" val="2611706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F8F64D93-24CF-41D2-A232-952F331825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525508"/>
            <a:ext cx="6912217" cy="3283302"/>
          </a:xfrm>
          <a:prstGeom prst="rect">
            <a:avLst/>
          </a:prstGeom>
        </p:spPr>
      </p:pic>
      <p:sp>
        <p:nvSpPr>
          <p:cNvPr id="2" name="Title 1">
            <a:extLst>
              <a:ext uri="{FF2B5EF4-FFF2-40B4-BE49-F238E27FC236}">
                <a16:creationId xmlns:a16="http://schemas.microsoft.com/office/drawing/2014/main" id="{57953A81-5829-4BA9-8D97-577073B58134}"/>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dirty="0">
                <a:solidFill>
                  <a:schemeClr val="tx1">
                    <a:lumMod val="85000"/>
                    <a:lumOff val="15000"/>
                  </a:schemeClr>
                </a:solidFill>
              </a:rPr>
              <a:t>Ways of Coping</a:t>
            </a:r>
          </a:p>
        </p:txBody>
      </p:sp>
    </p:spTree>
    <p:extLst>
      <p:ext uri="{BB962C8B-B14F-4D97-AF65-F5344CB8AC3E}">
        <p14:creationId xmlns:p14="http://schemas.microsoft.com/office/powerpoint/2010/main" val="1309119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D90A-A1BC-41B7-958F-EAA931039C7C}"/>
              </a:ext>
            </a:extLst>
          </p:cNvPr>
          <p:cNvSpPr>
            <a:spLocks noGrp="1"/>
          </p:cNvSpPr>
          <p:nvPr>
            <p:ph type="title"/>
          </p:nvPr>
        </p:nvSpPr>
        <p:spPr/>
        <p:txBody>
          <a:bodyPr/>
          <a:lstStyle/>
          <a:p>
            <a:r>
              <a:rPr lang="en-US" dirty="0"/>
              <a:t>Mastery vs Helplessness</a:t>
            </a:r>
          </a:p>
        </p:txBody>
      </p:sp>
      <p:sp>
        <p:nvSpPr>
          <p:cNvPr id="3" name="Content Placeholder 2">
            <a:extLst>
              <a:ext uri="{FF2B5EF4-FFF2-40B4-BE49-F238E27FC236}">
                <a16:creationId xmlns:a16="http://schemas.microsoft.com/office/drawing/2014/main" id="{19CF0226-2472-47F1-9F5B-4D479A59E5A8}"/>
              </a:ext>
            </a:extLst>
          </p:cNvPr>
          <p:cNvSpPr>
            <a:spLocks noGrp="1"/>
          </p:cNvSpPr>
          <p:nvPr>
            <p:ph idx="1"/>
          </p:nvPr>
        </p:nvSpPr>
        <p:spPr/>
        <p:txBody>
          <a:bodyPr>
            <a:normAutofit fontScale="92500" lnSpcReduction="20000"/>
          </a:bodyPr>
          <a:lstStyle/>
          <a:p>
            <a:r>
              <a:rPr lang="en-US" b="1" dirty="0"/>
              <a:t>Failure</a:t>
            </a:r>
            <a:r>
              <a:rPr lang="en-US" dirty="0"/>
              <a:t> = the person was not able to gain control over a desired outcome, and people cope with failure in different ways. </a:t>
            </a:r>
          </a:p>
          <a:p>
            <a:r>
              <a:rPr lang="en-US" b="1" dirty="0"/>
              <a:t>Mastery motivational orientation:</a:t>
            </a:r>
          </a:p>
          <a:p>
            <a:pPr lvl="1"/>
            <a:r>
              <a:rPr lang="en-US" dirty="0"/>
              <a:t>responds to failure by remaining task-oriented and focused on achieving mastery in spite of difficulties and setbacks </a:t>
            </a:r>
          </a:p>
          <a:p>
            <a:pPr lvl="1"/>
            <a:r>
              <a:rPr lang="en-US" dirty="0"/>
              <a:t>hardy, resistant</a:t>
            </a:r>
          </a:p>
          <a:p>
            <a:pPr lvl="1"/>
            <a:r>
              <a:rPr lang="en-US" dirty="0"/>
              <a:t>Seize challenges and become energized by setbacks  </a:t>
            </a:r>
          </a:p>
          <a:p>
            <a:pPr lvl="1"/>
            <a:r>
              <a:rPr lang="en-US" dirty="0"/>
              <a:t>Focus on how they can remedy failure</a:t>
            </a:r>
          </a:p>
          <a:p>
            <a:pPr lvl="1"/>
            <a:r>
              <a:rPr lang="en-US" dirty="0"/>
              <a:t>Failure is feedback that provides information on how to improve</a:t>
            </a:r>
          </a:p>
          <a:p>
            <a:r>
              <a:rPr lang="en-US" b="1" dirty="0"/>
              <a:t>Helpless motivational orientation: </a:t>
            </a:r>
          </a:p>
          <a:p>
            <a:pPr lvl="1"/>
            <a:r>
              <a:rPr lang="en-US" dirty="0"/>
              <a:t>the person responds to failure by giving up and withdrawing, acting as if the situation were out of their control</a:t>
            </a:r>
          </a:p>
          <a:p>
            <a:pPr lvl="1"/>
            <a:r>
              <a:rPr lang="en-US" dirty="0"/>
              <a:t>Shy away from challenges, fall apart in the face of setbacks, and begin to question and then outright doubt their ability</a:t>
            </a:r>
          </a:p>
          <a:p>
            <a:pPr lvl="1"/>
            <a:r>
              <a:rPr lang="en-US" dirty="0"/>
              <a:t>Focus on why they are failing </a:t>
            </a:r>
          </a:p>
          <a:p>
            <a:pPr lvl="1"/>
            <a:r>
              <a:rPr lang="en-US" dirty="0"/>
              <a:t>Focus on themselves as reasons for failure</a:t>
            </a:r>
          </a:p>
        </p:txBody>
      </p:sp>
    </p:spTree>
    <p:extLst>
      <p:ext uri="{BB962C8B-B14F-4D97-AF65-F5344CB8AC3E}">
        <p14:creationId xmlns:p14="http://schemas.microsoft.com/office/powerpoint/2010/main" val="928858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38EA9ACE-7F13-481F-AA19-2CC40C0B4C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093495"/>
            <a:ext cx="6912217" cy="4147328"/>
          </a:xfrm>
          <a:prstGeom prst="rect">
            <a:avLst/>
          </a:prstGeom>
        </p:spPr>
      </p:pic>
      <p:sp>
        <p:nvSpPr>
          <p:cNvPr id="2" name="Title 1">
            <a:extLst>
              <a:ext uri="{FF2B5EF4-FFF2-40B4-BE49-F238E27FC236}">
                <a16:creationId xmlns:a16="http://schemas.microsoft.com/office/drawing/2014/main" id="{966C231A-4F08-4378-B039-280E2BEEC7C8}"/>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Learned Helplessness</a:t>
            </a:r>
          </a:p>
        </p:txBody>
      </p:sp>
    </p:spTree>
    <p:extLst>
      <p:ext uri="{BB962C8B-B14F-4D97-AF65-F5344CB8AC3E}">
        <p14:creationId xmlns:p14="http://schemas.microsoft.com/office/powerpoint/2010/main" val="45082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D535-15A5-4A57-8CA0-08B20674E2F2}"/>
              </a:ext>
            </a:extLst>
          </p:cNvPr>
          <p:cNvSpPr>
            <a:spLocks noGrp="1"/>
          </p:cNvSpPr>
          <p:nvPr>
            <p:ph type="title"/>
          </p:nvPr>
        </p:nvSpPr>
        <p:spPr/>
        <p:txBody>
          <a:bodyPr/>
          <a:lstStyle/>
          <a:p>
            <a:r>
              <a:rPr lang="en-US" dirty="0"/>
              <a:t>Learned Helplessness</a:t>
            </a:r>
          </a:p>
        </p:txBody>
      </p:sp>
      <p:sp>
        <p:nvSpPr>
          <p:cNvPr id="3" name="Content Placeholder 2">
            <a:extLst>
              <a:ext uri="{FF2B5EF4-FFF2-40B4-BE49-F238E27FC236}">
                <a16:creationId xmlns:a16="http://schemas.microsoft.com/office/drawing/2014/main" id="{20989E34-7E27-43F2-AB29-2F3871EE1EDD}"/>
              </a:ext>
            </a:extLst>
          </p:cNvPr>
          <p:cNvSpPr>
            <a:spLocks noGrp="1"/>
          </p:cNvSpPr>
          <p:nvPr>
            <p:ph idx="1"/>
          </p:nvPr>
        </p:nvSpPr>
        <p:spPr/>
        <p:txBody>
          <a:bodyPr/>
          <a:lstStyle/>
          <a:p>
            <a:r>
              <a:rPr lang="en-US" dirty="0"/>
              <a:t>Learned helplessness is:</a:t>
            </a:r>
          </a:p>
          <a:p>
            <a:pPr lvl="1"/>
            <a:r>
              <a:rPr lang="en-US" dirty="0"/>
              <a:t>The psychological state that results when an individual expects that life's outcomes </a:t>
            </a:r>
            <a:r>
              <a:rPr lang="en-US"/>
              <a:t>are uncontrollable</a:t>
            </a:r>
            <a:r>
              <a:rPr lang="en-US" dirty="0"/>
              <a:t>. </a:t>
            </a:r>
          </a:p>
          <a:p>
            <a:endParaRPr lang="en-US" dirty="0"/>
          </a:p>
          <a:p>
            <a:r>
              <a:rPr lang="en-US" dirty="0"/>
              <a:t>Efficacy expectancy building blocks of self-efficacy </a:t>
            </a:r>
            <a:br>
              <a:rPr lang="en-US" dirty="0"/>
            </a:br>
            <a:r>
              <a:rPr lang="en-US" dirty="0"/>
              <a:t>Outcome expectancies building blocks of learned helplessness</a:t>
            </a:r>
          </a:p>
          <a:p>
            <a:endParaRPr lang="en-US" dirty="0"/>
          </a:p>
          <a:p>
            <a:r>
              <a:rPr lang="en-US" dirty="0"/>
              <a:t>Controllable vs uncontrollable outcomes</a:t>
            </a:r>
          </a:p>
        </p:txBody>
      </p:sp>
    </p:spTree>
    <p:extLst>
      <p:ext uri="{BB962C8B-B14F-4D97-AF65-F5344CB8AC3E}">
        <p14:creationId xmlns:p14="http://schemas.microsoft.com/office/powerpoint/2010/main" val="1809386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FC539C-B783-4B03-9F9E-D13430F3F6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E299956-A9E7-4FC1-A0B1-D590CA9730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15">
            <a:extLst>
              <a:ext uri="{FF2B5EF4-FFF2-40B4-BE49-F238E27FC236}">
                <a16:creationId xmlns:a16="http://schemas.microsoft.com/office/drawing/2014/main" id="{C947DF4A-614C-4B4C-8B80-E5B9D8E8CFE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865C1E-92D0-4550-AD45-AA8C58D9C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725305"/>
            <a:ext cx="6909801" cy="3143957"/>
          </a:xfrm>
          <a:prstGeom prst="rect">
            <a:avLst/>
          </a:prstGeom>
        </p:spPr>
      </p:pic>
      <p:sp>
        <p:nvSpPr>
          <p:cNvPr id="2" name="Title 1">
            <a:extLst>
              <a:ext uri="{FF2B5EF4-FFF2-40B4-BE49-F238E27FC236}">
                <a16:creationId xmlns:a16="http://schemas.microsoft.com/office/drawing/2014/main" id="{A2B818F7-664F-4335-BCE7-63C8A12C71D4}"/>
              </a:ext>
            </a:extLst>
          </p:cNvPr>
          <p:cNvSpPr>
            <a:spLocks noGrp="1"/>
          </p:cNvSpPr>
          <p:nvPr>
            <p:ph type="title"/>
          </p:nvPr>
        </p:nvSpPr>
        <p:spPr>
          <a:xfrm>
            <a:off x="7859485" y="634946"/>
            <a:ext cx="3690257" cy="1450757"/>
          </a:xfrm>
        </p:spPr>
        <p:txBody>
          <a:bodyPr>
            <a:normAutofit/>
          </a:bodyPr>
          <a:lstStyle/>
          <a:p>
            <a:r>
              <a:rPr lang="en-US"/>
              <a:t>Learning Helplessness</a:t>
            </a:r>
            <a:endParaRPr lang="en-US" dirty="0"/>
          </a:p>
        </p:txBody>
      </p:sp>
      <p:sp>
        <p:nvSpPr>
          <p:cNvPr id="3" name="Content Placeholder 2">
            <a:extLst>
              <a:ext uri="{FF2B5EF4-FFF2-40B4-BE49-F238E27FC236}">
                <a16:creationId xmlns:a16="http://schemas.microsoft.com/office/drawing/2014/main" id="{3C12BF82-E2A0-4EE7-88D5-79F0E7D9233A}"/>
              </a:ext>
            </a:extLst>
          </p:cNvPr>
          <p:cNvSpPr>
            <a:spLocks noGrp="1"/>
          </p:cNvSpPr>
          <p:nvPr>
            <p:ph idx="1"/>
          </p:nvPr>
        </p:nvSpPr>
        <p:spPr>
          <a:xfrm>
            <a:off x="7859485" y="2198914"/>
            <a:ext cx="3690257" cy="3670180"/>
          </a:xfrm>
        </p:spPr>
        <p:txBody>
          <a:bodyPr>
            <a:normAutofit/>
          </a:bodyPr>
          <a:lstStyle/>
          <a:p>
            <a:r>
              <a:rPr lang="en-US" dirty="0"/>
              <a:t>Helplessness is learned</a:t>
            </a:r>
          </a:p>
        </p:txBody>
      </p:sp>
    </p:spTree>
    <p:extLst>
      <p:ext uri="{BB962C8B-B14F-4D97-AF65-F5344CB8AC3E}">
        <p14:creationId xmlns:p14="http://schemas.microsoft.com/office/powerpoint/2010/main" val="182423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FC539C-B783-4B03-9F9E-D13430F3F6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E299956-A9E7-4FC1-A0B1-D590CA9730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C947DF4A-614C-4B4C-8B80-E5B9D8E8CFE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A0DEB1D-C5D0-4C70-9277-DCBBF95BF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523" y="640081"/>
            <a:ext cx="6348752" cy="5314406"/>
          </a:xfrm>
          <a:prstGeom prst="rect">
            <a:avLst/>
          </a:prstGeom>
        </p:spPr>
      </p:pic>
      <p:sp>
        <p:nvSpPr>
          <p:cNvPr id="2" name="Title 1">
            <a:extLst>
              <a:ext uri="{FF2B5EF4-FFF2-40B4-BE49-F238E27FC236}">
                <a16:creationId xmlns:a16="http://schemas.microsoft.com/office/drawing/2014/main" id="{F451E376-3399-4FFD-9F92-E58E039A4CA9}"/>
              </a:ext>
            </a:extLst>
          </p:cNvPr>
          <p:cNvSpPr>
            <a:spLocks noGrp="1"/>
          </p:cNvSpPr>
          <p:nvPr>
            <p:ph type="title"/>
          </p:nvPr>
        </p:nvSpPr>
        <p:spPr>
          <a:xfrm>
            <a:off x="7859485" y="634946"/>
            <a:ext cx="3690257" cy="1450757"/>
          </a:xfrm>
        </p:spPr>
        <p:txBody>
          <a:bodyPr>
            <a:normAutofit/>
          </a:bodyPr>
          <a:lstStyle/>
          <a:p>
            <a:r>
              <a:rPr lang="en-US" dirty="0"/>
              <a:t>REVIEW – Expectancy</a:t>
            </a:r>
          </a:p>
        </p:txBody>
      </p:sp>
      <p:sp>
        <p:nvSpPr>
          <p:cNvPr id="3" name="Content Placeholder 2">
            <a:extLst>
              <a:ext uri="{FF2B5EF4-FFF2-40B4-BE49-F238E27FC236}">
                <a16:creationId xmlns:a16="http://schemas.microsoft.com/office/drawing/2014/main" id="{C2873B57-81FF-4A89-BF5F-5F93B332C592}"/>
              </a:ext>
            </a:extLst>
          </p:cNvPr>
          <p:cNvSpPr>
            <a:spLocks noGrp="1"/>
          </p:cNvSpPr>
          <p:nvPr>
            <p:ph idx="1"/>
          </p:nvPr>
        </p:nvSpPr>
        <p:spPr>
          <a:xfrm>
            <a:off x="7859485" y="2198914"/>
            <a:ext cx="3690257" cy="3670180"/>
          </a:xfrm>
        </p:spPr>
        <p:txBody>
          <a:bodyPr>
            <a:normAutofit fontScale="85000" lnSpcReduction="20000"/>
          </a:bodyPr>
          <a:lstStyle/>
          <a:p>
            <a:r>
              <a:rPr lang="en-US" dirty="0"/>
              <a:t>Expectancy is a subjective prediction of how likely is that event will occur. </a:t>
            </a:r>
          </a:p>
          <a:p>
            <a:r>
              <a:rPr lang="en-US" dirty="0"/>
              <a:t>Two kinds of expectancy</a:t>
            </a:r>
          </a:p>
          <a:p>
            <a:pPr lvl="1"/>
            <a:r>
              <a:rPr lang="en-US" dirty="0"/>
              <a:t>Efficacy expectations – judgement of one’s capacity to execute a particular act or course of action.</a:t>
            </a:r>
          </a:p>
          <a:p>
            <a:pPr lvl="1"/>
            <a:r>
              <a:rPr lang="en-US" dirty="0"/>
              <a:t>Outcome expectations – judgement that a given action, once performed, will cause a particular outcome. </a:t>
            </a:r>
          </a:p>
          <a:p>
            <a:r>
              <a:rPr lang="en-US" dirty="0"/>
              <a:t>Efficacy and outcome expectations are separate, causal determinants to the initiation and regulation of behaviour. </a:t>
            </a:r>
          </a:p>
          <a:p>
            <a:r>
              <a:rPr lang="en-US" dirty="0"/>
              <a:t>Both efficacy and outcome expectations must be reasonably high before behaviour becomes energized, goal directed, and sustained over time. </a:t>
            </a:r>
          </a:p>
          <a:p>
            <a:pPr lvl="1"/>
            <a:endParaRPr lang="en-US" dirty="0"/>
          </a:p>
        </p:txBody>
      </p:sp>
    </p:spTree>
    <p:extLst>
      <p:ext uri="{BB962C8B-B14F-4D97-AF65-F5344CB8AC3E}">
        <p14:creationId xmlns:p14="http://schemas.microsoft.com/office/powerpoint/2010/main" val="2401837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B8DA-7312-47B3-BAE5-B81F7829BBA1}"/>
              </a:ext>
            </a:extLst>
          </p:cNvPr>
          <p:cNvSpPr>
            <a:spLocks noGrp="1"/>
          </p:cNvSpPr>
          <p:nvPr>
            <p:ph type="title"/>
          </p:nvPr>
        </p:nvSpPr>
        <p:spPr/>
        <p:txBody>
          <a:bodyPr/>
          <a:lstStyle/>
          <a:p>
            <a:r>
              <a:rPr lang="en-US" dirty="0"/>
              <a:t>Learning Helplessness – Application to Humans</a:t>
            </a:r>
          </a:p>
        </p:txBody>
      </p:sp>
      <p:sp>
        <p:nvSpPr>
          <p:cNvPr id="3" name="Content Placeholder 2">
            <a:extLst>
              <a:ext uri="{FF2B5EF4-FFF2-40B4-BE49-F238E27FC236}">
                <a16:creationId xmlns:a16="http://schemas.microsoft.com/office/drawing/2014/main" id="{F681D67B-81CE-49C8-B6EB-291C0A961621}"/>
              </a:ext>
            </a:extLst>
          </p:cNvPr>
          <p:cNvSpPr>
            <a:spLocks noGrp="1"/>
          </p:cNvSpPr>
          <p:nvPr>
            <p:ph idx="1"/>
          </p:nvPr>
        </p:nvSpPr>
        <p:spPr/>
        <p:txBody>
          <a:bodyPr/>
          <a:lstStyle/>
          <a:p>
            <a:r>
              <a:rPr lang="en-US" dirty="0"/>
              <a:t>How do we ethically study learned helplessness? </a:t>
            </a:r>
          </a:p>
          <a:p>
            <a:r>
              <a:rPr lang="en-US" dirty="0" err="1"/>
              <a:t>Hiroto</a:t>
            </a:r>
            <a:r>
              <a:rPr lang="en-US" dirty="0"/>
              <a:t> (1974) experiment with irritating noise constituted the aversive, traumatic event.</a:t>
            </a:r>
          </a:p>
          <a:p>
            <a:r>
              <a:rPr lang="en-US" dirty="0"/>
              <a:t>Diener &amp; </a:t>
            </a:r>
            <a:r>
              <a:rPr lang="en-US" dirty="0" err="1"/>
              <a:t>Dwek</a:t>
            </a:r>
            <a:r>
              <a:rPr lang="en-US" dirty="0"/>
              <a:t> (1978) feature detection task. </a:t>
            </a:r>
          </a:p>
        </p:txBody>
      </p:sp>
      <p:pic>
        <p:nvPicPr>
          <p:cNvPr id="5" name="Picture 4">
            <a:extLst>
              <a:ext uri="{FF2B5EF4-FFF2-40B4-BE49-F238E27FC236}">
                <a16:creationId xmlns:a16="http://schemas.microsoft.com/office/drawing/2014/main" id="{B4A03870-B6BF-470F-8FF1-F178CED23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949" y="3187337"/>
            <a:ext cx="3222384" cy="3079394"/>
          </a:xfrm>
          <a:prstGeom prst="rect">
            <a:avLst/>
          </a:prstGeom>
        </p:spPr>
      </p:pic>
    </p:spTree>
    <p:extLst>
      <p:ext uri="{BB962C8B-B14F-4D97-AF65-F5344CB8AC3E}">
        <p14:creationId xmlns:p14="http://schemas.microsoft.com/office/powerpoint/2010/main" val="604622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B681C-D2FE-45CC-A93E-877D1F34D42B}"/>
              </a:ext>
            </a:extLst>
          </p:cNvPr>
          <p:cNvSpPr>
            <a:spLocks noGrp="1"/>
          </p:cNvSpPr>
          <p:nvPr>
            <p:ph type="title"/>
          </p:nvPr>
        </p:nvSpPr>
        <p:spPr/>
        <p:txBody>
          <a:bodyPr/>
          <a:lstStyle/>
          <a:p>
            <a:r>
              <a:rPr lang="en-US" dirty="0"/>
              <a:t>Components of Learned Helplessness</a:t>
            </a:r>
          </a:p>
        </p:txBody>
      </p:sp>
      <p:sp>
        <p:nvSpPr>
          <p:cNvPr id="3" name="Content Placeholder 2">
            <a:extLst>
              <a:ext uri="{FF2B5EF4-FFF2-40B4-BE49-F238E27FC236}">
                <a16:creationId xmlns:a16="http://schemas.microsoft.com/office/drawing/2014/main" id="{A79045A0-4BB1-44EB-870A-63C8BACAB3A4}"/>
              </a:ext>
            </a:extLst>
          </p:cNvPr>
          <p:cNvSpPr>
            <a:spLocks noGrp="1"/>
          </p:cNvSpPr>
          <p:nvPr>
            <p:ph idx="1"/>
          </p:nvPr>
        </p:nvSpPr>
        <p:spPr/>
        <p:txBody>
          <a:bodyPr/>
          <a:lstStyle/>
          <a:p>
            <a:r>
              <a:rPr lang="en-US" dirty="0"/>
              <a:t>Learned helplessness has 3 components: </a:t>
            </a:r>
          </a:p>
          <a:p>
            <a:pPr lvl="1"/>
            <a:r>
              <a:rPr lang="en-US" dirty="0"/>
              <a:t>Contingency</a:t>
            </a:r>
          </a:p>
          <a:p>
            <a:pPr lvl="2"/>
            <a:r>
              <a:rPr lang="en-US" dirty="0"/>
              <a:t>Objective relation between a person’s behaviour and the environment’s outcome. </a:t>
            </a:r>
          </a:p>
          <a:p>
            <a:pPr lvl="2"/>
            <a:r>
              <a:rPr lang="en-US" dirty="0"/>
              <a:t>Random vs influenced by voluntary behaviour</a:t>
            </a:r>
          </a:p>
          <a:p>
            <a:pPr lvl="1"/>
            <a:r>
              <a:rPr lang="en-US" dirty="0"/>
              <a:t>Cognition</a:t>
            </a:r>
          </a:p>
          <a:p>
            <a:pPr lvl="2"/>
            <a:r>
              <a:rPr lang="en-US" dirty="0"/>
              <a:t>Mental events distort the relationship between objective contingencies and subjective control, and these events therefore create some margin of error between objective truth and subjective understanding. </a:t>
            </a:r>
          </a:p>
          <a:p>
            <a:pPr lvl="2"/>
            <a:r>
              <a:rPr lang="en-US" dirty="0"/>
              <a:t>Biases, attributions, expectancies</a:t>
            </a:r>
          </a:p>
          <a:p>
            <a:pPr lvl="1"/>
            <a:r>
              <a:rPr lang="en-US" dirty="0"/>
              <a:t>Behaviour</a:t>
            </a:r>
          </a:p>
          <a:p>
            <a:pPr lvl="2"/>
            <a:r>
              <a:rPr lang="en-US" dirty="0"/>
              <a:t>Coping responses – passive, lethargic to active, assertive</a:t>
            </a:r>
          </a:p>
          <a:p>
            <a:pPr marL="384048" lvl="2" indent="0">
              <a:buNone/>
            </a:pPr>
            <a:endParaRPr lang="en-US" dirty="0"/>
          </a:p>
        </p:txBody>
      </p:sp>
    </p:spTree>
    <p:extLst>
      <p:ext uri="{BB962C8B-B14F-4D97-AF65-F5344CB8AC3E}">
        <p14:creationId xmlns:p14="http://schemas.microsoft.com/office/powerpoint/2010/main" val="178161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F084C-136D-428C-B552-94142DDC5DB6}"/>
              </a:ext>
            </a:extLst>
          </p:cNvPr>
          <p:cNvSpPr>
            <a:spLocks noGrp="1"/>
          </p:cNvSpPr>
          <p:nvPr>
            <p:ph type="title"/>
          </p:nvPr>
        </p:nvSpPr>
        <p:spPr/>
        <p:txBody>
          <a:bodyPr/>
          <a:lstStyle/>
          <a:p>
            <a:r>
              <a:rPr lang="en-US" dirty="0"/>
              <a:t>Helplessness Effects</a:t>
            </a:r>
          </a:p>
        </p:txBody>
      </p:sp>
      <p:sp>
        <p:nvSpPr>
          <p:cNvPr id="3" name="Content Placeholder 2">
            <a:extLst>
              <a:ext uri="{FF2B5EF4-FFF2-40B4-BE49-F238E27FC236}">
                <a16:creationId xmlns:a16="http://schemas.microsoft.com/office/drawing/2014/main" id="{CDF999ED-CD10-4BA6-B62B-76E8AF949365}"/>
              </a:ext>
            </a:extLst>
          </p:cNvPr>
          <p:cNvSpPr>
            <a:spLocks noGrp="1"/>
          </p:cNvSpPr>
          <p:nvPr>
            <p:ph idx="1"/>
          </p:nvPr>
        </p:nvSpPr>
        <p:spPr/>
        <p:txBody>
          <a:bodyPr/>
          <a:lstStyle/>
          <a:p>
            <a:r>
              <a:rPr lang="en-US" dirty="0"/>
              <a:t>Learned helplessness occurs when people expect their voluntary behaviour will produce little or no effect on the outcomes they strive to attain or avoid. Learned helplessness contributes to three deficits: </a:t>
            </a:r>
          </a:p>
          <a:p>
            <a:pPr lvl="1"/>
            <a:r>
              <a:rPr lang="en-US" dirty="0"/>
              <a:t>Motivational deficit</a:t>
            </a:r>
          </a:p>
          <a:p>
            <a:pPr lvl="1"/>
            <a:r>
              <a:rPr lang="en-US" dirty="0"/>
              <a:t>Learning deficits</a:t>
            </a:r>
          </a:p>
          <a:p>
            <a:pPr lvl="1"/>
            <a:r>
              <a:rPr lang="en-US" dirty="0"/>
              <a:t>Emotional deficits</a:t>
            </a:r>
          </a:p>
        </p:txBody>
      </p:sp>
    </p:spTree>
    <p:extLst>
      <p:ext uri="{BB962C8B-B14F-4D97-AF65-F5344CB8AC3E}">
        <p14:creationId xmlns:p14="http://schemas.microsoft.com/office/powerpoint/2010/main" val="930211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3BF9DD-8A45-4EEE-B231-0A14D322E5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56C5A8-AD7E-4CE7-87BE-9EA3B5E1786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5FBCAC9-BD8B-4F3B-AD74-EF37D421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9020DCC9-F851-4562-BB20-1AB3C51BFD0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05F3F5F-F31A-4220-AEA4-BE2261EB9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2106893"/>
            <a:ext cx="4001315" cy="2380782"/>
          </a:xfrm>
          <a:prstGeom prst="rect">
            <a:avLst/>
          </a:prstGeom>
        </p:spPr>
      </p:pic>
      <p:sp>
        <p:nvSpPr>
          <p:cNvPr id="2" name="Title 1">
            <a:extLst>
              <a:ext uri="{FF2B5EF4-FFF2-40B4-BE49-F238E27FC236}">
                <a16:creationId xmlns:a16="http://schemas.microsoft.com/office/drawing/2014/main" id="{FFBECAF6-D0C9-4B16-848B-B69D9BCB659B}"/>
              </a:ext>
            </a:extLst>
          </p:cNvPr>
          <p:cNvSpPr>
            <a:spLocks noGrp="1"/>
          </p:cNvSpPr>
          <p:nvPr>
            <p:ph type="title"/>
          </p:nvPr>
        </p:nvSpPr>
        <p:spPr>
          <a:xfrm>
            <a:off x="4974771" y="634946"/>
            <a:ext cx="6574972" cy="1450757"/>
          </a:xfrm>
        </p:spPr>
        <p:txBody>
          <a:bodyPr>
            <a:normAutofit/>
          </a:bodyPr>
          <a:lstStyle/>
          <a:p>
            <a:r>
              <a:rPr lang="en-US" dirty="0"/>
              <a:t>Helplessness and Depression</a:t>
            </a:r>
          </a:p>
        </p:txBody>
      </p:sp>
      <p:sp>
        <p:nvSpPr>
          <p:cNvPr id="3" name="Content Placeholder 2">
            <a:extLst>
              <a:ext uri="{FF2B5EF4-FFF2-40B4-BE49-F238E27FC236}">
                <a16:creationId xmlns:a16="http://schemas.microsoft.com/office/drawing/2014/main" id="{CE97028D-460E-44F1-A71C-036ED8453D1A}"/>
              </a:ext>
            </a:extLst>
          </p:cNvPr>
          <p:cNvSpPr>
            <a:spLocks noGrp="1"/>
          </p:cNvSpPr>
          <p:nvPr>
            <p:ph idx="1"/>
          </p:nvPr>
        </p:nvSpPr>
        <p:spPr>
          <a:xfrm>
            <a:off x="4974769" y="2198914"/>
            <a:ext cx="6574973" cy="3670180"/>
          </a:xfrm>
        </p:spPr>
        <p:txBody>
          <a:bodyPr>
            <a:normAutofit/>
          </a:bodyPr>
          <a:lstStyle/>
          <a:p>
            <a:r>
              <a:rPr lang="en-US" dirty="0"/>
              <a:t>Depression (unipolar) and helplessness have similarities:</a:t>
            </a:r>
          </a:p>
          <a:p>
            <a:pPr lvl="1"/>
            <a:r>
              <a:rPr lang="en-US" dirty="0"/>
              <a:t>Individual expects that bad events will occur</a:t>
            </a:r>
          </a:p>
          <a:p>
            <a:pPr lvl="1"/>
            <a:r>
              <a:rPr lang="en-US" dirty="0"/>
              <a:t>Individual believes that there is nothing they can do to prevent bad events from occurring</a:t>
            </a:r>
          </a:p>
          <a:p>
            <a:pPr lvl="1"/>
            <a:r>
              <a:rPr lang="en-US" dirty="0"/>
              <a:t>They share symptoms and treatment strategies</a:t>
            </a:r>
          </a:p>
          <a:p>
            <a:pPr lvl="1"/>
            <a:r>
              <a:rPr lang="en-US" dirty="0"/>
              <a:t>These theories are supported and criticized</a:t>
            </a:r>
          </a:p>
          <a:p>
            <a:pPr lvl="1"/>
            <a:endParaRPr lang="en-US" dirty="0"/>
          </a:p>
          <a:p>
            <a:pPr marL="201168" lvl="1" indent="0">
              <a:buNone/>
            </a:pPr>
            <a:r>
              <a:rPr lang="en-US" i="1" dirty="0"/>
              <a:t>People with depression have a more realistic view of how much control they have over situations. </a:t>
            </a:r>
          </a:p>
        </p:txBody>
      </p:sp>
    </p:spTree>
    <p:extLst>
      <p:ext uri="{BB962C8B-B14F-4D97-AF65-F5344CB8AC3E}">
        <p14:creationId xmlns:p14="http://schemas.microsoft.com/office/powerpoint/2010/main" val="4170627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33BF9DD-8A45-4EEE-B231-0A14D322E5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56C5A8-AD7E-4CE7-87BE-9EA3B5E1786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5FBCAC9-BD8B-4F3B-AD74-EF37D4211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9020DCC9-F851-4562-BB20-1AB3C51BFD0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0A73DAB-8CAE-4195-87BA-DEC895582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12" y="640081"/>
            <a:ext cx="3999089" cy="5314406"/>
          </a:xfrm>
          <a:prstGeom prst="rect">
            <a:avLst/>
          </a:prstGeom>
        </p:spPr>
      </p:pic>
      <p:sp>
        <p:nvSpPr>
          <p:cNvPr id="2" name="Title 1">
            <a:extLst>
              <a:ext uri="{FF2B5EF4-FFF2-40B4-BE49-F238E27FC236}">
                <a16:creationId xmlns:a16="http://schemas.microsoft.com/office/drawing/2014/main" id="{56933117-314E-48FB-9670-CC1E6ADCC444}"/>
              </a:ext>
            </a:extLst>
          </p:cNvPr>
          <p:cNvSpPr>
            <a:spLocks noGrp="1"/>
          </p:cNvSpPr>
          <p:nvPr>
            <p:ph type="title"/>
          </p:nvPr>
        </p:nvSpPr>
        <p:spPr>
          <a:xfrm>
            <a:off x="4974771" y="634946"/>
            <a:ext cx="6574972" cy="1450757"/>
          </a:xfrm>
        </p:spPr>
        <p:txBody>
          <a:bodyPr>
            <a:normAutofit/>
          </a:bodyPr>
          <a:lstStyle/>
          <a:p>
            <a:r>
              <a:rPr lang="en-US" dirty="0"/>
              <a:t>Attribution and Explanatory Style</a:t>
            </a:r>
          </a:p>
        </p:txBody>
      </p:sp>
      <p:sp>
        <p:nvSpPr>
          <p:cNvPr id="3" name="Content Placeholder 2">
            <a:extLst>
              <a:ext uri="{FF2B5EF4-FFF2-40B4-BE49-F238E27FC236}">
                <a16:creationId xmlns:a16="http://schemas.microsoft.com/office/drawing/2014/main" id="{0195C5BC-979E-46B4-9A4A-AC2CD44968A3}"/>
              </a:ext>
            </a:extLst>
          </p:cNvPr>
          <p:cNvSpPr>
            <a:spLocks noGrp="1"/>
          </p:cNvSpPr>
          <p:nvPr>
            <p:ph idx="1"/>
          </p:nvPr>
        </p:nvSpPr>
        <p:spPr>
          <a:xfrm>
            <a:off x="4974769" y="2198914"/>
            <a:ext cx="6574973" cy="3670180"/>
          </a:xfrm>
        </p:spPr>
        <p:txBody>
          <a:bodyPr>
            <a:normAutofit/>
          </a:bodyPr>
          <a:lstStyle/>
          <a:p>
            <a:r>
              <a:rPr lang="en-US" b="1" dirty="0"/>
              <a:t>Attribution </a:t>
            </a:r>
            <a:r>
              <a:rPr lang="en-US" dirty="0"/>
              <a:t>is </a:t>
            </a:r>
            <a:r>
              <a:rPr lang="en-US"/>
              <a:t>a causal </a:t>
            </a:r>
            <a:r>
              <a:rPr lang="en-US" dirty="0"/>
              <a:t>explanation for why a particular success-failure outcome occurred. </a:t>
            </a:r>
          </a:p>
          <a:p>
            <a:r>
              <a:rPr lang="en-US" b="1" dirty="0"/>
              <a:t>Explanatory style </a:t>
            </a:r>
            <a:r>
              <a:rPr lang="en-US" dirty="0"/>
              <a:t>is a relatively stable, cognitively based personality variable that reflects the way people explain the reasons why bad events happened to them. </a:t>
            </a:r>
          </a:p>
        </p:txBody>
      </p:sp>
    </p:spTree>
    <p:extLst>
      <p:ext uri="{BB962C8B-B14F-4D97-AF65-F5344CB8AC3E}">
        <p14:creationId xmlns:p14="http://schemas.microsoft.com/office/powerpoint/2010/main" val="2010150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04E7-A3F1-4569-B3B2-784D3FEF873D}"/>
              </a:ext>
            </a:extLst>
          </p:cNvPr>
          <p:cNvSpPr>
            <a:spLocks noGrp="1"/>
          </p:cNvSpPr>
          <p:nvPr>
            <p:ph type="title"/>
          </p:nvPr>
        </p:nvSpPr>
        <p:spPr/>
        <p:txBody>
          <a:bodyPr/>
          <a:lstStyle/>
          <a:p>
            <a:r>
              <a:rPr lang="en-US" dirty="0"/>
              <a:t>Attribution and Explanatory Style</a:t>
            </a:r>
          </a:p>
        </p:txBody>
      </p:sp>
      <p:sp>
        <p:nvSpPr>
          <p:cNvPr id="3" name="Content Placeholder 2">
            <a:extLst>
              <a:ext uri="{FF2B5EF4-FFF2-40B4-BE49-F238E27FC236}">
                <a16:creationId xmlns:a16="http://schemas.microsoft.com/office/drawing/2014/main" id="{AB83F116-6410-46FC-A406-5F192A4CE0CE}"/>
              </a:ext>
            </a:extLst>
          </p:cNvPr>
          <p:cNvSpPr>
            <a:spLocks noGrp="1"/>
          </p:cNvSpPr>
          <p:nvPr>
            <p:ph idx="1"/>
          </p:nvPr>
        </p:nvSpPr>
        <p:spPr/>
        <p:txBody>
          <a:bodyPr>
            <a:normAutofit fontScale="92500" lnSpcReduction="10000"/>
          </a:bodyPr>
          <a:lstStyle/>
          <a:p>
            <a:r>
              <a:rPr lang="en-US" dirty="0"/>
              <a:t>Optimistic explanatory style is associated with: </a:t>
            </a:r>
          </a:p>
          <a:p>
            <a:pPr lvl="1"/>
            <a:r>
              <a:rPr lang="en-US" dirty="0"/>
              <a:t>Delusional beliefs about controlling negative outcomes</a:t>
            </a:r>
          </a:p>
          <a:p>
            <a:pPr lvl="1"/>
            <a:r>
              <a:rPr lang="en-US" dirty="0"/>
              <a:t>Excuses</a:t>
            </a:r>
          </a:p>
          <a:p>
            <a:pPr lvl="1"/>
            <a:r>
              <a:rPr lang="en-US" dirty="0"/>
              <a:t>Denials</a:t>
            </a:r>
          </a:p>
          <a:p>
            <a:pPr lvl="1"/>
            <a:r>
              <a:rPr lang="en-US" dirty="0"/>
              <a:t>Self-deceptions</a:t>
            </a:r>
          </a:p>
          <a:p>
            <a:pPr lvl="1"/>
            <a:r>
              <a:rPr lang="en-US" dirty="0"/>
              <a:t>Narcissism</a:t>
            </a:r>
          </a:p>
          <a:p>
            <a:r>
              <a:rPr lang="en-US" dirty="0"/>
              <a:t>Pessimistic explanatory style is associated with: </a:t>
            </a:r>
          </a:p>
          <a:p>
            <a:pPr lvl="1"/>
            <a:r>
              <a:rPr lang="en-US" dirty="0"/>
              <a:t>Academic failure</a:t>
            </a:r>
          </a:p>
          <a:p>
            <a:pPr lvl="1"/>
            <a:r>
              <a:rPr lang="en-US" dirty="0"/>
              <a:t>Social distress</a:t>
            </a:r>
          </a:p>
          <a:p>
            <a:pPr lvl="1"/>
            <a:r>
              <a:rPr lang="en-US" dirty="0"/>
              <a:t>Physical illness</a:t>
            </a:r>
          </a:p>
          <a:p>
            <a:pPr lvl="1"/>
            <a:r>
              <a:rPr lang="en-US" dirty="0"/>
              <a:t>Impaired job performance</a:t>
            </a:r>
          </a:p>
          <a:p>
            <a:pPr lvl="1"/>
            <a:r>
              <a:rPr lang="en-US" dirty="0"/>
              <a:t>Depression</a:t>
            </a:r>
          </a:p>
          <a:p>
            <a:pPr lvl="1"/>
            <a:r>
              <a:rPr lang="en-US" dirty="0"/>
              <a:t>Electoral defeat</a:t>
            </a:r>
          </a:p>
          <a:p>
            <a:pPr lvl="1"/>
            <a:endParaRPr lang="en-US" dirty="0"/>
          </a:p>
        </p:txBody>
      </p:sp>
    </p:spTree>
    <p:extLst>
      <p:ext uri="{BB962C8B-B14F-4D97-AF65-F5344CB8AC3E}">
        <p14:creationId xmlns:p14="http://schemas.microsoft.com/office/powerpoint/2010/main" val="2344892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AC1E-16D7-4F30-AE27-DFED0CF425B4}"/>
              </a:ext>
            </a:extLst>
          </p:cNvPr>
          <p:cNvSpPr>
            <a:spLocks noGrp="1"/>
          </p:cNvSpPr>
          <p:nvPr>
            <p:ph type="title"/>
          </p:nvPr>
        </p:nvSpPr>
        <p:spPr/>
        <p:txBody>
          <a:bodyPr/>
          <a:lstStyle/>
          <a:p>
            <a:r>
              <a:rPr lang="en-US" dirty="0"/>
              <a:t>Alternative Explanations</a:t>
            </a:r>
          </a:p>
        </p:txBody>
      </p:sp>
      <p:sp>
        <p:nvSpPr>
          <p:cNvPr id="3" name="Content Placeholder 2">
            <a:extLst>
              <a:ext uri="{FF2B5EF4-FFF2-40B4-BE49-F238E27FC236}">
                <a16:creationId xmlns:a16="http://schemas.microsoft.com/office/drawing/2014/main" id="{E1E6B2FA-EFB4-4F78-95E1-29FB256CF95B}"/>
              </a:ext>
            </a:extLst>
          </p:cNvPr>
          <p:cNvSpPr>
            <a:spLocks noGrp="1"/>
          </p:cNvSpPr>
          <p:nvPr>
            <p:ph idx="1"/>
          </p:nvPr>
        </p:nvSpPr>
        <p:spPr/>
        <p:txBody>
          <a:bodyPr>
            <a:normAutofit/>
          </a:bodyPr>
          <a:lstStyle/>
          <a:p>
            <a:r>
              <a:rPr lang="en-US" dirty="0"/>
              <a:t>1 -  Helplessness may be caused by the trauma and not learning. </a:t>
            </a:r>
          </a:p>
          <a:p>
            <a:pPr lvl="1"/>
            <a:r>
              <a:rPr lang="en-US" dirty="0"/>
              <a:t>The learned expectation, not the trauma itself, that produces helplessness (Weiss, 1972)</a:t>
            </a:r>
          </a:p>
          <a:p>
            <a:r>
              <a:rPr lang="en-US" dirty="0"/>
              <a:t>2 – The expectation of failure, rather than the expectation of uncontrollability, induces helplessness. </a:t>
            </a:r>
          </a:p>
          <a:p>
            <a:pPr lvl="1"/>
            <a:r>
              <a:rPr lang="en-US" dirty="0"/>
              <a:t>Failure, produces positive motivation and that it is the expectation of uncontrollability, not the expectation of failure, that causes learned helplessness (</a:t>
            </a:r>
            <a:r>
              <a:rPr lang="en-US" dirty="0" err="1"/>
              <a:t>Winefield</a:t>
            </a:r>
            <a:r>
              <a:rPr lang="en-US" dirty="0"/>
              <a:t>, Barnett, </a:t>
            </a:r>
            <a:r>
              <a:rPr lang="en-US" dirty="0" err="1"/>
              <a:t>Tiggemann</a:t>
            </a:r>
            <a:r>
              <a:rPr lang="en-US" dirty="0"/>
              <a:t>, 1985)</a:t>
            </a:r>
          </a:p>
          <a:p>
            <a:r>
              <a:rPr lang="en-US" dirty="0"/>
              <a:t>3 – Uncontrollable events induce helplessness deficits not because they are uncontrollable but because they are unpredictable. </a:t>
            </a:r>
          </a:p>
          <a:p>
            <a:pPr lvl="1"/>
            <a:r>
              <a:rPr lang="en-US" dirty="0"/>
              <a:t>Perceived uncontrollability is a necessary but not sufficient condition – uncontrollability must coincide with unpredictability. </a:t>
            </a:r>
          </a:p>
          <a:p>
            <a:r>
              <a:rPr lang="en-US" dirty="0"/>
              <a:t>4 – Some people are motivated to remain passive. </a:t>
            </a:r>
          </a:p>
          <a:p>
            <a:pPr marL="201168" lvl="1" indent="0">
              <a:buNone/>
            </a:pPr>
            <a:endParaRPr lang="en-US" dirty="0"/>
          </a:p>
        </p:txBody>
      </p:sp>
    </p:spTree>
    <p:extLst>
      <p:ext uri="{BB962C8B-B14F-4D97-AF65-F5344CB8AC3E}">
        <p14:creationId xmlns:p14="http://schemas.microsoft.com/office/powerpoint/2010/main" val="1359943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D91DD17-237F-4811-BC0E-128EB1BD7C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E42378B-2E28-4810-8421-7A473A40E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C9AC0290-4702-4519-B0F4-C2A46880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3E944995-19E8-4D38-98DD-EBD87C13E5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7789703" cy="3602736"/>
          </a:xfrm>
          <a:prstGeom prst="rect">
            <a:avLst/>
          </a:prstGeom>
        </p:spPr>
      </p:pic>
      <p:sp>
        <p:nvSpPr>
          <p:cNvPr id="2" name="Title 1">
            <a:extLst>
              <a:ext uri="{FF2B5EF4-FFF2-40B4-BE49-F238E27FC236}">
                <a16:creationId xmlns:a16="http://schemas.microsoft.com/office/drawing/2014/main" id="{F0273B8A-0622-4754-AC8E-78FEEE34BDF4}"/>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Personal Control </a:t>
            </a:r>
          </a:p>
        </p:txBody>
      </p:sp>
    </p:spTree>
    <p:extLst>
      <p:ext uri="{BB962C8B-B14F-4D97-AF65-F5344CB8AC3E}">
        <p14:creationId xmlns:p14="http://schemas.microsoft.com/office/powerpoint/2010/main" val="519666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4DCD0-7AB8-42DA-89AD-5083CD97D2A9}"/>
              </a:ext>
            </a:extLst>
          </p:cNvPr>
          <p:cNvSpPr>
            <a:spLocks noGrp="1"/>
          </p:cNvSpPr>
          <p:nvPr>
            <p:ph type="title"/>
          </p:nvPr>
        </p:nvSpPr>
        <p:spPr/>
        <p:txBody>
          <a:bodyPr/>
          <a:lstStyle/>
          <a:p>
            <a:r>
              <a:rPr lang="en-US" dirty="0"/>
              <a:t>Reactance Theory</a:t>
            </a:r>
          </a:p>
        </p:txBody>
      </p:sp>
      <p:sp>
        <p:nvSpPr>
          <p:cNvPr id="3" name="Content Placeholder 2">
            <a:extLst>
              <a:ext uri="{FF2B5EF4-FFF2-40B4-BE49-F238E27FC236}">
                <a16:creationId xmlns:a16="http://schemas.microsoft.com/office/drawing/2014/main" id="{DD0FDF88-577F-48B3-B4D6-9963A743372C}"/>
              </a:ext>
            </a:extLst>
          </p:cNvPr>
          <p:cNvSpPr>
            <a:spLocks noGrp="1"/>
          </p:cNvSpPr>
          <p:nvPr>
            <p:ph idx="1"/>
          </p:nvPr>
        </p:nvSpPr>
        <p:spPr/>
        <p:txBody>
          <a:bodyPr>
            <a:normAutofit/>
          </a:bodyPr>
          <a:lstStyle/>
          <a:p>
            <a:r>
              <a:rPr lang="en-US" dirty="0"/>
              <a:t>Reactance refers to the psychological and behavioural attempt at reestablishing a threatened or eliminated freedom. </a:t>
            </a:r>
          </a:p>
          <a:p>
            <a:r>
              <a:rPr lang="en-US" dirty="0"/>
              <a:t>Integrative model: </a:t>
            </a:r>
          </a:p>
          <a:p>
            <a:r>
              <a:rPr lang="en-US" b="1" dirty="0"/>
              <a:t>Reactance	</a:t>
            </a:r>
          </a:p>
          <a:p>
            <a:pPr lvl="1"/>
            <a:r>
              <a:rPr lang="en-US" dirty="0"/>
              <a:t>Show vigorous opposition to the uncontrollable environment </a:t>
            </a:r>
          </a:p>
          <a:p>
            <a:pPr lvl="1"/>
            <a:r>
              <a:rPr lang="en-US" dirty="0"/>
              <a:t>Active assertive coping efforts pay off to stablish control</a:t>
            </a:r>
          </a:p>
          <a:p>
            <a:pPr lvl="1"/>
            <a:r>
              <a:rPr lang="en-US" dirty="0"/>
              <a:t>Expectations of control</a:t>
            </a:r>
          </a:p>
          <a:p>
            <a:pPr lvl="1"/>
            <a:endParaRPr lang="en-US" dirty="0"/>
          </a:p>
          <a:p>
            <a:r>
              <a:rPr lang="en-US" b="1" dirty="0"/>
              <a:t>Learned helplessness 	</a:t>
            </a:r>
          </a:p>
          <a:p>
            <a:pPr lvl="1"/>
            <a:r>
              <a:rPr lang="en-US" dirty="0"/>
              <a:t>Over time, if the environment is uncontrollable, people learn that control attempts are futile</a:t>
            </a:r>
          </a:p>
          <a:p>
            <a:pPr lvl="1"/>
            <a:r>
              <a:rPr lang="en-US" dirty="0"/>
              <a:t>No expectations of control</a:t>
            </a:r>
          </a:p>
          <a:p>
            <a:pPr lvl="1"/>
            <a:endParaRPr lang="en-US" dirty="0"/>
          </a:p>
          <a:p>
            <a:pPr lvl="1"/>
            <a:endParaRPr lang="en-US" dirty="0"/>
          </a:p>
        </p:txBody>
      </p:sp>
    </p:spTree>
    <p:extLst>
      <p:ext uri="{BB962C8B-B14F-4D97-AF65-F5344CB8AC3E}">
        <p14:creationId xmlns:p14="http://schemas.microsoft.com/office/powerpoint/2010/main" val="3438080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5F68-1984-487F-9B4F-819E39B80A9D}"/>
              </a:ext>
            </a:extLst>
          </p:cNvPr>
          <p:cNvSpPr>
            <a:spLocks noGrp="1"/>
          </p:cNvSpPr>
          <p:nvPr>
            <p:ph type="title"/>
          </p:nvPr>
        </p:nvSpPr>
        <p:spPr/>
        <p:txBody>
          <a:bodyPr/>
          <a:lstStyle/>
          <a:p>
            <a:r>
              <a:rPr lang="en-US" dirty="0"/>
              <a:t>Hope</a:t>
            </a:r>
          </a:p>
        </p:txBody>
      </p:sp>
      <p:sp>
        <p:nvSpPr>
          <p:cNvPr id="3" name="Content Placeholder 2">
            <a:extLst>
              <a:ext uri="{FF2B5EF4-FFF2-40B4-BE49-F238E27FC236}">
                <a16:creationId xmlns:a16="http://schemas.microsoft.com/office/drawing/2014/main" id="{CD7220FB-1249-4FA9-8B6F-32941237BD1C}"/>
              </a:ext>
            </a:extLst>
          </p:cNvPr>
          <p:cNvSpPr>
            <a:spLocks noGrp="1"/>
          </p:cNvSpPr>
          <p:nvPr>
            <p:ph idx="1"/>
          </p:nvPr>
        </p:nvSpPr>
        <p:spPr/>
        <p:txBody>
          <a:bodyPr>
            <a:normAutofit fontScale="55000" lnSpcReduction="20000"/>
          </a:bodyPr>
          <a:lstStyle/>
          <a:p>
            <a:r>
              <a:rPr lang="en-US" sz="4400" dirty="0"/>
              <a:t>Hope</a:t>
            </a:r>
          </a:p>
          <a:p>
            <a:pPr lvl="1"/>
            <a:r>
              <a:rPr lang="en-US" sz="3300" dirty="0"/>
              <a:t>Motivation to pursue goals – agentic</a:t>
            </a:r>
          </a:p>
          <a:p>
            <a:pPr lvl="1"/>
            <a:r>
              <a:rPr lang="en-US" sz="3300" dirty="0"/>
              <a:t>Ways to achieve goals – clear pathway</a:t>
            </a:r>
          </a:p>
          <a:p>
            <a:pPr lvl="1"/>
            <a:r>
              <a:rPr lang="en-US" sz="3300" dirty="0"/>
              <a:t>Mastery beliefs = optimism</a:t>
            </a:r>
          </a:p>
          <a:p>
            <a:pPr lvl="1"/>
            <a:r>
              <a:rPr lang="en-US" sz="3300" dirty="0"/>
              <a:t>High self-efficacy = confidence</a:t>
            </a:r>
          </a:p>
          <a:p>
            <a:pPr marL="201168" lvl="1" indent="0">
              <a:buNone/>
            </a:pPr>
            <a:endParaRPr lang="en-US" dirty="0"/>
          </a:p>
          <a:p>
            <a:r>
              <a:rPr lang="en-CA" dirty="0"/>
              <a:t>High hope people…</a:t>
            </a:r>
          </a:p>
          <a:p>
            <a:r>
              <a:rPr lang="en-CA" dirty="0"/>
              <a:t>1 – Establish specific and short-term, rather than vague and long-term, goals. </a:t>
            </a:r>
          </a:p>
          <a:p>
            <a:r>
              <a:rPr lang="en-CA" dirty="0"/>
              <a:t>2 – Set mastery (learning), rather than performance, achievement goals. </a:t>
            </a:r>
          </a:p>
          <a:p>
            <a:r>
              <a:rPr lang="en-CA" dirty="0"/>
              <a:t>3 – Rely on self-congruent goals, rather than on self-discordant goals. </a:t>
            </a:r>
          </a:p>
          <a:p>
            <a:r>
              <a:rPr lang="en-CA" dirty="0"/>
              <a:t>4 – Engage goals with intrinsic, rather than extrinsic, motivation.</a:t>
            </a:r>
          </a:p>
          <a:p>
            <a:r>
              <a:rPr lang="en-CA" dirty="0"/>
              <a:t>5 – Are less easily distracted by external obstacles or by task-irrelevant (distracting) thoughts and negative feelings. </a:t>
            </a:r>
          </a:p>
          <a:p>
            <a:r>
              <a:rPr lang="en-CA" dirty="0"/>
              <a:t>6 – Generate multiple pathways and pursue other avenues when stumped rather than stick stubbornly with one approach.</a:t>
            </a:r>
          </a:p>
          <a:p>
            <a:r>
              <a:rPr lang="en-CA" dirty="0"/>
              <a:t>7 – Have reservoirs of internally generated determination (“I will get this done”; “Keep going!”).</a:t>
            </a:r>
          </a:p>
        </p:txBody>
      </p:sp>
    </p:spTree>
    <p:extLst>
      <p:ext uri="{BB962C8B-B14F-4D97-AF65-F5344CB8AC3E}">
        <p14:creationId xmlns:p14="http://schemas.microsoft.com/office/powerpoint/2010/main" val="252083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1">
            <a:extLst>
              <a:ext uri="{FF2B5EF4-FFF2-40B4-BE49-F238E27FC236}">
                <a16:creationId xmlns:a16="http://schemas.microsoft.com/office/drawing/2014/main" id="{BB2B8762-61F0-4F1B-9364-D633EE9D6A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3">
            <a:extLst>
              <a:ext uri="{FF2B5EF4-FFF2-40B4-BE49-F238E27FC236}">
                <a16:creationId xmlns:a16="http://schemas.microsoft.com/office/drawing/2014/main" id="{E97675C8-1328-460C-9EBF-6B446B67EA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15">
            <a:extLst>
              <a:ext uri="{FF2B5EF4-FFF2-40B4-BE49-F238E27FC236}">
                <a16:creationId xmlns:a16="http://schemas.microsoft.com/office/drawing/2014/main" id="{514EE78B-AF71-4195-A01B-F1165D9233B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17">
            <a:extLst>
              <a:ext uri="{FF2B5EF4-FFF2-40B4-BE49-F238E27FC236}">
                <a16:creationId xmlns:a16="http://schemas.microsoft.com/office/drawing/2014/main" id="{C6417104-D4C1-4710-9982-2154A7F484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9">
            <a:extLst>
              <a:ext uri="{FF2B5EF4-FFF2-40B4-BE49-F238E27FC236}">
                <a16:creationId xmlns:a16="http://schemas.microsoft.com/office/drawing/2014/main" id="{07BDDC51-8BB2-42BE-8EA8-39B3E9AC1E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21">
            <a:extLst>
              <a:ext uri="{FF2B5EF4-FFF2-40B4-BE49-F238E27FC236}">
                <a16:creationId xmlns:a16="http://schemas.microsoft.com/office/drawing/2014/main" id="{DA52A394-10F4-4AA5-90E4-634D1E919DB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23">
            <a:extLst>
              <a:ext uri="{FF2B5EF4-FFF2-40B4-BE49-F238E27FC236}">
                <a16:creationId xmlns:a16="http://schemas.microsoft.com/office/drawing/2014/main" id="{04733B62-1719-4677-A612-CA0AC0AD748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2AC2BD0-80F7-4116-8EA1-6637C5044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271" y="1200573"/>
            <a:ext cx="5131653" cy="2427282"/>
          </a:xfrm>
          <a:prstGeom prst="rect">
            <a:avLst/>
          </a:prstGeom>
        </p:spPr>
      </p:pic>
      <p:pic>
        <p:nvPicPr>
          <p:cNvPr id="5" name="Content Placeholder 4">
            <a:extLst>
              <a:ext uri="{FF2B5EF4-FFF2-40B4-BE49-F238E27FC236}">
                <a16:creationId xmlns:a16="http://schemas.microsoft.com/office/drawing/2014/main" id="{C791441B-3B7B-4752-9007-44513A9CDB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663" y="775499"/>
            <a:ext cx="4303939" cy="3602736"/>
          </a:xfrm>
          <a:prstGeom prst="rect">
            <a:avLst/>
          </a:prstGeom>
        </p:spPr>
      </p:pic>
      <p:sp>
        <p:nvSpPr>
          <p:cNvPr id="26" name="Rectangle 25">
            <a:extLst>
              <a:ext uri="{FF2B5EF4-FFF2-40B4-BE49-F238E27FC236}">
                <a16:creationId xmlns:a16="http://schemas.microsoft.com/office/drawing/2014/main" id="{626F1402-2DEC-4071-84AF-350C7BF00D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A6DA82-BD1E-46E3-BF0F-6F9C5009E4DE}"/>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REVIEW – Perceived Self-Control</a:t>
            </a:r>
          </a:p>
        </p:txBody>
      </p:sp>
    </p:spTree>
    <p:extLst>
      <p:ext uri="{BB962C8B-B14F-4D97-AF65-F5344CB8AC3E}">
        <p14:creationId xmlns:p14="http://schemas.microsoft.com/office/powerpoint/2010/main" val="904078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D91DD17-237F-4811-BC0E-128EB1BD7C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E42378B-2E28-4810-8421-7A473A40E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C9AC0290-4702-4519-B0F4-C2A46880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6DB99628-F471-46FD-BE6F-F10191AFBD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8787158" cy="3602736"/>
          </a:xfrm>
          <a:prstGeom prst="rect">
            <a:avLst/>
          </a:prstGeom>
        </p:spPr>
      </p:pic>
      <p:sp>
        <p:nvSpPr>
          <p:cNvPr id="2" name="Title 1">
            <a:extLst>
              <a:ext uri="{FF2B5EF4-FFF2-40B4-BE49-F238E27FC236}">
                <a16:creationId xmlns:a16="http://schemas.microsoft.com/office/drawing/2014/main" id="{97AE7C4B-EAF9-4B45-ACFB-60C65D0D64ED}"/>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Expectancy-Value Model</a:t>
            </a:r>
          </a:p>
        </p:txBody>
      </p:sp>
    </p:spTree>
    <p:extLst>
      <p:ext uri="{BB962C8B-B14F-4D97-AF65-F5344CB8AC3E}">
        <p14:creationId xmlns:p14="http://schemas.microsoft.com/office/powerpoint/2010/main" val="3030791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6A3F4-CA28-4D38-A7EF-6F3CDD3CDEA7}"/>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E853F866-3400-4D02-BDD7-A1CA8F423F77}"/>
              </a:ext>
            </a:extLst>
          </p:cNvPr>
          <p:cNvSpPr>
            <a:spLocks noGrp="1"/>
          </p:cNvSpPr>
          <p:nvPr>
            <p:ph idx="1"/>
          </p:nvPr>
        </p:nvSpPr>
        <p:spPr/>
        <p:txBody>
          <a:bodyPr>
            <a:normAutofit lnSpcReduction="10000"/>
          </a:bodyPr>
          <a:lstStyle/>
          <a:p>
            <a:r>
              <a:rPr lang="en-US" dirty="0"/>
              <a:t>What are optimistic and pessimistic explanatory styles? What are alternative explanations?</a:t>
            </a:r>
          </a:p>
          <a:p>
            <a:r>
              <a:rPr lang="en-US" dirty="0"/>
              <a:t>What is hope and how does it contribute to motivation? </a:t>
            </a:r>
          </a:p>
          <a:p>
            <a:r>
              <a:rPr lang="en-US" dirty="0"/>
              <a:t>What is reactance theory and how does it help explain motivation? </a:t>
            </a:r>
          </a:p>
          <a:p>
            <a:r>
              <a:rPr lang="en-US" dirty="0"/>
              <a:t>What is the expectancy-value model?</a:t>
            </a:r>
          </a:p>
          <a:p>
            <a:r>
              <a:rPr lang="en-US" dirty="0"/>
              <a:t>What is learned helplessness? What are the components of learned helplessness? How does it relate to…</a:t>
            </a:r>
          </a:p>
          <a:p>
            <a:pPr lvl="1"/>
            <a:r>
              <a:rPr lang="en-US" dirty="0"/>
              <a:t>Depression? </a:t>
            </a:r>
          </a:p>
          <a:p>
            <a:pPr lvl="1"/>
            <a:r>
              <a:rPr lang="en-US" dirty="0"/>
              <a:t>Mastery orientation?</a:t>
            </a:r>
          </a:p>
          <a:p>
            <a:r>
              <a:rPr lang="en-US" dirty="0"/>
              <a:t>What is self-efficacy? What predicts (sources) self-efficacy? What are the effects of self-efficacy?</a:t>
            </a:r>
          </a:p>
          <a:p>
            <a:r>
              <a:rPr lang="en-US" dirty="0"/>
              <a:t>What is empowerment?  How do we empower people through the master modeling program? </a:t>
            </a:r>
          </a:p>
          <a:p>
            <a:endParaRPr lang="en-US" dirty="0"/>
          </a:p>
        </p:txBody>
      </p:sp>
    </p:spTree>
    <p:extLst>
      <p:ext uri="{BB962C8B-B14F-4D97-AF65-F5344CB8AC3E}">
        <p14:creationId xmlns:p14="http://schemas.microsoft.com/office/powerpoint/2010/main" val="63046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2259-15F4-4241-A7ED-17E0D360ACF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82CAE3B-4A9E-4470-9696-CB0652D7FB02}"/>
              </a:ext>
            </a:extLst>
          </p:cNvPr>
          <p:cNvSpPr>
            <a:spLocks noGrp="1"/>
          </p:cNvSpPr>
          <p:nvPr>
            <p:ph idx="1"/>
          </p:nvPr>
        </p:nvSpPr>
        <p:spPr/>
        <p:txBody>
          <a:bodyPr>
            <a:normAutofit/>
          </a:bodyPr>
          <a:lstStyle/>
          <a:p>
            <a:r>
              <a:rPr lang="en-US" sz="4000" dirty="0"/>
              <a:t>Questions? Concerns?</a:t>
            </a:r>
          </a:p>
          <a:p>
            <a:endParaRPr lang="en-US" sz="4000" dirty="0"/>
          </a:p>
        </p:txBody>
      </p:sp>
    </p:spTree>
    <p:extLst>
      <p:ext uri="{BB962C8B-B14F-4D97-AF65-F5344CB8AC3E}">
        <p14:creationId xmlns:p14="http://schemas.microsoft.com/office/powerpoint/2010/main" val="2422827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E8E9-778B-4A59-945F-DD96E01D63C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1E6BD51F-E785-41C1-8C55-62E3F4AC776C}"/>
              </a:ext>
            </a:extLst>
          </p:cNvPr>
          <p:cNvSpPr>
            <a:spLocks noGrp="1"/>
          </p:cNvSpPr>
          <p:nvPr>
            <p:ph idx="1"/>
          </p:nvPr>
        </p:nvSpPr>
        <p:spPr/>
        <p:txBody>
          <a:bodyPr/>
          <a:lstStyle/>
          <a:p>
            <a:r>
              <a:rPr lang="en-US" dirty="0"/>
              <a:t>The information obtained to create this PowerPoint slide was obtained from:</a:t>
            </a:r>
          </a:p>
          <a:p>
            <a:endParaRPr lang="en-US" dirty="0"/>
          </a:p>
          <a:p>
            <a:r>
              <a:rPr lang="en-CA" dirty="0"/>
              <a:t>Reeve, J. (2015) Understanding Motivation and Emotion, 6</a:t>
            </a:r>
            <a:r>
              <a:rPr lang="en-CA" baseline="30000" dirty="0"/>
              <a:t>th</a:t>
            </a:r>
            <a:r>
              <a:rPr lang="en-CA" dirty="0"/>
              <a:t> ed. John Wiley and Sons</a:t>
            </a:r>
            <a:endParaRPr lang="en-US" dirty="0"/>
          </a:p>
          <a:p>
            <a:endParaRPr lang="en-US" dirty="0"/>
          </a:p>
        </p:txBody>
      </p:sp>
    </p:spTree>
    <p:extLst>
      <p:ext uri="{BB962C8B-B14F-4D97-AF65-F5344CB8AC3E}">
        <p14:creationId xmlns:p14="http://schemas.microsoft.com/office/powerpoint/2010/main" val="793911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A242-EEE2-4BA5-8682-4132C19600B3}"/>
              </a:ext>
            </a:extLst>
          </p:cNvPr>
          <p:cNvSpPr>
            <a:spLocks noGrp="1"/>
          </p:cNvSpPr>
          <p:nvPr>
            <p:ph type="title"/>
          </p:nvPr>
        </p:nvSpPr>
        <p:spPr/>
        <p:txBody>
          <a:bodyPr/>
          <a:lstStyle/>
          <a:p>
            <a:r>
              <a:rPr lang="en-US" dirty="0"/>
              <a:t>Self-Efficacy</a:t>
            </a:r>
          </a:p>
        </p:txBody>
      </p:sp>
      <p:sp>
        <p:nvSpPr>
          <p:cNvPr id="3" name="Content Placeholder 2">
            <a:extLst>
              <a:ext uri="{FF2B5EF4-FFF2-40B4-BE49-F238E27FC236}">
                <a16:creationId xmlns:a16="http://schemas.microsoft.com/office/drawing/2014/main" id="{AFD8828A-A4E9-42CA-A477-4799B367779C}"/>
              </a:ext>
            </a:extLst>
          </p:cNvPr>
          <p:cNvSpPr>
            <a:spLocks noGrp="1"/>
          </p:cNvSpPr>
          <p:nvPr>
            <p:ph idx="1"/>
          </p:nvPr>
        </p:nvSpPr>
        <p:spPr/>
        <p:txBody>
          <a:bodyPr/>
          <a:lstStyle/>
          <a:p>
            <a:r>
              <a:rPr lang="en-US" dirty="0"/>
              <a:t>Self-efficacy is: </a:t>
            </a:r>
          </a:p>
          <a:p>
            <a:pPr lvl="1"/>
            <a:r>
              <a:rPr lang="en-US" dirty="0"/>
              <a:t>a more generative capacity in which the individual organizes and orchestrates their skills to cope with the demands and circumstances they face – even under trying circumstances. </a:t>
            </a:r>
          </a:p>
          <a:p>
            <a:pPr lvl="1"/>
            <a:r>
              <a:rPr lang="en-US" dirty="0"/>
              <a:t>one’s judgment of how well or poorly one will cope with a situation, given the skills one possesses and the circumstances one faces.  </a:t>
            </a:r>
          </a:p>
          <a:p>
            <a:pPr lvl="1"/>
            <a:r>
              <a:rPr lang="en-US" dirty="0"/>
              <a:t>not the same as ability because circumstances are taken into consideration. </a:t>
            </a:r>
          </a:p>
          <a:p>
            <a:pPr lvl="1"/>
            <a:r>
              <a:rPr lang="en-US" dirty="0"/>
              <a:t>the general capacity in which the performer improves ways to translate personal ability into effective performance. </a:t>
            </a:r>
          </a:p>
          <a:p>
            <a:pPr lvl="1"/>
            <a:r>
              <a:rPr lang="en-US" dirty="0"/>
              <a:t>Self-efficacy makes a potent contribution to the prediction of performance and outcomes. </a:t>
            </a:r>
          </a:p>
          <a:p>
            <a:pPr lvl="1"/>
            <a:r>
              <a:rPr lang="en-US" dirty="0"/>
              <a:t>The opposite of efficacy is doubt. </a:t>
            </a:r>
          </a:p>
        </p:txBody>
      </p:sp>
    </p:spTree>
    <p:extLst>
      <p:ext uri="{BB962C8B-B14F-4D97-AF65-F5344CB8AC3E}">
        <p14:creationId xmlns:p14="http://schemas.microsoft.com/office/powerpoint/2010/main" val="23050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E861-8D1C-4482-9745-BACB8F31AC4F}"/>
              </a:ext>
            </a:extLst>
          </p:cNvPr>
          <p:cNvSpPr>
            <a:spLocks noGrp="1"/>
          </p:cNvSpPr>
          <p:nvPr>
            <p:ph type="title"/>
          </p:nvPr>
        </p:nvSpPr>
        <p:spPr>
          <a:xfrm>
            <a:off x="1097280" y="286603"/>
            <a:ext cx="10058400" cy="1450757"/>
          </a:xfrm>
        </p:spPr>
        <p:txBody>
          <a:bodyPr/>
          <a:lstStyle/>
          <a:p>
            <a:r>
              <a:rPr lang="en-US" dirty="0"/>
              <a:t>Activity</a:t>
            </a:r>
          </a:p>
        </p:txBody>
      </p:sp>
      <p:sp>
        <p:nvSpPr>
          <p:cNvPr id="3" name="Content Placeholder 2">
            <a:extLst>
              <a:ext uri="{FF2B5EF4-FFF2-40B4-BE49-F238E27FC236}">
                <a16:creationId xmlns:a16="http://schemas.microsoft.com/office/drawing/2014/main" id="{EFA426F9-D0B6-4F4B-BFCB-F66D858BD794}"/>
              </a:ext>
            </a:extLst>
          </p:cNvPr>
          <p:cNvSpPr>
            <a:spLocks noGrp="1"/>
          </p:cNvSpPr>
          <p:nvPr>
            <p:ph idx="1"/>
          </p:nvPr>
        </p:nvSpPr>
        <p:spPr>
          <a:xfrm>
            <a:off x="1097280" y="1845734"/>
            <a:ext cx="10058400" cy="4268880"/>
          </a:xfrm>
        </p:spPr>
        <p:txBody>
          <a:bodyPr>
            <a:normAutofit fontScale="92500" lnSpcReduction="20000"/>
          </a:bodyPr>
          <a:lstStyle/>
          <a:p>
            <a:r>
              <a:rPr lang="en-US" dirty="0"/>
              <a:t>Think of an important activity you want to/must do in near future. </a:t>
            </a:r>
            <a:br>
              <a:rPr lang="en-US" dirty="0"/>
            </a:br>
            <a:endParaRPr lang="en-US" dirty="0"/>
          </a:p>
          <a:p>
            <a:r>
              <a:rPr lang="en-US" dirty="0"/>
              <a:t>Write down the demands and skills necessary for this activity…(i.e. see below).</a:t>
            </a:r>
          </a:p>
          <a:p>
            <a:endParaRPr lang="en-US" dirty="0"/>
          </a:p>
          <a:p>
            <a:endParaRPr lang="en-US" dirty="0"/>
          </a:p>
          <a:p>
            <a:endParaRPr lang="en-US" dirty="0"/>
          </a:p>
          <a:p>
            <a:endParaRPr lang="en-US" dirty="0"/>
          </a:p>
          <a:p>
            <a:endParaRPr lang="en-US" dirty="0"/>
          </a:p>
          <a:p>
            <a:endParaRPr lang="en-US" dirty="0"/>
          </a:p>
          <a:p>
            <a:r>
              <a:rPr lang="en-US" dirty="0"/>
              <a:t>Please assess your self-efficacy and outcome expectations for these tasks. </a:t>
            </a:r>
          </a:p>
          <a:p>
            <a:r>
              <a:rPr lang="en-US" dirty="0"/>
              <a:t>The amount of self-doubt vs efficacy can be predicted by an analysis of perceived efficacy on the task-related demands. </a:t>
            </a:r>
          </a:p>
          <a:p>
            <a:endParaRPr lang="en-US" dirty="0"/>
          </a:p>
        </p:txBody>
      </p:sp>
      <p:pic>
        <p:nvPicPr>
          <p:cNvPr id="7" name="Picture 6">
            <a:extLst>
              <a:ext uri="{FF2B5EF4-FFF2-40B4-BE49-F238E27FC236}">
                <a16:creationId xmlns:a16="http://schemas.microsoft.com/office/drawing/2014/main" id="{A3F5AAC4-E2A5-45B9-8C20-67241E967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696579"/>
            <a:ext cx="4067423" cy="2321670"/>
          </a:xfrm>
          <a:prstGeom prst="rect">
            <a:avLst/>
          </a:prstGeom>
        </p:spPr>
      </p:pic>
    </p:spTree>
    <p:extLst>
      <p:ext uri="{BB962C8B-B14F-4D97-AF65-F5344CB8AC3E}">
        <p14:creationId xmlns:p14="http://schemas.microsoft.com/office/powerpoint/2010/main" val="409597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FC539C-B783-4B03-9F9E-D13430F3F6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E299956-A9E7-4FC1-A0B1-D590CA9730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C947DF4A-614C-4B4C-8B80-E5B9D8E8CFE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9045F63-D3C3-46D6-9805-4FA864D56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931358"/>
            <a:ext cx="6909801" cy="4731852"/>
          </a:xfrm>
          <a:prstGeom prst="rect">
            <a:avLst/>
          </a:prstGeom>
        </p:spPr>
      </p:pic>
      <p:sp>
        <p:nvSpPr>
          <p:cNvPr id="2" name="Title 1">
            <a:extLst>
              <a:ext uri="{FF2B5EF4-FFF2-40B4-BE49-F238E27FC236}">
                <a16:creationId xmlns:a16="http://schemas.microsoft.com/office/drawing/2014/main" id="{C63A2B25-ECCB-405D-B73C-E9D16839312D}"/>
              </a:ext>
            </a:extLst>
          </p:cNvPr>
          <p:cNvSpPr>
            <a:spLocks noGrp="1"/>
          </p:cNvSpPr>
          <p:nvPr>
            <p:ph type="title"/>
          </p:nvPr>
        </p:nvSpPr>
        <p:spPr>
          <a:xfrm>
            <a:off x="7859485" y="634946"/>
            <a:ext cx="3690257" cy="1450757"/>
          </a:xfrm>
        </p:spPr>
        <p:txBody>
          <a:bodyPr>
            <a:normAutofit/>
          </a:bodyPr>
          <a:lstStyle/>
          <a:p>
            <a:r>
              <a:rPr lang="en-US" dirty="0"/>
              <a:t>Sources of Self-Efficacy</a:t>
            </a:r>
          </a:p>
        </p:txBody>
      </p:sp>
      <p:sp>
        <p:nvSpPr>
          <p:cNvPr id="3" name="Content Placeholder 2">
            <a:extLst>
              <a:ext uri="{FF2B5EF4-FFF2-40B4-BE49-F238E27FC236}">
                <a16:creationId xmlns:a16="http://schemas.microsoft.com/office/drawing/2014/main" id="{EF038C2D-100C-4765-8384-2698C0918F2D}"/>
              </a:ext>
            </a:extLst>
          </p:cNvPr>
          <p:cNvSpPr>
            <a:spLocks noGrp="1"/>
          </p:cNvSpPr>
          <p:nvPr>
            <p:ph idx="1"/>
          </p:nvPr>
        </p:nvSpPr>
        <p:spPr>
          <a:xfrm>
            <a:off x="7859485" y="2198914"/>
            <a:ext cx="3690257" cy="4013422"/>
          </a:xfrm>
        </p:spPr>
        <p:txBody>
          <a:bodyPr>
            <a:normAutofit fontScale="92500" lnSpcReduction="20000"/>
          </a:bodyPr>
          <a:lstStyle/>
          <a:p>
            <a:r>
              <a:rPr lang="en-US" dirty="0"/>
              <a:t>Self-efficacy beliefs arise from:</a:t>
            </a:r>
          </a:p>
          <a:p>
            <a:pPr lvl="1"/>
            <a:r>
              <a:rPr lang="en-US" dirty="0"/>
              <a:t>One’s personal behavioral history in trying to execute that particular behaviour or way of coping**</a:t>
            </a:r>
          </a:p>
          <a:p>
            <a:pPr lvl="1"/>
            <a:r>
              <a:rPr lang="en-US" dirty="0"/>
              <a:t>Observations of similar others who also try to execute that behaviour**</a:t>
            </a:r>
          </a:p>
          <a:p>
            <a:pPr lvl="1"/>
            <a:r>
              <a:rPr lang="en-US" dirty="0"/>
              <a:t>Verbal persuasions from others</a:t>
            </a:r>
          </a:p>
          <a:p>
            <a:pPr lvl="1"/>
            <a:r>
              <a:rPr lang="en-US" dirty="0"/>
              <a:t>Physiological states </a:t>
            </a:r>
          </a:p>
          <a:p>
            <a:r>
              <a:rPr lang="en-US" dirty="0"/>
              <a:t>Self-efficacy affects</a:t>
            </a:r>
          </a:p>
          <a:p>
            <a:pPr lvl="1"/>
            <a:r>
              <a:rPr lang="en-US" dirty="0"/>
              <a:t>Choice</a:t>
            </a:r>
          </a:p>
          <a:p>
            <a:pPr lvl="1"/>
            <a:r>
              <a:rPr lang="en-US" dirty="0"/>
              <a:t>Effort and persistence</a:t>
            </a:r>
          </a:p>
          <a:p>
            <a:pPr lvl="1"/>
            <a:r>
              <a:rPr lang="en-US" dirty="0"/>
              <a:t>Thinking and decision making</a:t>
            </a:r>
          </a:p>
          <a:p>
            <a:pPr lvl="1"/>
            <a:r>
              <a:rPr lang="en-US" dirty="0"/>
              <a:t>Emotional Reactions</a:t>
            </a:r>
          </a:p>
          <a:p>
            <a:pPr lvl="1"/>
            <a:endParaRPr lang="en-US" dirty="0"/>
          </a:p>
          <a:p>
            <a:pPr marL="201168" lvl="1" indent="0" algn="r">
              <a:buNone/>
            </a:pPr>
            <a:r>
              <a:rPr lang="en-US" sz="1300" i="1" dirty="0"/>
              <a:t>** stronger source of efficacy beliefs</a:t>
            </a:r>
          </a:p>
          <a:p>
            <a:pPr lvl="1"/>
            <a:endParaRPr lang="en-US" dirty="0"/>
          </a:p>
        </p:txBody>
      </p:sp>
    </p:spTree>
    <p:extLst>
      <p:ext uri="{BB962C8B-B14F-4D97-AF65-F5344CB8AC3E}">
        <p14:creationId xmlns:p14="http://schemas.microsoft.com/office/powerpoint/2010/main" val="123697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EE24-AD37-43BF-8B94-631D1D9F2632}"/>
              </a:ext>
            </a:extLst>
          </p:cNvPr>
          <p:cNvSpPr>
            <a:spLocks noGrp="1"/>
          </p:cNvSpPr>
          <p:nvPr>
            <p:ph type="title"/>
          </p:nvPr>
        </p:nvSpPr>
        <p:spPr/>
        <p:txBody>
          <a:bodyPr/>
          <a:lstStyle/>
          <a:p>
            <a:r>
              <a:rPr lang="en-US" dirty="0"/>
              <a:t>Sources of Self-Efficacy</a:t>
            </a:r>
          </a:p>
        </p:txBody>
      </p:sp>
      <p:sp>
        <p:nvSpPr>
          <p:cNvPr id="3" name="Content Placeholder 2">
            <a:extLst>
              <a:ext uri="{FF2B5EF4-FFF2-40B4-BE49-F238E27FC236}">
                <a16:creationId xmlns:a16="http://schemas.microsoft.com/office/drawing/2014/main" id="{E1225A41-CBB6-4828-ACB8-A33E3EAEFF6A}"/>
              </a:ext>
            </a:extLst>
          </p:cNvPr>
          <p:cNvSpPr>
            <a:spLocks noGrp="1"/>
          </p:cNvSpPr>
          <p:nvPr>
            <p:ph idx="1"/>
          </p:nvPr>
        </p:nvSpPr>
        <p:spPr/>
        <p:txBody>
          <a:bodyPr/>
          <a:lstStyle/>
          <a:p>
            <a:r>
              <a:rPr lang="en-US" dirty="0"/>
              <a:t>Personal behavioural history</a:t>
            </a:r>
          </a:p>
          <a:p>
            <a:pPr lvl="1"/>
            <a:r>
              <a:rPr lang="en-US" dirty="0"/>
              <a:t>The extent to which a person believes they can competently enact a particular course of action stems from their personal history of trying to enact that course of action in the past. </a:t>
            </a:r>
          </a:p>
          <a:p>
            <a:pPr lvl="1"/>
            <a:r>
              <a:rPr lang="en-US" dirty="0"/>
              <a:t>People learn their current self-efficacy from their interpretations and memories of past attempts to execute the same behaviour. </a:t>
            </a:r>
          </a:p>
          <a:p>
            <a:pPr lvl="1"/>
            <a:r>
              <a:rPr lang="en-US" dirty="0"/>
              <a:t>Previous competent attempts raise self-efficacy and previous incompetent past attempts lower self-efficacy</a:t>
            </a:r>
          </a:p>
          <a:p>
            <a:pPr lvl="1"/>
            <a:r>
              <a:rPr lang="en-US" dirty="0"/>
              <a:t>Strength of past experience is important. </a:t>
            </a:r>
          </a:p>
          <a:p>
            <a:pPr lvl="2"/>
            <a:r>
              <a:rPr lang="en-US" dirty="0"/>
              <a:t>Strong competent associations in the face of occasional incompetent situations do not lower self-efficacy much. The opposite also applies. </a:t>
            </a:r>
          </a:p>
          <a:p>
            <a:pPr lvl="1"/>
            <a:r>
              <a:rPr lang="en-US" dirty="0"/>
              <a:t>Experience is also important. </a:t>
            </a:r>
          </a:p>
          <a:p>
            <a:pPr lvl="2"/>
            <a:r>
              <a:rPr lang="en-US" dirty="0"/>
              <a:t>If someone is not experienced, competent and incompetent enactments will influence future expectancy of efficacy. </a:t>
            </a:r>
          </a:p>
          <a:p>
            <a:pPr marL="0" indent="0">
              <a:buNone/>
            </a:pPr>
            <a:endParaRPr lang="en-US" dirty="0"/>
          </a:p>
        </p:txBody>
      </p:sp>
    </p:spTree>
    <p:extLst>
      <p:ext uri="{BB962C8B-B14F-4D97-AF65-F5344CB8AC3E}">
        <p14:creationId xmlns:p14="http://schemas.microsoft.com/office/powerpoint/2010/main" val="394316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D41B-A2A6-4D82-A9D5-DA52715A5507}"/>
              </a:ext>
            </a:extLst>
          </p:cNvPr>
          <p:cNvSpPr>
            <a:spLocks noGrp="1"/>
          </p:cNvSpPr>
          <p:nvPr>
            <p:ph type="title"/>
          </p:nvPr>
        </p:nvSpPr>
        <p:spPr/>
        <p:txBody>
          <a:bodyPr/>
          <a:lstStyle/>
          <a:p>
            <a:r>
              <a:rPr lang="en-US" dirty="0"/>
              <a:t>Vicarious Experience</a:t>
            </a:r>
          </a:p>
        </p:txBody>
      </p:sp>
      <p:sp>
        <p:nvSpPr>
          <p:cNvPr id="3" name="Content Placeholder 2">
            <a:extLst>
              <a:ext uri="{FF2B5EF4-FFF2-40B4-BE49-F238E27FC236}">
                <a16:creationId xmlns:a16="http://schemas.microsoft.com/office/drawing/2014/main" id="{9F5F4C1C-2DD0-4706-B92D-BC51E883C6ED}"/>
              </a:ext>
            </a:extLst>
          </p:cNvPr>
          <p:cNvSpPr>
            <a:spLocks noGrp="1"/>
          </p:cNvSpPr>
          <p:nvPr>
            <p:ph idx="1"/>
          </p:nvPr>
        </p:nvSpPr>
        <p:spPr/>
        <p:txBody>
          <a:bodyPr/>
          <a:lstStyle/>
          <a:p>
            <a:r>
              <a:rPr lang="en-US" dirty="0"/>
              <a:t>Vicarious experience involves observing a model enact the same course of action the performer is about to enact. </a:t>
            </a:r>
          </a:p>
          <a:p>
            <a:pPr lvl="1"/>
            <a:r>
              <a:rPr lang="en-US" dirty="0"/>
              <a:t>Seeing others perform masterfully raises an observers sense of self-efficacy. </a:t>
            </a:r>
          </a:p>
          <a:p>
            <a:pPr lvl="1"/>
            <a:r>
              <a:rPr lang="en-US" dirty="0"/>
              <a:t>Seeing others perform and fail lowers our sense of self-efficacy</a:t>
            </a:r>
          </a:p>
          <a:p>
            <a:pPr lvl="1"/>
            <a:r>
              <a:rPr lang="en-US" dirty="0"/>
              <a:t>The extent to which a model’s enactment affects our own efficacy depends on:</a:t>
            </a:r>
          </a:p>
          <a:p>
            <a:pPr lvl="2"/>
            <a:r>
              <a:rPr lang="en-US" dirty="0"/>
              <a:t>The greater similarity between the model and observer</a:t>
            </a:r>
          </a:p>
          <a:p>
            <a:pPr lvl="2"/>
            <a:r>
              <a:rPr lang="en-US" dirty="0"/>
              <a:t>The less experienced observer is at the behaviour, the greater the impact of the vicarious experience. </a:t>
            </a:r>
          </a:p>
        </p:txBody>
      </p:sp>
    </p:spTree>
    <p:extLst>
      <p:ext uri="{BB962C8B-B14F-4D97-AF65-F5344CB8AC3E}">
        <p14:creationId xmlns:p14="http://schemas.microsoft.com/office/powerpoint/2010/main" val="249985228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4547</TotalTime>
  <Words>2651</Words>
  <Application>Microsoft Office PowerPoint</Application>
  <PresentationFormat>Widescreen</PresentationFormat>
  <Paragraphs>306</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Calibri</vt:lpstr>
      <vt:lpstr>Calibri Light</vt:lpstr>
      <vt:lpstr>Retrospect</vt:lpstr>
      <vt:lpstr>Motivation and Emotion in Daily Life</vt:lpstr>
      <vt:lpstr>Schedule For The Rest of This Course</vt:lpstr>
      <vt:lpstr>REVIEW – Expectancy</vt:lpstr>
      <vt:lpstr>REVIEW – Perceived Self-Control</vt:lpstr>
      <vt:lpstr>Self-Efficacy</vt:lpstr>
      <vt:lpstr>Activity</vt:lpstr>
      <vt:lpstr>Sources of Self-Efficacy</vt:lpstr>
      <vt:lpstr>Sources of Self-Efficacy</vt:lpstr>
      <vt:lpstr>Vicarious Experience</vt:lpstr>
      <vt:lpstr>Verbal Persuasion</vt:lpstr>
      <vt:lpstr>Physiological State</vt:lpstr>
      <vt:lpstr>Activity</vt:lpstr>
      <vt:lpstr>Self-Efficacy on Behaviour</vt:lpstr>
      <vt:lpstr>Sources of Self-Efficacy</vt:lpstr>
      <vt:lpstr>Choice</vt:lpstr>
      <vt:lpstr>Effort and Persistence</vt:lpstr>
      <vt:lpstr>Thinking and Decision Making</vt:lpstr>
      <vt:lpstr>Emotionality</vt:lpstr>
      <vt:lpstr>Learning, Coping and Achieving</vt:lpstr>
      <vt:lpstr>Self-Efficacy vs Psychological Need for Competence</vt:lpstr>
      <vt:lpstr>Empowerment</vt:lpstr>
      <vt:lpstr>Empowering People: Master Modeling Program</vt:lpstr>
      <vt:lpstr>Learning Check</vt:lpstr>
      <vt:lpstr>Mastery Beliefs</vt:lpstr>
      <vt:lpstr>Ways of Coping</vt:lpstr>
      <vt:lpstr>Mastery vs Helplessness</vt:lpstr>
      <vt:lpstr>Learned Helplessness</vt:lpstr>
      <vt:lpstr>Learned Helplessness</vt:lpstr>
      <vt:lpstr>Learning Helplessness</vt:lpstr>
      <vt:lpstr>Learning Helplessness – Application to Humans</vt:lpstr>
      <vt:lpstr>Components of Learned Helplessness</vt:lpstr>
      <vt:lpstr>Helplessness Effects</vt:lpstr>
      <vt:lpstr>Helplessness and Depression</vt:lpstr>
      <vt:lpstr>Attribution and Explanatory Style</vt:lpstr>
      <vt:lpstr>Attribution and Explanatory Style</vt:lpstr>
      <vt:lpstr>Alternative Explanations</vt:lpstr>
      <vt:lpstr>Personal Control </vt:lpstr>
      <vt:lpstr>Reactance Theory</vt:lpstr>
      <vt:lpstr>Hope</vt:lpstr>
      <vt:lpstr>Expectancy-Value Model</vt:lpstr>
      <vt:lpstr>Learning Check</vt:lpstr>
      <vt:lpstr>Thank you!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525</cp:revision>
  <dcterms:created xsi:type="dcterms:W3CDTF">2016-08-29T02:04:56Z</dcterms:created>
  <dcterms:modified xsi:type="dcterms:W3CDTF">2018-03-21T16:26:03Z</dcterms:modified>
</cp:coreProperties>
</file>