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7" r:id="rId3"/>
    <p:sldId id="288" r:id="rId4"/>
    <p:sldId id="289" r:id="rId5"/>
    <p:sldId id="290" r:id="rId6"/>
    <p:sldId id="291" r:id="rId7"/>
    <p:sldId id="292" r:id="rId8"/>
    <p:sldId id="293" r:id="rId9"/>
    <p:sldId id="294" r:id="rId10"/>
    <p:sldId id="296" r:id="rId11"/>
    <p:sldId id="297" r:id="rId12"/>
    <p:sldId id="298" r:id="rId13"/>
    <p:sldId id="300" r:id="rId14"/>
    <p:sldId id="299" r:id="rId15"/>
    <p:sldId id="286"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91" d="100"/>
          <a:sy n="91" d="100"/>
        </p:scale>
        <p:origin x="6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2018-03-26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2018-03-26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2018-03-26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2018-03-26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2018-03-26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2018-03-26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The Self and its strivings</a:t>
            </a:r>
          </a:p>
          <a:p>
            <a:r>
              <a:rPr lang="en-CA"/>
              <a:t>March 26</a:t>
            </a:r>
            <a:r>
              <a:rPr lang="en-CA" baseline="30000"/>
              <a:t>th</a:t>
            </a:r>
            <a:r>
              <a:rPr lang="en-CA" dirty="0"/>
              <a:t>, 2018</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29E2E6F9-CDFE-49B8-A5B0-5D4EC0EF9B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1986" y="170134"/>
            <a:ext cx="5640369" cy="6097698"/>
          </a:xfrm>
          <a:prstGeom prst="rect">
            <a:avLst/>
          </a:prstGeom>
        </p:spPr>
      </p:pic>
      <p:sp>
        <p:nvSpPr>
          <p:cNvPr id="2" name="Title 1">
            <a:extLst>
              <a:ext uri="{FF2B5EF4-FFF2-40B4-BE49-F238E27FC236}">
                <a16:creationId xmlns:a16="http://schemas.microsoft.com/office/drawing/2014/main" id="{91073855-7B78-4388-907E-08598E53E70C}"/>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100">
                <a:solidFill>
                  <a:schemeClr val="tx1">
                    <a:lumMod val="85000"/>
                    <a:lumOff val="15000"/>
                  </a:schemeClr>
                </a:solidFill>
              </a:rPr>
              <a:t>Process Underlying Self-Verification and Self-Concept Change</a:t>
            </a:r>
          </a:p>
        </p:txBody>
      </p:sp>
    </p:spTree>
    <p:extLst>
      <p:ext uri="{BB962C8B-B14F-4D97-AF65-F5344CB8AC3E}">
        <p14:creationId xmlns:p14="http://schemas.microsoft.com/office/powerpoint/2010/main" val="175922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EC27-2DEA-49F5-B837-7ED4EBF9987F}"/>
              </a:ext>
            </a:extLst>
          </p:cNvPr>
          <p:cNvSpPr>
            <a:spLocks noGrp="1"/>
          </p:cNvSpPr>
          <p:nvPr>
            <p:ph type="title"/>
          </p:nvPr>
        </p:nvSpPr>
        <p:spPr/>
        <p:txBody>
          <a:bodyPr/>
          <a:lstStyle/>
          <a:p>
            <a:r>
              <a:rPr lang="en-US" dirty="0"/>
              <a:t>Self-Verification</a:t>
            </a:r>
          </a:p>
        </p:txBody>
      </p:sp>
      <p:sp>
        <p:nvSpPr>
          <p:cNvPr id="3" name="Content Placeholder 2">
            <a:extLst>
              <a:ext uri="{FF2B5EF4-FFF2-40B4-BE49-F238E27FC236}">
                <a16:creationId xmlns:a16="http://schemas.microsoft.com/office/drawing/2014/main" id="{9F3BD5DC-FB99-43F4-8978-A780D842C641}"/>
              </a:ext>
            </a:extLst>
          </p:cNvPr>
          <p:cNvSpPr>
            <a:spLocks noGrp="1"/>
          </p:cNvSpPr>
          <p:nvPr>
            <p:ph idx="1"/>
          </p:nvPr>
        </p:nvSpPr>
        <p:spPr/>
        <p:txBody>
          <a:bodyPr/>
          <a:lstStyle/>
          <a:p>
            <a:r>
              <a:rPr lang="en-US" dirty="0"/>
              <a:t>People self-verify because of cognitive, epistemic and pragmatic reasons:</a:t>
            </a:r>
          </a:p>
          <a:p>
            <a:pPr lvl="1"/>
            <a:r>
              <a:rPr lang="en-US" b="1" dirty="0"/>
              <a:t>Cognitive </a:t>
            </a:r>
            <a:r>
              <a:rPr lang="en-US" dirty="0"/>
              <a:t>– People seek to know themselves</a:t>
            </a:r>
          </a:p>
          <a:p>
            <a:pPr lvl="1"/>
            <a:r>
              <a:rPr lang="en-US" b="1" dirty="0"/>
              <a:t>Epistemic</a:t>
            </a:r>
            <a:r>
              <a:rPr lang="en-US" dirty="0"/>
              <a:t> – Verifications of the self bolster perceptions that the world is predictable and coherent</a:t>
            </a:r>
          </a:p>
          <a:p>
            <a:pPr lvl="1"/>
            <a:r>
              <a:rPr lang="en-US" b="1" dirty="0"/>
              <a:t>Pragmatic</a:t>
            </a:r>
            <a:r>
              <a:rPr lang="en-US" dirty="0"/>
              <a:t> – People avoid interactions that might be fraught with misunderstandings and unrealistic expectations and performance demands; they seek interactions with people who know what to expect from them</a:t>
            </a:r>
          </a:p>
          <a:p>
            <a:pPr marL="201168" lvl="1" indent="0">
              <a:buNone/>
            </a:pPr>
            <a:endParaRPr lang="en-US" dirty="0"/>
          </a:p>
        </p:txBody>
      </p:sp>
    </p:spTree>
    <p:extLst>
      <p:ext uri="{BB962C8B-B14F-4D97-AF65-F5344CB8AC3E}">
        <p14:creationId xmlns:p14="http://schemas.microsoft.com/office/powerpoint/2010/main" val="417569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FDD9-EA87-4A3D-BF6A-935C0DE08D0C}"/>
              </a:ext>
            </a:extLst>
          </p:cNvPr>
          <p:cNvSpPr>
            <a:spLocks noGrp="1"/>
          </p:cNvSpPr>
          <p:nvPr>
            <p:ph type="title"/>
          </p:nvPr>
        </p:nvSpPr>
        <p:spPr/>
        <p:txBody>
          <a:bodyPr/>
          <a:lstStyle/>
          <a:p>
            <a:r>
              <a:rPr lang="en-US" dirty="0"/>
              <a:t>Possible Selves</a:t>
            </a:r>
          </a:p>
        </p:txBody>
      </p:sp>
      <p:sp>
        <p:nvSpPr>
          <p:cNvPr id="3" name="Content Placeholder 2">
            <a:extLst>
              <a:ext uri="{FF2B5EF4-FFF2-40B4-BE49-F238E27FC236}">
                <a16:creationId xmlns:a16="http://schemas.microsoft.com/office/drawing/2014/main" id="{B5ED93E0-7395-441C-8990-3B81B351944D}"/>
              </a:ext>
            </a:extLst>
          </p:cNvPr>
          <p:cNvSpPr>
            <a:spLocks noGrp="1"/>
          </p:cNvSpPr>
          <p:nvPr>
            <p:ph idx="1"/>
          </p:nvPr>
        </p:nvSpPr>
        <p:spPr/>
        <p:txBody>
          <a:bodyPr>
            <a:normAutofit fontScale="77500" lnSpcReduction="20000"/>
          </a:bodyPr>
          <a:lstStyle/>
          <a:p>
            <a:r>
              <a:rPr lang="en-US" dirty="0"/>
              <a:t>Self-schemas change:</a:t>
            </a:r>
          </a:p>
          <a:p>
            <a:pPr lvl="1"/>
            <a:r>
              <a:rPr lang="en-US" dirty="0"/>
              <a:t>In response to social feedback</a:t>
            </a:r>
          </a:p>
          <a:p>
            <a:pPr lvl="1"/>
            <a:r>
              <a:rPr lang="en-US" dirty="0"/>
              <a:t>In a deliberate effort to advance the present self toward a desired future possible self</a:t>
            </a:r>
          </a:p>
          <a:p>
            <a:r>
              <a:rPr lang="en-US" dirty="0"/>
              <a:t>Possible selves:  </a:t>
            </a:r>
          </a:p>
          <a:p>
            <a:pPr lvl="1"/>
            <a:r>
              <a:rPr lang="en-US" dirty="0"/>
              <a:t>Are mental representations of attributes, characteristics, and abilities that the self does not yet possess</a:t>
            </a:r>
          </a:p>
          <a:p>
            <a:pPr lvl="1"/>
            <a:r>
              <a:rPr lang="en-US" dirty="0"/>
              <a:t>Represent what people ideally want to become</a:t>
            </a:r>
          </a:p>
          <a:p>
            <a:pPr lvl="1"/>
            <a:r>
              <a:rPr lang="en-US" dirty="0"/>
              <a:t>Represent what they are afraid they might become</a:t>
            </a:r>
          </a:p>
          <a:p>
            <a:pPr lvl="1"/>
            <a:r>
              <a:rPr lang="en-US" dirty="0"/>
              <a:t>Represent the future self</a:t>
            </a:r>
          </a:p>
          <a:p>
            <a:pPr lvl="1"/>
            <a:r>
              <a:rPr lang="en-US" dirty="0"/>
              <a:t>Are social in origin – the individual observes the self modeled by others</a:t>
            </a:r>
          </a:p>
          <a:p>
            <a:pPr lvl="1"/>
            <a:r>
              <a:rPr lang="en-US" dirty="0"/>
              <a:t>Present self vs ideal self</a:t>
            </a:r>
          </a:p>
          <a:p>
            <a:r>
              <a:rPr lang="en-US" dirty="0"/>
              <a:t>When the self does not have the evidence or feedback to confirm the emerging possible self, one of two outcomes follow: </a:t>
            </a:r>
          </a:p>
          <a:p>
            <a:pPr lvl="1"/>
            <a:r>
              <a:rPr lang="en-US" dirty="0"/>
              <a:t>An absence of evidence (or contrary evidence) will lead the self to reject/abandon the possible self</a:t>
            </a:r>
          </a:p>
          <a:p>
            <a:pPr lvl="1"/>
            <a:r>
              <a:rPr lang="en-US" dirty="0"/>
              <a:t>The possible self can energize, and direct action so that the attributes, characteristics, and abilities of the self actually begin to materialize </a:t>
            </a:r>
          </a:p>
          <a:p>
            <a:pPr marL="201168" lvl="1" indent="0">
              <a:buNone/>
            </a:pPr>
            <a:endParaRPr lang="en-US" dirty="0"/>
          </a:p>
          <a:p>
            <a:pPr marL="201168" lvl="1" indent="0">
              <a:buNone/>
            </a:pPr>
            <a:r>
              <a:rPr lang="en-US" i="1" dirty="0"/>
              <a:t>Motivation becomes finding ways to become the ideal self (like goals)</a:t>
            </a:r>
          </a:p>
          <a:p>
            <a:pPr lvl="1"/>
            <a:endParaRPr lang="en-US" dirty="0"/>
          </a:p>
        </p:txBody>
      </p:sp>
    </p:spTree>
    <p:extLst>
      <p:ext uri="{BB962C8B-B14F-4D97-AF65-F5344CB8AC3E}">
        <p14:creationId xmlns:p14="http://schemas.microsoft.com/office/powerpoint/2010/main" val="388649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15" name="Content Placeholder 4">
            <a:extLst>
              <a:ext uri="{FF2B5EF4-FFF2-40B4-BE49-F238E27FC236}">
                <a16:creationId xmlns:a16="http://schemas.microsoft.com/office/drawing/2014/main" id="{89224E34-329C-4E10-B412-BF908270C0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6640988" cy="3602736"/>
          </a:xfrm>
          <a:prstGeom prst="rect">
            <a:avLst/>
          </a:prstGeom>
        </p:spPr>
      </p:pic>
      <p:sp>
        <p:nvSpPr>
          <p:cNvPr id="2" name="Title 1">
            <a:extLst>
              <a:ext uri="{FF2B5EF4-FFF2-40B4-BE49-F238E27FC236}">
                <a16:creationId xmlns:a16="http://schemas.microsoft.com/office/drawing/2014/main" id="{90B96E8E-621E-4579-9852-929C904A1F70}"/>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Goal Setting</a:t>
            </a:r>
          </a:p>
        </p:txBody>
      </p:sp>
    </p:spTree>
    <p:extLst>
      <p:ext uri="{BB962C8B-B14F-4D97-AF65-F5344CB8AC3E}">
        <p14:creationId xmlns:p14="http://schemas.microsoft.com/office/powerpoint/2010/main" val="110715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9" name="Content Placeholder 4">
            <a:extLst>
              <a:ext uri="{FF2B5EF4-FFF2-40B4-BE49-F238E27FC236}">
                <a16:creationId xmlns:a16="http://schemas.microsoft.com/office/drawing/2014/main" id="{25200D45-3C15-4C6B-B1F5-27F03092BD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6765700" cy="3602736"/>
          </a:xfrm>
          <a:prstGeom prst="rect">
            <a:avLst/>
          </a:prstGeom>
        </p:spPr>
      </p:pic>
      <p:sp>
        <p:nvSpPr>
          <p:cNvPr id="2" name="Title 1">
            <a:extLst>
              <a:ext uri="{FF2B5EF4-FFF2-40B4-BE49-F238E27FC236}">
                <a16:creationId xmlns:a16="http://schemas.microsoft.com/office/drawing/2014/main" id="{5FB303F4-1389-4433-BAF6-3635AAB74A6A}"/>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4200">
                <a:solidFill>
                  <a:schemeClr val="tx1">
                    <a:lumMod val="85000"/>
                    <a:lumOff val="15000"/>
                  </a:schemeClr>
                </a:solidFill>
              </a:rPr>
              <a:t>Motivational Processes Underlying Dissonance</a:t>
            </a:r>
          </a:p>
        </p:txBody>
      </p:sp>
    </p:spTree>
    <p:extLst>
      <p:ext uri="{BB962C8B-B14F-4D97-AF65-F5344CB8AC3E}">
        <p14:creationId xmlns:p14="http://schemas.microsoft.com/office/powerpoint/2010/main" val="78709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(2015) Understanding Motivation and Emotion, 6</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369D-4B6D-4EE6-8862-70C869D07BC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C737495-650C-4496-96E3-53E489E564C4}"/>
              </a:ext>
            </a:extLst>
          </p:cNvPr>
          <p:cNvSpPr>
            <a:spLocks noGrp="1"/>
          </p:cNvSpPr>
          <p:nvPr>
            <p:ph idx="1"/>
          </p:nvPr>
        </p:nvSpPr>
        <p:spPr/>
        <p:txBody>
          <a:bodyPr>
            <a:normAutofit/>
          </a:bodyPr>
          <a:lstStyle/>
          <a:p>
            <a:r>
              <a:rPr lang="en-US" sz="3600" dirty="0"/>
              <a:t>Who are you?</a:t>
            </a:r>
          </a:p>
          <a:p>
            <a:r>
              <a:rPr lang="en-US" sz="3600" dirty="0"/>
              <a:t>Please describe yourself to your group</a:t>
            </a:r>
            <a:endParaRPr lang="en-US" sz="3400" dirty="0"/>
          </a:p>
          <a:p>
            <a:pPr lvl="1"/>
            <a:endParaRPr lang="en-US" sz="3400" dirty="0"/>
          </a:p>
        </p:txBody>
      </p:sp>
    </p:spTree>
    <p:extLst>
      <p:ext uri="{BB962C8B-B14F-4D97-AF65-F5344CB8AC3E}">
        <p14:creationId xmlns:p14="http://schemas.microsoft.com/office/powerpoint/2010/main" val="149664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7B63BD2F-47BA-4CB1-B5F6-CA81957341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1240788"/>
            <a:ext cx="10916463" cy="3002027"/>
          </a:xfrm>
          <a:prstGeom prst="rect">
            <a:avLst/>
          </a:prstGeom>
        </p:spPr>
      </p:pic>
      <p:sp>
        <p:nvSpPr>
          <p:cNvPr id="2" name="Title 1">
            <a:extLst>
              <a:ext uri="{FF2B5EF4-FFF2-40B4-BE49-F238E27FC236}">
                <a16:creationId xmlns:a16="http://schemas.microsoft.com/office/drawing/2014/main" id="{7425EC36-8EB6-43BB-A437-1F070F8DD619}"/>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dirty="0">
                <a:solidFill>
                  <a:schemeClr val="tx1">
                    <a:lumMod val="85000"/>
                    <a:lumOff val="15000"/>
                  </a:schemeClr>
                </a:solidFill>
              </a:rPr>
              <a:t>Questions</a:t>
            </a:r>
          </a:p>
        </p:txBody>
      </p:sp>
    </p:spTree>
    <p:extLst>
      <p:ext uri="{BB962C8B-B14F-4D97-AF65-F5344CB8AC3E}">
        <p14:creationId xmlns:p14="http://schemas.microsoft.com/office/powerpoint/2010/main" val="41284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2B8762-61F0-4F1B-9364-D633EE9D6A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E97675C8-1328-460C-9EBF-6B446B67EAD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514EE78B-AF71-4195-A01B-F1165D9233B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C6417104-D4C1-4710-9982-2154A7F4849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7BDDC51-8BB2-42BE-8EA8-39B3E9AC1EF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DA52A394-10F4-4AA5-90E4-634D1E919D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04733B62-1719-4677-A612-CA0AC0AD748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630C7015-328B-4715-83DB-208275241C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58199"/>
            <a:ext cx="5131653" cy="3566498"/>
          </a:xfrm>
          <a:prstGeom prst="rect">
            <a:avLst/>
          </a:prstGeom>
        </p:spPr>
      </p:pic>
      <p:pic>
        <p:nvPicPr>
          <p:cNvPr id="7" name="Picture 6">
            <a:extLst>
              <a:ext uri="{FF2B5EF4-FFF2-40B4-BE49-F238E27FC236}">
                <a16:creationId xmlns:a16="http://schemas.microsoft.com/office/drawing/2014/main" id="{0F9C9450-C436-4B9F-A94E-C13BCF1CB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4891" y="640080"/>
            <a:ext cx="4885067" cy="3602736"/>
          </a:xfrm>
          <a:prstGeom prst="rect">
            <a:avLst/>
          </a:prstGeom>
        </p:spPr>
      </p:pic>
      <p:sp>
        <p:nvSpPr>
          <p:cNvPr id="26" name="Rectangle 25">
            <a:extLst>
              <a:ext uri="{FF2B5EF4-FFF2-40B4-BE49-F238E27FC236}">
                <a16:creationId xmlns:a16="http://schemas.microsoft.com/office/drawing/2014/main" id="{626F1402-2DEC-4071-84AF-350C7BF00D4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3996" y="886968"/>
            <a:ext cx="64008"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D2BAD-EE74-44D8-86EF-C414F3A0DE97}"/>
              </a:ext>
            </a:extLst>
          </p:cNvPr>
          <p:cNvSpPr>
            <a:spLocks noGrp="1"/>
          </p:cNvSpPr>
          <p:nvPr>
            <p:ph type="title"/>
          </p:nvPr>
        </p:nvSpPr>
        <p:spPr>
          <a:xfrm>
            <a:off x="633999" y="4550229"/>
            <a:ext cx="10909073" cy="1057655"/>
          </a:xfrm>
        </p:spPr>
        <p:txBody>
          <a:bodyPr vert="horz" lIns="91440" tIns="45720" rIns="91440" bIns="45720" rtlCol="0" anchor="b">
            <a:noAutofit/>
          </a:bodyPr>
          <a:lstStyle/>
          <a:p>
            <a:r>
              <a:rPr lang="en-US" dirty="0">
                <a:solidFill>
                  <a:schemeClr val="tx1">
                    <a:lumMod val="85000"/>
                    <a:lumOff val="15000"/>
                  </a:schemeClr>
                </a:solidFill>
              </a:rPr>
              <a:t>Six Dimensions of Psychological Well-Being</a:t>
            </a:r>
          </a:p>
        </p:txBody>
      </p:sp>
    </p:spTree>
    <p:extLst>
      <p:ext uri="{BB962C8B-B14F-4D97-AF65-F5344CB8AC3E}">
        <p14:creationId xmlns:p14="http://schemas.microsoft.com/office/powerpoint/2010/main" val="75014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4B8E-5F56-449F-AEDE-67681492424F}"/>
              </a:ext>
            </a:extLst>
          </p:cNvPr>
          <p:cNvSpPr>
            <a:spLocks noGrp="1"/>
          </p:cNvSpPr>
          <p:nvPr>
            <p:ph type="title"/>
          </p:nvPr>
        </p:nvSpPr>
        <p:spPr/>
        <p:txBody>
          <a:bodyPr/>
          <a:lstStyle/>
          <a:p>
            <a:r>
              <a:rPr lang="en-US" dirty="0"/>
              <a:t>Self-Esteem</a:t>
            </a:r>
          </a:p>
        </p:txBody>
      </p:sp>
      <p:sp>
        <p:nvSpPr>
          <p:cNvPr id="3" name="Content Placeholder 2">
            <a:extLst>
              <a:ext uri="{FF2B5EF4-FFF2-40B4-BE49-F238E27FC236}">
                <a16:creationId xmlns:a16="http://schemas.microsoft.com/office/drawing/2014/main" id="{78489656-2DE2-4E2D-9EC4-963259DF426E}"/>
              </a:ext>
            </a:extLst>
          </p:cNvPr>
          <p:cNvSpPr>
            <a:spLocks noGrp="1"/>
          </p:cNvSpPr>
          <p:nvPr>
            <p:ph idx="1"/>
          </p:nvPr>
        </p:nvSpPr>
        <p:spPr/>
        <p:txBody>
          <a:bodyPr/>
          <a:lstStyle/>
          <a:p>
            <a:r>
              <a:rPr lang="en-US" dirty="0"/>
              <a:t>High self esteem is correlated with happiness</a:t>
            </a:r>
          </a:p>
          <a:p>
            <a:r>
              <a:rPr lang="en-US" dirty="0"/>
              <a:t>Self functioning is a cause </a:t>
            </a:r>
            <a:r>
              <a:rPr lang="en-US" dirty="0">
                <a:sym typeface="Wingdings" panose="05000000000000000000" pitchFamily="2" charset="2"/>
              </a:rPr>
              <a:t> self esteem is an effect</a:t>
            </a:r>
          </a:p>
          <a:p>
            <a:pPr lvl="1"/>
            <a:r>
              <a:rPr lang="en-US" dirty="0">
                <a:sym typeface="Wingdings" panose="05000000000000000000" pitchFamily="2" charset="2"/>
              </a:rPr>
              <a:t>Increases in self-esteem do not cause corresponding increases in achievement or productivity</a:t>
            </a:r>
          </a:p>
          <a:p>
            <a:pPr lvl="1"/>
            <a:r>
              <a:rPr lang="en-US" dirty="0">
                <a:sym typeface="Wingdings" panose="05000000000000000000" pitchFamily="2" charset="2"/>
              </a:rPr>
              <a:t>Increases in achievement and productivity cause corresponding increases in self-esteem</a:t>
            </a:r>
          </a:p>
          <a:p>
            <a:r>
              <a:rPr lang="en-US" dirty="0">
                <a:sym typeface="Wingdings" panose="05000000000000000000" pitchFamily="2" charset="2"/>
              </a:rPr>
              <a:t>Self esteem is a scorecard to report on how things are going in our lives</a:t>
            </a:r>
          </a:p>
          <a:p>
            <a:r>
              <a:rPr lang="en-US" dirty="0">
                <a:sym typeface="Wingdings" panose="05000000000000000000" pitchFamily="2" charset="2"/>
              </a:rPr>
              <a:t>Self-esteem is not a source of motivation that allows people to make life go well</a:t>
            </a:r>
          </a:p>
          <a:p>
            <a:r>
              <a:rPr lang="en-US" dirty="0">
                <a:sym typeface="Wingdings" panose="05000000000000000000" pitchFamily="2" charset="2"/>
              </a:rPr>
              <a:t>People with an inflated view of themselves are more prone to aggression and acts of violence when their favorable self-views are threatened</a:t>
            </a:r>
            <a:endParaRPr lang="en-US" dirty="0"/>
          </a:p>
        </p:txBody>
      </p:sp>
    </p:spTree>
    <p:extLst>
      <p:ext uri="{BB962C8B-B14F-4D97-AF65-F5344CB8AC3E}">
        <p14:creationId xmlns:p14="http://schemas.microsoft.com/office/powerpoint/2010/main" val="166922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07A1-09FB-44AF-81CA-F615B7D9AEB8}"/>
              </a:ext>
            </a:extLst>
          </p:cNvPr>
          <p:cNvSpPr>
            <a:spLocks noGrp="1"/>
          </p:cNvSpPr>
          <p:nvPr>
            <p:ph type="title"/>
          </p:nvPr>
        </p:nvSpPr>
        <p:spPr/>
        <p:txBody>
          <a:bodyPr/>
          <a:lstStyle/>
          <a:p>
            <a:r>
              <a:rPr lang="en-US" dirty="0"/>
              <a:t>Self-Concept</a:t>
            </a:r>
          </a:p>
        </p:txBody>
      </p:sp>
      <p:sp>
        <p:nvSpPr>
          <p:cNvPr id="3" name="Content Placeholder 2">
            <a:extLst>
              <a:ext uri="{FF2B5EF4-FFF2-40B4-BE49-F238E27FC236}">
                <a16:creationId xmlns:a16="http://schemas.microsoft.com/office/drawing/2014/main" id="{AF79FB52-002F-4714-B83C-56F1C68001E6}"/>
              </a:ext>
            </a:extLst>
          </p:cNvPr>
          <p:cNvSpPr>
            <a:spLocks noGrp="1"/>
          </p:cNvSpPr>
          <p:nvPr>
            <p:ph idx="1"/>
          </p:nvPr>
        </p:nvSpPr>
        <p:spPr/>
        <p:txBody>
          <a:bodyPr>
            <a:normAutofit fontScale="85000" lnSpcReduction="20000"/>
          </a:bodyPr>
          <a:lstStyle/>
          <a:p>
            <a:r>
              <a:rPr lang="en-US" dirty="0"/>
              <a:t>Self-concepts are:</a:t>
            </a:r>
          </a:p>
          <a:p>
            <a:pPr lvl="1"/>
            <a:r>
              <a:rPr lang="en-US" dirty="0"/>
              <a:t>An individual’s mental representation of themselves</a:t>
            </a:r>
          </a:p>
          <a:p>
            <a:pPr lvl="1"/>
            <a:r>
              <a:rPr lang="en-US" dirty="0"/>
              <a:t>Constructed from experiences and reflections from those experiences</a:t>
            </a:r>
          </a:p>
          <a:p>
            <a:pPr lvl="1"/>
            <a:r>
              <a:rPr lang="en-US" dirty="0"/>
              <a:t>People get feedback about their personal attributes, characteristics, and preferences</a:t>
            </a:r>
          </a:p>
          <a:p>
            <a:pPr lvl="1"/>
            <a:r>
              <a:rPr lang="en-US" dirty="0"/>
              <a:t>People translate their multitude of specific experiences into a general representation of the self</a:t>
            </a:r>
          </a:p>
          <a:p>
            <a:pPr lvl="1"/>
            <a:r>
              <a:rPr lang="en-US" dirty="0"/>
              <a:t>A collection of domain specific schemas</a:t>
            </a:r>
          </a:p>
          <a:p>
            <a:pPr lvl="1"/>
            <a:r>
              <a:rPr lang="en-US" dirty="0"/>
              <a:t>The self-schemas that are involved in the definition of the self-concept are those that are most important to the person</a:t>
            </a:r>
          </a:p>
          <a:p>
            <a:r>
              <a:rPr lang="en-US" dirty="0"/>
              <a:t>Self-schemas are: </a:t>
            </a:r>
          </a:p>
          <a:p>
            <a:pPr lvl="1"/>
            <a:r>
              <a:rPr lang="en-US" dirty="0"/>
              <a:t>Cognitive generalizations about the self that are </a:t>
            </a:r>
            <a:r>
              <a:rPr lang="en-US" b="1" dirty="0"/>
              <a:t>domain specific </a:t>
            </a:r>
            <a:r>
              <a:rPr lang="en-US" dirty="0"/>
              <a:t>and learned from past experiences</a:t>
            </a:r>
          </a:p>
          <a:p>
            <a:pPr lvl="1"/>
            <a:endParaRPr lang="en-US" dirty="0"/>
          </a:p>
          <a:p>
            <a:pPr marL="201168" lvl="1" indent="0">
              <a:buNone/>
            </a:pPr>
            <a:r>
              <a:rPr lang="en-US" b="1" i="1" dirty="0"/>
              <a:t>Activity </a:t>
            </a:r>
          </a:p>
          <a:p>
            <a:pPr marL="201168" lvl="1" indent="0">
              <a:buNone/>
            </a:pPr>
            <a:r>
              <a:rPr lang="en-US" i="1" dirty="0"/>
              <a:t>With your group, please begin by defining your self concept by recounting the experiences and feedback in your life that led you to define yourself as you did in the first activity.  </a:t>
            </a:r>
          </a:p>
          <a:p>
            <a:pPr marL="201168" lvl="1" indent="0">
              <a:buNone/>
            </a:pPr>
            <a:endParaRPr lang="en-US" i="1" dirty="0"/>
          </a:p>
          <a:p>
            <a:pPr marL="201168" lvl="1" indent="0">
              <a:buNone/>
            </a:pPr>
            <a:r>
              <a:rPr lang="en-US" i="1" dirty="0"/>
              <a:t>Please also think of domain specific generalizations about yourself and the experiences and feedback you received that led you to develop these self schemas</a:t>
            </a:r>
          </a:p>
          <a:p>
            <a:pPr marL="201168" lvl="1" indent="0">
              <a:buNone/>
            </a:pPr>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352055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7EA0-418E-4A65-BE27-2BD9C749B0FF}"/>
              </a:ext>
            </a:extLst>
          </p:cNvPr>
          <p:cNvSpPr>
            <a:spLocks noGrp="1"/>
          </p:cNvSpPr>
          <p:nvPr>
            <p:ph type="title"/>
          </p:nvPr>
        </p:nvSpPr>
        <p:spPr/>
        <p:txBody>
          <a:bodyPr/>
          <a:lstStyle/>
          <a:p>
            <a:r>
              <a:rPr lang="en-US" dirty="0"/>
              <a:t>Motivational Properties of Self-Schemas</a:t>
            </a:r>
          </a:p>
        </p:txBody>
      </p:sp>
      <p:sp>
        <p:nvSpPr>
          <p:cNvPr id="3" name="Content Placeholder 2">
            <a:extLst>
              <a:ext uri="{FF2B5EF4-FFF2-40B4-BE49-F238E27FC236}">
                <a16:creationId xmlns:a16="http://schemas.microsoft.com/office/drawing/2014/main" id="{BFC762AB-5954-44CF-B299-3CCEBB36E58A}"/>
              </a:ext>
            </a:extLst>
          </p:cNvPr>
          <p:cNvSpPr>
            <a:spLocks noGrp="1"/>
          </p:cNvSpPr>
          <p:nvPr>
            <p:ph idx="1"/>
          </p:nvPr>
        </p:nvSpPr>
        <p:spPr/>
        <p:txBody>
          <a:bodyPr>
            <a:normAutofit lnSpcReduction="10000"/>
          </a:bodyPr>
          <a:lstStyle/>
          <a:p>
            <a:r>
              <a:rPr lang="en-US" dirty="0"/>
              <a:t>Self-schemas generate motivation in two ways:</a:t>
            </a:r>
          </a:p>
          <a:p>
            <a:pPr lvl="1"/>
            <a:r>
              <a:rPr lang="en-US" dirty="0"/>
              <a:t>Self-schemas, once formed, direct an individuals behaviour in ways that elicit feedback consistent with the established self-schema. Self-schemas direct behaviour in ways that confirm our established self-view. Inconsistent feedback produces motivational tension from the inconsistently and self-disconfirmation that leads to resistance and counter-argumentation. </a:t>
            </a:r>
          </a:p>
          <a:p>
            <a:pPr lvl="1"/>
            <a:r>
              <a:rPr lang="en-US" dirty="0"/>
              <a:t>Self-schemas generate motivation to move the present self toward a desired future self. Like the discrepancy creating process. Seeking possible selves is a goal-setting process that invites self-concept change and development, whereas seeking a consistent self-view is a verification process that preserves self-concept stability. </a:t>
            </a:r>
          </a:p>
          <a:p>
            <a:pPr lvl="1"/>
            <a:endParaRPr lang="en-US" dirty="0"/>
          </a:p>
          <a:p>
            <a:pPr lvl="1"/>
            <a:endParaRPr lang="en-US" dirty="0"/>
          </a:p>
          <a:p>
            <a:pPr marL="201168" lvl="1" indent="0">
              <a:buNone/>
            </a:pPr>
            <a:r>
              <a:rPr lang="en-US" dirty="0"/>
              <a:t>Activity </a:t>
            </a:r>
          </a:p>
          <a:p>
            <a:pPr marL="201168" lvl="1" indent="0">
              <a:buNone/>
            </a:pPr>
            <a:r>
              <a:rPr lang="en-US" dirty="0"/>
              <a:t>Please discuss aspects of your self schema that you are happy with. </a:t>
            </a:r>
          </a:p>
          <a:p>
            <a:pPr marL="201168" lvl="1" indent="0">
              <a:buNone/>
            </a:pPr>
            <a:r>
              <a:rPr lang="en-US" dirty="0"/>
              <a:t>Please discuss aspects of your self schema that you would like to improve (present vs ideal)</a:t>
            </a:r>
          </a:p>
          <a:p>
            <a:pPr lvl="1"/>
            <a:endParaRPr lang="en-US" dirty="0"/>
          </a:p>
        </p:txBody>
      </p:sp>
    </p:spTree>
    <p:extLst>
      <p:ext uri="{BB962C8B-B14F-4D97-AF65-F5344CB8AC3E}">
        <p14:creationId xmlns:p14="http://schemas.microsoft.com/office/powerpoint/2010/main" val="267029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F248-4533-4332-900F-5013108791A0}"/>
              </a:ext>
            </a:extLst>
          </p:cNvPr>
          <p:cNvSpPr>
            <a:spLocks noGrp="1"/>
          </p:cNvSpPr>
          <p:nvPr>
            <p:ph type="title"/>
          </p:nvPr>
        </p:nvSpPr>
        <p:spPr/>
        <p:txBody>
          <a:bodyPr/>
          <a:lstStyle/>
          <a:p>
            <a:r>
              <a:rPr lang="en-US" dirty="0"/>
              <a:t>Consistent Self</a:t>
            </a:r>
          </a:p>
        </p:txBody>
      </p:sp>
      <p:sp>
        <p:nvSpPr>
          <p:cNvPr id="3" name="Content Placeholder 2">
            <a:extLst>
              <a:ext uri="{FF2B5EF4-FFF2-40B4-BE49-F238E27FC236}">
                <a16:creationId xmlns:a16="http://schemas.microsoft.com/office/drawing/2014/main" id="{AC90E294-B297-4B7D-8B1A-BE056C08F477}"/>
              </a:ext>
            </a:extLst>
          </p:cNvPr>
          <p:cNvSpPr>
            <a:spLocks noGrp="1"/>
          </p:cNvSpPr>
          <p:nvPr>
            <p:ph idx="1"/>
          </p:nvPr>
        </p:nvSpPr>
        <p:spPr/>
        <p:txBody>
          <a:bodyPr>
            <a:normAutofit fontScale="92500" lnSpcReduction="10000"/>
          </a:bodyPr>
          <a:lstStyle/>
          <a:p>
            <a:r>
              <a:rPr lang="en-US" dirty="0"/>
              <a:t>Once someone establishes a particular self-schema it becomes increasingly resistant to change. </a:t>
            </a:r>
          </a:p>
          <a:p>
            <a:r>
              <a:rPr lang="en-US" dirty="0"/>
              <a:t>People preserve a consistent self by actively seeking out information that matches their self-concept and ignoring information that contradicts their self-view. </a:t>
            </a:r>
          </a:p>
          <a:p>
            <a:r>
              <a:rPr lang="en-US" dirty="0"/>
              <a:t>Inconsistency and contradiction generate an emotional discomfort that signals that consistency needs to be restored. </a:t>
            </a:r>
          </a:p>
          <a:p>
            <a:r>
              <a:rPr lang="en-US" dirty="0"/>
              <a:t>People adopt self-presentational signs and symbols that announce who we are. </a:t>
            </a:r>
          </a:p>
          <a:p>
            <a:r>
              <a:rPr lang="en-US" dirty="0"/>
              <a:t>We choose to interact with people who confirm our self-view and avoid people who contradict our self-view. </a:t>
            </a:r>
          </a:p>
          <a:p>
            <a:r>
              <a:rPr lang="en-US" dirty="0"/>
              <a:t>When faced with discrepant feedback, people defend by:</a:t>
            </a:r>
          </a:p>
          <a:p>
            <a:pPr lvl="1"/>
            <a:r>
              <a:rPr lang="en-US" dirty="0"/>
              <a:t>distorting the information</a:t>
            </a:r>
          </a:p>
          <a:p>
            <a:pPr lvl="1"/>
            <a:r>
              <a:rPr lang="en-US" dirty="0"/>
              <a:t>verifying if the information is valid, trustworthy, relevant or important</a:t>
            </a:r>
          </a:p>
          <a:p>
            <a:pPr lvl="1"/>
            <a:r>
              <a:rPr lang="en-US" dirty="0"/>
              <a:t>discounting with compensatory self-inflation, self-affirmation and other behaviours to maintain their self-view</a:t>
            </a:r>
          </a:p>
        </p:txBody>
      </p:sp>
    </p:spTree>
    <p:extLst>
      <p:ext uri="{BB962C8B-B14F-4D97-AF65-F5344CB8AC3E}">
        <p14:creationId xmlns:p14="http://schemas.microsoft.com/office/powerpoint/2010/main" val="191614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EF75-28DB-487E-A00D-60736FAFF0CC}"/>
              </a:ext>
            </a:extLst>
          </p:cNvPr>
          <p:cNvSpPr>
            <a:spLocks noGrp="1"/>
          </p:cNvSpPr>
          <p:nvPr>
            <p:ph type="title"/>
          </p:nvPr>
        </p:nvSpPr>
        <p:spPr/>
        <p:txBody>
          <a:bodyPr>
            <a:normAutofit/>
          </a:bodyPr>
          <a:lstStyle/>
          <a:p>
            <a:r>
              <a:rPr lang="en-US" sz="4400" dirty="0"/>
              <a:t>Self-Verification and Self-Concept Change</a:t>
            </a:r>
          </a:p>
        </p:txBody>
      </p:sp>
      <p:sp>
        <p:nvSpPr>
          <p:cNvPr id="3" name="Content Placeholder 2">
            <a:extLst>
              <a:ext uri="{FF2B5EF4-FFF2-40B4-BE49-F238E27FC236}">
                <a16:creationId xmlns:a16="http://schemas.microsoft.com/office/drawing/2014/main" id="{ABCF9795-8C52-468A-8A17-6A702ECE48D3}"/>
              </a:ext>
            </a:extLst>
          </p:cNvPr>
          <p:cNvSpPr>
            <a:spLocks noGrp="1"/>
          </p:cNvSpPr>
          <p:nvPr>
            <p:ph idx="1"/>
          </p:nvPr>
        </p:nvSpPr>
        <p:spPr/>
        <p:txBody>
          <a:bodyPr/>
          <a:lstStyle/>
          <a:p>
            <a:r>
              <a:rPr lang="en-US" dirty="0"/>
              <a:t>Self-concept certainty: </a:t>
            </a:r>
          </a:p>
          <a:p>
            <a:pPr lvl="1"/>
            <a:r>
              <a:rPr lang="en-US" dirty="0"/>
              <a:t>Confidence that their self-schema is valid and true</a:t>
            </a:r>
          </a:p>
          <a:p>
            <a:pPr lvl="1"/>
            <a:r>
              <a:rPr lang="en-US" dirty="0"/>
              <a:t>High self-concept certainty anchors stable self-schemas</a:t>
            </a:r>
          </a:p>
          <a:p>
            <a:pPr lvl="1"/>
            <a:r>
              <a:rPr lang="en-US" dirty="0"/>
              <a:t>Low self-concept certainty can lead someone to self-schema change</a:t>
            </a:r>
          </a:p>
          <a:p>
            <a:pPr marL="201168" lvl="1" indent="0">
              <a:buNone/>
            </a:pPr>
            <a:endParaRPr lang="en-US" dirty="0"/>
          </a:p>
          <a:p>
            <a:r>
              <a:rPr lang="en-US" dirty="0"/>
              <a:t>Crisis of self-verification occurs when there is a conflict between an uncertain self-schema and discrepant feedback</a:t>
            </a:r>
          </a:p>
          <a:p>
            <a:pPr lvl="1"/>
            <a:r>
              <a:rPr lang="en-US" dirty="0"/>
              <a:t>People solve the self-verification crisis by seeking out additional domain-relevant feedback</a:t>
            </a:r>
          </a:p>
        </p:txBody>
      </p:sp>
    </p:spTree>
    <p:extLst>
      <p:ext uri="{BB962C8B-B14F-4D97-AF65-F5344CB8AC3E}">
        <p14:creationId xmlns:p14="http://schemas.microsoft.com/office/powerpoint/2010/main" val="316969929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4910</TotalTime>
  <Words>868</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Wingdings</vt:lpstr>
      <vt:lpstr>Retrospect</vt:lpstr>
      <vt:lpstr>Motivation and Emotion in Daily Life</vt:lpstr>
      <vt:lpstr>Discussion</vt:lpstr>
      <vt:lpstr>Questions</vt:lpstr>
      <vt:lpstr>Six Dimensions of Psychological Well-Being</vt:lpstr>
      <vt:lpstr>Self-Esteem</vt:lpstr>
      <vt:lpstr>Self-Concept</vt:lpstr>
      <vt:lpstr>Motivational Properties of Self-Schemas</vt:lpstr>
      <vt:lpstr>Consistent Self</vt:lpstr>
      <vt:lpstr>Self-Verification and Self-Concept Change</vt:lpstr>
      <vt:lpstr>Process Underlying Self-Verification and Self-Concept Change</vt:lpstr>
      <vt:lpstr>Self-Verification</vt:lpstr>
      <vt:lpstr>Possible Selves</vt:lpstr>
      <vt:lpstr>Goal Setting</vt:lpstr>
      <vt:lpstr>Motivational Processes Underlying Dissonance</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557</cp:revision>
  <dcterms:created xsi:type="dcterms:W3CDTF">2016-08-29T02:04:56Z</dcterms:created>
  <dcterms:modified xsi:type="dcterms:W3CDTF">2018-03-26T16:05:06Z</dcterms:modified>
</cp:coreProperties>
</file>