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89" r:id="rId3"/>
    <p:sldId id="290" r:id="rId4"/>
    <p:sldId id="291" r:id="rId5"/>
    <p:sldId id="292" r:id="rId6"/>
    <p:sldId id="293" r:id="rId7"/>
    <p:sldId id="294" r:id="rId8"/>
    <p:sldId id="296" r:id="rId9"/>
    <p:sldId id="298" r:id="rId10"/>
    <p:sldId id="299" r:id="rId11"/>
    <p:sldId id="300" r:id="rId12"/>
    <p:sldId id="301" r:id="rId13"/>
    <p:sldId id="302" r:id="rId14"/>
    <p:sldId id="303" r:id="rId15"/>
    <p:sldId id="305" r:id="rId16"/>
    <p:sldId id="304" r:id="rId17"/>
    <p:sldId id="306" r:id="rId18"/>
    <p:sldId id="307" r:id="rId19"/>
    <p:sldId id="308" r:id="rId20"/>
    <p:sldId id="309" r:id="rId21"/>
    <p:sldId id="315" r:id="rId22"/>
    <p:sldId id="310" r:id="rId23"/>
    <p:sldId id="311" r:id="rId24"/>
    <p:sldId id="312" r:id="rId25"/>
    <p:sldId id="313" r:id="rId26"/>
    <p:sldId id="314" r:id="rId27"/>
    <p:sldId id="316" r:id="rId28"/>
    <p:sldId id="286" r:id="rId29"/>
    <p:sldId id="27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9" autoAdjust="0"/>
    <p:restoredTop sz="94660"/>
  </p:normalViewPr>
  <p:slideViewPr>
    <p:cSldViewPr snapToGrid="0">
      <p:cViewPr varScale="1">
        <p:scale>
          <a:sx n="91" d="100"/>
          <a:sy n="91" d="100"/>
        </p:scale>
        <p:origin x="64"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2018-03-28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2018-03-28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2018-03-28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2018-03-28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2018-03-28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2018-03-28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2018-03-28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2018-03-28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2018-03-28</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2018-03-28</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2018-03-28</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2018-03-28</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Motivation and Emotion in Daily Life</a:t>
            </a:r>
          </a:p>
        </p:txBody>
      </p:sp>
      <p:sp>
        <p:nvSpPr>
          <p:cNvPr id="3" name="Subtitle 2"/>
          <p:cNvSpPr>
            <a:spLocks noGrp="1"/>
          </p:cNvSpPr>
          <p:nvPr>
            <p:ph type="subTitle" idx="1"/>
          </p:nvPr>
        </p:nvSpPr>
        <p:spPr/>
        <p:txBody>
          <a:bodyPr>
            <a:normAutofit fontScale="85000" lnSpcReduction="20000"/>
          </a:bodyPr>
          <a:lstStyle/>
          <a:p>
            <a:r>
              <a:rPr lang="en-CA" dirty="0"/>
              <a:t>The Self and its strivings</a:t>
            </a:r>
          </a:p>
          <a:p>
            <a:r>
              <a:rPr lang="en-CA" dirty="0"/>
              <a:t>March 28</a:t>
            </a:r>
            <a:r>
              <a:rPr lang="en-CA" baseline="30000" dirty="0"/>
              <a:t>th</a:t>
            </a:r>
            <a:r>
              <a:rPr lang="en-CA" dirty="0"/>
              <a:t>, 2018</a:t>
            </a:r>
          </a:p>
          <a:p>
            <a:r>
              <a:rPr lang="en-CA" dirty="0"/>
              <a:t>Erik Chevrier</a:t>
            </a:r>
          </a:p>
          <a:p>
            <a:endParaRPr lang="en-CA" dirty="0"/>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14949-F45D-47AD-A1F8-813521A48DE0}"/>
              </a:ext>
            </a:extLst>
          </p:cNvPr>
          <p:cNvSpPr>
            <a:spLocks noGrp="1"/>
          </p:cNvSpPr>
          <p:nvPr>
            <p:ph type="title"/>
          </p:nvPr>
        </p:nvSpPr>
        <p:spPr/>
        <p:txBody>
          <a:bodyPr/>
          <a:lstStyle/>
          <a:p>
            <a:r>
              <a:rPr lang="en-US" dirty="0"/>
              <a:t>Agency</a:t>
            </a:r>
          </a:p>
        </p:txBody>
      </p:sp>
      <p:sp>
        <p:nvSpPr>
          <p:cNvPr id="3" name="Content Placeholder 2">
            <a:extLst>
              <a:ext uri="{FF2B5EF4-FFF2-40B4-BE49-F238E27FC236}">
                <a16:creationId xmlns:a16="http://schemas.microsoft.com/office/drawing/2014/main" id="{F8B4CA29-9FC6-443A-B103-24C3147C822A}"/>
              </a:ext>
            </a:extLst>
          </p:cNvPr>
          <p:cNvSpPr>
            <a:spLocks noGrp="1"/>
          </p:cNvSpPr>
          <p:nvPr>
            <p:ph idx="1"/>
          </p:nvPr>
        </p:nvSpPr>
        <p:spPr/>
        <p:txBody>
          <a:bodyPr/>
          <a:lstStyle/>
          <a:p>
            <a:r>
              <a:rPr lang="en-US" dirty="0"/>
              <a:t>Agency:</a:t>
            </a:r>
          </a:p>
          <a:p>
            <a:pPr lvl="1"/>
            <a:r>
              <a:rPr lang="en-US" dirty="0"/>
              <a:t>Presents a view of self as action and development from within, as innate processes and motivations</a:t>
            </a:r>
          </a:p>
          <a:p>
            <a:pPr lvl="1"/>
            <a:r>
              <a:rPr lang="en-US" dirty="0"/>
              <a:t>Entails personal causation and action</a:t>
            </a:r>
          </a:p>
          <a:p>
            <a:pPr lvl="1"/>
            <a:r>
              <a:rPr lang="en-US" dirty="0"/>
              <a:t>Competence, autonomy and relatedness provide motivational forces that foster agency (see next slide)</a:t>
            </a:r>
          </a:p>
          <a:p>
            <a:r>
              <a:rPr lang="en-US" dirty="0"/>
              <a:t>Intrinsic Motivation:</a:t>
            </a:r>
          </a:p>
          <a:p>
            <a:pPr lvl="1"/>
            <a:r>
              <a:rPr lang="en-US" dirty="0"/>
              <a:t>Inseparably coordinated with the active nature of the developing self</a:t>
            </a:r>
          </a:p>
          <a:p>
            <a:pPr lvl="1"/>
            <a:r>
              <a:rPr lang="en-US" dirty="0"/>
              <a:t>Is the source of motivation that underlies agency because it spontaneously energizes people to pursue their interests, seek out environmental challenges, exercise their skills, and develop their talents.  </a:t>
            </a:r>
          </a:p>
          <a:p>
            <a:pPr marL="201168" lvl="1" indent="0">
              <a:buNone/>
            </a:pPr>
            <a:endParaRPr lang="en-US" dirty="0"/>
          </a:p>
        </p:txBody>
      </p:sp>
    </p:spTree>
    <p:extLst>
      <p:ext uri="{BB962C8B-B14F-4D97-AF65-F5344CB8AC3E}">
        <p14:creationId xmlns:p14="http://schemas.microsoft.com/office/powerpoint/2010/main" val="3090247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B2B8762-61F0-4F1B-9364-D633EE9D6A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34">
            <a:extLst>
              <a:ext uri="{FF2B5EF4-FFF2-40B4-BE49-F238E27FC236}">
                <a16:creationId xmlns:a16="http://schemas.microsoft.com/office/drawing/2014/main" id="{E97675C8-1328-460C-9EBF-6B446B67EA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36">
            <a:extLst>
              <a:ext uri="{FF2B5EF4-FFF2-40B4-BE49-F238E27FC236}">
                <a16:creationId xmlns:a16="http://schemas.microsoft.com/office/drawing/2014/main" id="{514EE78B-AF71-4195-A01B-F1165D9233B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9" name="Rectangle 38">
            <a:extLst>
              <a:ext uri="{FF2B5EF4-FFF2-40B4-BE49-F238E27FC236}">
                <a16:creationId xmlns:a16="http://schemas.microsoft.com/office/drawing/2014/main" id="{C6417104-D4C1-4710-9982-2154A7F4849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7BDDC51-8BB2-42BE-8EA8-39B3E9AC1E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DA52A394-10F4-4AA5-90E4-634D1E919DB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5" name="Straight Connector 44">
            <a:extLst>
              <a:ext uri="{FF2B5EF4-FFF2-40B4-BE49-F238E27FC236}">
                <a16:creationId xmlns:a16="http://schemas.microsoft.com/office/drawing/2014/main" id="{04733B62-1719-4677-A612-CA0AC0AD748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13" name="Content Placeholder 4">
            <a:extLst>
              <a:ext uri="{FF2B5EF4-FFF2-40B4-BE49-F238E27FC236}">
                <a16:creationId xmlns:a16="http://schemas.microsoft.com/office/drawing/2014/main" id="{AC17A31B-AE68-43B9-B8F1-25EA8672A9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792905"/>
            <a:ext cx="5131653" cy="3297086"/>
          </a:xfrm>
          <a:prstGeom prst="rect">
            <a:avLst/>
          </a:prstGeom>
        </p:spPr>
      </p:pic>
      <p:pic>
        <p:nvPicPr>
          <p:cNvPr id="10" name="Content Placeholder 4">
            <a:extLst>
              <a:ext uri="{FF2B5EF4-FFF2-40B4-BE49-F238E27FC236}">
                <a16:creationId xmlns:a16="http://schemas.microsoft.com/office/drawing/2014/main" id="{7912376F-0A84-4681-AD3F-5A2C33C686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891" y="640080"/>
            <a:ext cx="4709459" cy="3602736"/>
          </a:xfrm>
          <a:prstGeom prst="rect">
            <a:avLst/>
          </a:prstGeom>
        </p:spPr>
      </p:pic>
      <p:sp>
        <p:nvSpPr>
          <p:cNvPr id="47" name="Rectangle 46">
            <a:extLst>
              <a:ext uri="{FF2B5EF4-FFF2-40B4-BE49-F238E27FC236}">
                <a16:creationId xmlns:a16="http://schemas.microsoft.com/office/drawing/2014/main" id="{626F1402-2DEC-4071-84AF-350C7BF00D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59FC1-B626-40DD-90E3-49645CEB658F}"/>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5100">
                <a:solidFill>
                  <a:schemeClr val="tx1">
                    <a:lumMod val="85000"/>
                    <a:lumOff val="15000"/>
                  </a:schemeClr>
                </a:solidFill>
              </a:rPr>
              <a:t>REVIEW – Satisfying Psychological Needs</a:t>
            </a:r>
          </a:p>
        </p:txBody>
      </p:sp>
    </p:spTree>
    <p:extLst>
      <p:ext uri="{BB962C8B-B14F-4D97-AF65-F5344CB8AC3E}">
        <p14:creationId xmlns:p14="http://schemas.microsoft.com/office/powerpoint/2010/main" val="204911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D3C78-5AD7-4797-A27A-D92E25A2757B}"/>
              </a:ext>
            </a:extLst>
          </p:cNvPr>
          <p:cNvSpPr>
            <a:spLocks noGrp="1"/>
          </p:cNvSpPr>
          <p:nvPr>
            <p:ph type="title"/>
          </p:nvPr>
        </p:nvSpPr>
        <p:spPr/>
        <p:txBody>
          <a:bodyPr>
            <a:normAutofit/>
          </a:bodyPr>
          <a:lstStyle/>
          <a:p>
            <a:r>
              <a:rPr lang="en-US" sz="4400" dirty="0"/>
              <a:t>Self as Action and Development From Within</a:t>
            </a:r>
          </a:p>
        </p:txBody>
      </p:sp>
      <p:sp>
        <p:nvSpPr>
          <p:cNvPr id="3" name="Content Placeholder 2">
            <a:extLst>
              <a:ext uri="{FF2B5EF4-FFF2-40B4-BE49-F238E27FC236}">
                <a16:creationId xmlns:a16="http://schemas.microsoft.com/office/drawing/2014/main" id="{9EFE8493-8CD3-408C-9BD7-8A2C3B2B2CA5}"/>
              </a:ext>
            </a:extLst>
          </p:cNvPr>
          <p:cNvSpPr>
            <a:spLocks noGrp="1"/>
          </p:cNvSpPr>
          <p:nvPr>
            <p:ph idx="1"/>
          </p:nvPr>
        </p:nvSpPr>
        <p:spPr/>
        <p:txBody>
          <a:bodyPr>
            <a:normAutofit/>
          </a:bodyPr>
          <a:lstStyle/>
          <a:p>
            <a:r>
              <a:rPr lang="en-US" dirty="0"/>
              <a:t>Differentiation: </a:t>
            </a:r>
          </a:p>
          <a:p>
            <a:pPr lvl="1"/>
            <a:r>
              <a:rPr lang="en-US" dirty="0"/>
              <a:t>Expands and elaborates the self into an ever-increasing complexity</a:t>
            </a:r>
          </a:p>
          <a:p>
            <a:pPr lvl="1"/>
            <a:r>
              <a:rPr lang="en-US" dirty="0"/>
              <a:t>Proceeds as the individual exercises existing interests, preferences, and capacities in such a way that a relatively general and undifferentiated self becomes specialized into several life domains</a:t>
            </a:r>
          </a:p>
          <a:p>
            <a:endParaRPr lang="en-US" dirty="0"/>
          </a:p>
          <a:p>
            <a:r>
              <a:rPr lang="en-US" dirty="0"/>
              <a:t>Integration: </a:t>
            </a:r>
          </a:p>
          <a:p>
            <a:pPr lvl="1"/>
            <a:r>
              <a:rPr lang="en-US" dirty="0"/>
              <a:t>Synthesizes that emerging complexity into a coherent whole, thereby preserving a sense of a single, coherent self</a:t>
            </a:r>
          </a:p>
          <a:p>
            <a:pPr lvl="1"/>
            <a:r>
              <a:rPr lang="en-US" dirty="0"/>
              <a:t>An organizational process that brings the self’s differentiated parts together into a coherent whole</a:t>
            </a:r>
          </a:p>
          <a:p>
            <a:pPr lvl="1"/>
            <a:endParaRPr lang="en-US" dirty="0"/>
          </a:p>
          <a:p>
            <a:pPr lvl="1"/>
            <a:endParaRPr lang="en-US" dirty="0"/>
          </a:p>
          <a:p>
            <a:endParaRPr lang="en-US" dirty="0"/>
          </a:p>
        </p:txBody>
      </p:sp>
    </p:spTree>
    <p:extLst>
      <p:ext uri="{BB962C8B-B14F-4D97-AF65-F5344CB8AC3E}">
        <p14:creationId xmlns:p14="http://schemas.microsoft.com/office/powerpoint/2010/main" val="2003602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5A1B47C8-47A0-4A88-8830-6DEA3B5DE39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16" name="Content Placeholder 4">
            <a:extLst>
              <a:ext uri="{FF2B5EF4-FFF2-40B4-BE49-F238E27FC236}">
                <a16:creationId xmlns:a16="http://schemas.microsoft.com/office/drawing/2014/main" id="{EA830B2A-3261-4EAB-91CB-B7C35C1C5C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577679"/>
            <a:ext cx="6275667" cy="3702642"/>
          </a:xfrm>
          <a:prstGeom prst="rect">
            <a:avLst/>
          </a:prstGeom>
        </p:spPr>
      </p:pic>
      <p:sp>
        <p:nvSpPr>
          <p:cNvPr id="27" name="Rectangle 26">
            <a:extLst>
              <a:ext uri="{FF2B5EF4-FFF2-40B4-BE49-F238E27FC236}">
                <a16:creationId xmlns:a16="http://schemas.microsoft.com/office/drawing/2014/main" id="{984BBFDD-E720-4805-A9C8-129FBBF6DD7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5AC4BE46-4A77-42FE-9D15-065CDB2F847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21DC882-E1C9-4D2A-A6E7-DD6175DE51BE}"/>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a:solidFill>
                  <a:srgbClr val="FFFFFF"/>
                </a:solidFill>
              </a:rPr>
              <a:t>REVIEW - Person-Environment Dialectic</a:t>
            </a:r>
          </a:p>
        </p:txBody>
      </p:sp>
    </p:spTree>
    <p:extLst>
      <p:ext uri="{BB962C8B-B14F-4D97-AF65-F5344CB8AC3E}">
        <p14:creationId xmlns:p14="http://schemas.microsoft.com/office/powerpoint/2010/main" val="3296823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DAB5C-3B93-4FCC-AAE2-44E69E192295}"/>
              </a:ext>
            </a:extLst>
          </p:cNvPr>
          <p:cNvSpPr>
            <a:spLocks noGrp="1"/>
          </p:cNvSpPr>
          <p:nvPr>
            <p:ph type="title"/>
          </p:nvPr>
        </p:nvSpPr>
        <p:spPr/>
        <p:txBody>
          <a:bodyPr/>
          <a:lstStyle/>
          <a:p>
            <a:r>
              <a:rPr lang="en-US" dirty="0"/>
              <a:t>Internalization and the Integrating Self</a:t>
            </a:r>
          </a:p>
        </p:txBody>
      </p:sp>
      <p:sp>
        <p:nvSpPr>
          <p:cNvPr id="3" name="Content Placeholder 2">
            <a:extLst>
              <a:ext uri="{FF2B5EF4-FFF2-40B4-BE49-F238E27FC236}">
                <a16:creationId xmlns:a16="http://schemas.microsoft.com/office/drawing/2014/main" id="{AF00D8D1-EF0A-44A1-8617-E831983903E0}"/>
              </a:ext>
            </a:extLst>
          </p:cNvPr>
          <p:cNvSpPr>
            <a:spLocks noGrp="1"/>
          </p:cNvSpPr>
          <p:nvPr>
            <p:ph idx="1"/>
          </p:nvPr>
        </p:nvSpPr>
        <p:spPr/>
        <p:txBody>
          <a:bodyPr>
            <a:normAutofit fontScale="85000" lnSpcReduction="20000"/>
          </a:bodyPr>
          <a:lstStyle/>
          <a:p>
            <a:r>
              <a:rPr lang="en-US" b="1" dirty="0"/>
              <a:t>Need for relatedness: </a:t>
            </a:r>
          </a:p>
          <a:p>
            <a:pPr lvl="1"/>
            <a:r>
              <a:rPr lang="en-US" dirty="0"/>
              <a:t>Supports the individual’s proactive motivation to internalize society’s rules, values and concerns – therefore behaviour, emotion and ways of thinking originate within the self and the social context</a:t>
            </a:r>
          </a:p>
          <a:p>
            <a:pPr lvl="1"/>
            <a:r>
              <a:rPr lang="en-US" dirty="0"/>
              <a:t>The process through which individuals take in, and accept as their own, an externally prescribed way of thinking, feeling or behaving is referred to as </a:t>
            </a:r>
            <a:r>
              <a:rPr lang="en-US" b="1" dirty="0"/>
              <a:t>internalization</a:t>
            </a:r>
            <a:r>
              <a:rPr lang="en-US" dirty="0"/>
              <a:t>.</a:t>
            </a:r>
          </a:p>
          <a:p>
            <a:r>
              <a:rPr lang="en-US" b="1" dirty="0"/>
              <a:t>Internalization: </a:t>
            </a:r>
          </a:p>
          <a:p>
            <a:pPr lvl="1"/>
            <a:r>
              <a:rPr lang="en-US" dirty="0"/>
              <a:t>Refers to the process through which an individual transforms a formerly externally prescribed way of behaving or valuing into an internal one. </a:t>
            </a:r>
          </a:p>
          <a:p>
            <a:pPr lvl="1"/>
            <a:r>
              <a:rPr lang="en-US" b="1" dirty="0"/>
              <a:t>Internalization occurs for two reasons: </a:t>
            </a:r>
          </a:p>
          <a:p>
            <a:pPr lvl="2"/>
            <a:r>
              <a:rPr lang="en-US" dirty="0"/>
              <a:t>From the individual’s desire to achieve meaningful relationships with family, friends, and others. Internalization is motivated by the need for </a:t>
            </a:r>
            <a:r>
              <a:rPr lang="en-US" b="1" dirty="0"/>
              <a:t>relatedness</a:t>
            </a:r>
            <a:r>
              <a:rPr lang="en-US" dirty="0"/>
              <a:t>.</a:t>
            </a:r>
          </a:p>
          <a:p>
            <a:pPr lvl="2"/>
            <a:r>
              <a:rPr lang="en-US" dirty="0"/>
              <a:t>From the individual’s desire to interact effectively with the social world. Internalization is motivated by the need for </a:t>
            </a:r>
            <a:r>
              <a:rPr lang="en-US" b="1" dirty="0"/>
              <a:t>competence</a:t>
            </a:r>
            <a:r>
              <a:rPr lang="en-US" dirty="0"/>
              <a:t>. </a:t>
            </a:r>
          </a:p>
          <a:p>
            <a:r>
              <a:rPr lang="en-US" b="1" dirty="0"/>
              <a:t>Agency: </a:t>
            </a:r>
          </a:p>
          <a:p>
            <a:pPr lvl="1"/>
            <a:r>
              <a:rPr lang="en-US" dirty="0"/>
              <a:t>The contribution of agency of the self as action and development from within is to recognize that:</a:t>
            </a:r>
          </a:p>
          <a:p>
            <a:pPr lvl="2"/>
            <a:r>
              <a:rPr lang="en-US" dirty="0"/>
              <a:t>Human beings possess a core self, one energized by innate motivation and directed by the inherent development processes of differentiation and integration </a:t>
            </a:r>
          </a:p>
          <a:p>
            <a:pPr lvl="2"/>
            <a:r>
              <a:rPr lang="en-US" dirty="0"/>
              <a:t>Not all self-structures are equally authentic, some reflect the core self and others reflect and reproduce the needs of society  </a:t>
            </a:r>
          </a:p>
          <a:p>
            <a:pPr lvl="2"/>
            <a:r>
              <a:rPr lang="en-US" dirty="0"/>
              <a:t>Internal and societal self-structures may produce conflict – </a:t>
            </a:r>
            <a:r>
              <a:rPr lang="en-US" b="1" dirty="0"/>
              <a:t>conflict is the opposite of integration</a:t>
            </a:r>
          </a:p>
          <a:p>
            <a:pPr lvl="2"/>
            <a:endParaRPr lang="en-US" dirty="0"/>
          </a:p>
          <a:p>
            <a:pPr lvl="2"/>
            <a:endParaRPr lang="en-US" dirty="0"/>
          </a:p>
          <a:p>
            <a:pPr lvl="1"/>
            <a:endParaRPr lang="en-US" dirty="0"/>
          </a:p>
        </p:txBody>
      </p:sp>
    </p:spTree>
    <p:extLst>
      <p:ext uri="{BB962C8B-B14F-4D97-AF65-F5344CB8AC3E}">
        <p14:creationId xmlns:p14="http://schemas.microsoft.com/office/powerpoint/2010/main" val="3242921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B2B8762-61F0-4F1B-9364-D633EE9D6A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E97675C8-1328-460C-9EBF-6B446B67EA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514EE78B-AF71-4195-A01B-F1165D9233B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C6417104-D4C1-4710-9982-2154A7F4849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7BDDC51-8BB2-42BE-8EA8-39B3E9AC1E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DA52A394-10F4-4AA5-90E4-634D1E919DB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6" name="Straight Connector 35">
            <a:extLst>
              <a:ext uri="{FF2B5EF4-FFF2-40B4-BE49-F238E27FC236}">
                <a16:creationId xmlns:a16="http://schemas.microsoft.com/office/drawing/2014/main" id="{04733B62-1719-4677-A612-CA0AC0AD748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a16="http://schemas.microsoft.com/office/drawing/2014/main" id="{519CE46C-3FAE-4731-BF8F-52D2264AEA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953269"/>
            <a:ext cx="5131653" cy="2976358"/>
          </a:xfrm>
          <a:prstGeom prst="rect">
            <a:avLst/>
          </a:prstGeom>
        </p:spPr>
      </p:pic>
      <p:pic>
        <p:nvPicPr>
          <p:cNvPr id="6" name="Picture 5">
            <a:extLst>
              <a:ext uri="{FF2B5EF4-FFF2-40B4-BE49-F238E27FC236}">
                <a16:creationId xmlns:a16="http://schemas.microsoft.com/office/drawing/2014/main" id="{C730CA36-E159-4C64-80C0-5B2C1F7F9F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891" y="640080"/>
            <a:ext cx="4434137" cy="3602736"/>
          </a:xfrm>
          <a:prstGeom prst="rect">
            <a:avLst/>
          </a:prstGeom>
        </p:spPr>
      </p:pic>
      <p:sp>
        <p:nvSpPr>
          <p:cNvPr id="38" name="Rectangle 37">
            <a:extLst>
              <a:ext uri="{FF2B5EF4-FFF2-40B4-BE49-F238E27FC236}">
                <a16:creationId xmlns:a16="http://schemas.microsoft.com/office/drawing/2014/main" id="{626F1402-2DEC-4071-84AF-350C7BF00D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6016EB-FF2A-4AA6-B07D-4F725DFA63C1}"/>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Self Integration vs Non-Integration</a:t>
            </a:r>
          </a:p>
        </p:txBody>
      </p:sp>
    </p:spTree>
    <p:extLst>
      <p:ext uri="{BB962C8B-B14F-4D97-AF65-F5344CB8AC3E}">
        <p14:creationId xmlns:p14="http://schemas.microsoft.com/office/powerpoint/2010/main" val="204714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B2B8762-61F0-4F1B-9364-D633EE9D6A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E97675C8-1328-460C-9EBF-6B446B67EA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514EE78B-AF71-4195-A01B-F1165D9233B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0" name="Rectangle 29">
            <a:extLst>
              <a:ext uri="{FF2B5EF4-FFF2-40B4-BE49-F238E27FC236}">
                <a16:creationId xmlns:a16="http://schemas.microsoft.com/office/drawing/2014/main" id="{2AD83CFE-1CA3-4832-A4B9-C48CD1347C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BC98641C-7F74-435D-996F-A4387A3C3C2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BAE51241-AA8B-4B82-9C59-6738DB85674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Content Placeholder 4">
            <a:extLst>
              <a:ext uri="{FF2B5EF4-FFF2-40B4-BE49-F238E27FC236}">
                <a16:creationId xmlns:a16="http://schemas.microsoft.com/office/drawing/2014/main" id="{76037012-C1CF-4655-BD20-DC6077DCEE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7" y="1479263"/>
            <a:ext cx="5131653" cy="1924369"/>
          </a:xfrm>
          <a:prstGeom prst="rect">
            <a:avLst/>
          </a:prstGeom>
        </p:spPr>
      </p:pic>
      <p:sp>
        <p:nvSpPr>
          <p:cNvPr id="36" name="Rectangle 35">
            <a:extLst>
              <a:ext uri="{FF2B5EF4-FFF2-40B4-BE49-F238E27FC236}">
                <a16:creationId xmlns:a16="http://schemas.microsoft.com/office/drawing/2014/main" id="{F530C0F6-C8DF-4539-B30C-8105DB618C2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4">
            <a:extLst>
              <a:ext uri="{FF2B5EF4-FFF2-40B4-BE49-F238E27FC236}">
                <a16:creationId xmlns:a16="http://schemas.microsoft.com/office/drawing/2014/main" id="{8E6C982A-EC43-4954-8212-4858CDD3EC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4891" y="880402"/>
            <a:ext cx="5118182" cy="3122091"/>
          </a:xfrm>
          <a:prstGeom prst="rect">
            <a:avLst/>
          </a:prstGeom>
        </p:spPr>
      </p:pic>
      <p:sp>
        <p:nvSpPr>
          <p:cNvPr id="2" name="Title 1">
            <a:extLst>
              <a:ext uri="{FF2B5EF4-FFF2-40B4-BE49-F238E27FC236}">
                <a16:creationId xmlns:a16="http://schemas.microsoft.com/office/drawing/2014/main" id="{6A661740-3D8E-43D0-B63B-CF7C296D02E9}"/>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a:solidFill>
                  <a:srgbClr val="FFFFFF"/>
                </a:solidFill>
              </a:rPr>
              <a:t>Self-Concordance </a:t>
            </a:r>
          </a:p>
        </p:txBody>
      </p:sp>
    </p:spTree>
    <p:extLst>
      <p:ext uri="{BB962C8B-B14F-4D97-AF65-F5344CB8AC3E}">
        <p14:creationId xmlns:p14="http://schemas.microsoft.com/office/powerpoint/2010/main" val="312166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4AAA502-5435-489E-9538-3A40E6C71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D91DD17-237F-4811-BC0E-128EB1BD7C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DE42378B-2E28-4810-8421-7A473A40E3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C9AC0290-4702-4519-B0F4-C2A4688099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BBDE87DA-1EE6-4DFE-8864-01BD98E087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080"/>
            <a:ext cx="10220529" cy="3602736"/>
          </a:xfrm>
          <a:prstGeom prst="rect">
            <a:avLst/>
          </a:prstGeom>
        </p:spPr>
      </p:pic>
      <p:sp>
        <p:nvSpPr>
          <p:cNvPr id="2" name="Title 1">
            <a:extLst>
              <a:ext uri="{FF2B5EF4-FFF2-40B4-BE49-F238E27FC236}">
                <a16:creationId xmlns:a16="http://schemas.microsoft.com/office/drawing/2014/main" id="{51182EB9-6D47-4E4E-9AD6-8904F477351E}"/>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Self-Concordance</a:t>
            </a:r>
          </a:p>
        </p:txBody>
      </p:sp>
    </p:spTree>
    <p:extLst>
      <p:ext uri="{BB962C8B-B14F-4D97-AF65-F5344CB8AC3E}">
        <p14:creationId xmlns:p14="http://schemas.microsoft.com/office/powerpoint/2010/main" val="2666277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C594A-A820-450F-B363-C19201FCFEC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FAB3DA-E9ED-4574-ABCC-378BC0FF1BB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3B8D6B0-55D6-48DC-86D8-FD95D5F118A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D2494C9B-0AF0-4152-8036-66AFC7101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2017" y="998687"/>
            <a:ext cx="6798082" cy="4860626"/>
          </a:xfrm>
          <a:prstGeom prst="rect">
            <a:avLst/>
          </a:prstGeom>
        </p:spPr>
      </p:pic>
      <p:sp>
        <p:nvSpPr>
          <p:cNvPr id="2" name="Title 1">
            <a:extLst>
              <a:ext uri="{FF2B5EF4-FFF2-40B4-BE49-F238E27FC236}">
                <a16:creationId xmlns:a16="http://schemas.microsoft.com/office/drawing/2014/main" id="{5F5EA560-3E81-48DB-9C92-2C94C6F53B05}"/>
              </a:ext>
            </a:extLst>
          </p:cNvPr>
          <p:cNvSpPr>
            <a:spLocks noGrp="1"/>
          </p:cNvSpPr>
          <p:nvPr>
            <p:ph type="title"/>
          </p:nvPr>
        </p:nvSpPr>
        <p:spPr>
          <a:xfrm>
            <a:off x="492370" y="516835"/>
            <a:ext cx="3084844" cy="2103875"/>
          </a:xfrm>
        </p:spPr>
        <p:txBody>
          <a:bodyPr>
            <a:normAutofit/>
          </a:bodyPr>
          <a:lstStyle/>
          <a:p>
            <a:r>
              <a:rPr lang="en-US" sz="3600">
                <a:solidFill>
                  <a:srgbClr val="FFFFFF"/>
                </a:solidFill>
              </a:rPr>
              <a:t>Personal Strivings</a:t>
            </a:r>
          </a:p>
        </p:txBody>
      </p:sp>
      <p:sp>
        <p:nvSpPr>
          <p:cNvPr id="3" name="Content Placeholder 2">
            <a:extLst>
              <a:ext uri="{FF2B5EF4-FFF2-40B4-BE49-F238E27FC236}">
                <a16:creationId xmlns:a16="http://schemas.microsoft.com/office/drawing/2014/main" id="{BF62F20B-ED95-47D8-A2E6-73D5DAC71603}"/>
              </a:ext>
            </a:extLst>
          </p:cNvPr>
          <p:cNvSpPr>
            <a:spLocks noGrp="1"/>
          </p:cNvSpPr>
          <p:nvPr>
            <p:ph idx="1"/>
          </p:nvPr>
        </p:nvSpPr>
        <p:spPr>
          <a:xfrm>
            <a:off x="492371" y="2653800"/>
            <a:ext cx="3084844" cy="3335519"/>
          </a:xfrm>
        </p:spPr>
        <p:txBody>
          <a:bodyPr>
            <a:normAutofit fontScale="92500" lnSpcReduction="20000"/>
          </a:bodyPr>
          <a:lstStyle/>
          <a:p>
            <a:r>
              <a:rPr lang="en-US" sz="1500" dirty="0">
                <a:solidFill>
                  <a:srgbClr val="FFFFFF"/>
                </a:solidFill>
              </a:rPr>
              <a:t>Personal Strivings:</a:t>
            </a:r>
          </a:p>
          <a:p>
            <a:pPr lvl="1"/>
            <a:r>
              <a:rPr lang="en-US" sz="1500" dirty="0">
                <a:solidFill>
                  <a:srgbClr val="FFFFFF"/>
                </a:solidFill>
              </a:rPr>
              <a:t>Exist as superordinate aspects of the self that organize and integrate the many different goals a person seeks</a:t>
            </a:r>
          </a:p>
          <a:p>
            <a:pPr lvl="1"/>
            <a:r>
              <a:rPr lang="en-US" sz="1500" dirty="0">
                <a:solidFill>
                  <a:srgbClr val="FFFFFF"/>
                </a:solidFill>
              </a:rPr>
              <a:t>Are NOT goals, per se</a:t>
            </a:r>
          </a:p>
          <a:p>
            <a:pPr lvl="1"/>
            <a:r>
              <a:rPr lang="en-US" sz="1500" dirty="0">
                <a:solidFill>
                  <a:srgbClr val="FFFFFF"/>
                </a:solidFill>
              </a:rPr>
              <a:t>Might lead to many different daily goals</a:t>
            </a:r>
          </a:p>
          <a:p>
            <a:pPr lvl="1"/>
            <a:r>
              <a:rPr lang="en-US" sz="1500" dirty="0">
                <a:solidFill>
                  <a:srgbClr val="FFFFFF"/>
                </a:solidFill>
              </a:rPr>
              <a:t>Are not equal</a:t>
            </a:r>
          </a:p>
          <a:p>
            <a:pPr lvl="1"/>
            <a:r>
              <a:rPr lang="en-US" sz="1500" dirty="0">
                <a:solidFill>
                  <a:srgbClr val="FFFFFF"/>
                </a:solidFill>
              </a:rPr>
              <a:t>That generate from external pressures tend to generate conflict</a:t>
            </a:r>
          </a:p>
          <a:p>
            <a:pPr lvl="1"/>
            <a:r>
              <a:rPr lang="en-US" sz="1500" dirty="0">
                <a:solidFill>
                  <a:srgbClr val="FFFFFF"/>
                </a:solidFill>
              </a:rPr>
              <a:t>That generate from the self contribute to personal growth and well-being</a:t>
            </a:r>
          </a:p>
          <a:p>
            <a:pPr lvl="1"/>
            <a:endParaRPr lang="en-US" sz="1500" dirty="0">
              <a:solidFill>
                <a:srgbClr val="FFFFFF"/>
              </a:solidFill>
            </a:endParaRPr>
          </a:p>
          <a:p>
            <a:pPr marL="201168" lvl="1" indent="0">
              <a:buNone/>
            </a:pPr>
            <a:r>
              <a:rPr lang="en-US" sz="1500" i="1" dirty="0">
                <a:solidFill>
                  <a:srgbClr val="FFFFFF"/>
                </a:solidFill>
              </a:rPr>
              <a:t>Subjective well-being comes from what one is striving for (psychological needs), not about what one obtains</a:t>
            </a:r>
          </a:p>
          <a:p>
            <a:pPr lvl="1"/>
            <a:endParaRPr lang="en-US" sz="1500" dirty="0">
              <a:solidFill>
                <a:srgbClr val="FFFFFF"/>
              </a:solidFill>
            </a:endParaRPr>
          </a:p>
        </p:txBody>
      </p:sp>
    </p:spTree>
    <p:extLst>
      <p:ext uri="{BB962C8B-B14F-4D97-AF65-F5344CB8AC3E}">
        <p14:creationId xmlns:p14="http://schemas.microsoft.com/office/powerpoint/2010/main" val="2736780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D059-2200-4941-BCB5-16F0D3E9896D}"/>
              </a:ext>
            </a:extLst>
          </p:cNvPr>
          <p:cNvSpPr>
            <a:spLocks noGrp="1"/>
          </p:cNvSpPr>
          <p:nvPr>
            <p:ph type="title"/>
          </p:nvPr>
        </p:nvSpPr>
        <p:spPr/>
        <p:txBody>
          <a:bodyPr/>
          <a:lstStyle/>
          <a:p>
            <a:r>
              <a:rPr lang="en-US" dirty="0"/>
              <a:t>Self-Regulation</a:t>
            </a:r>
          </a:p>
        </p:txBody>
      </p:sp>
      <p:sp>
        <p:nvSpPr>
          <p:cNvPr id="3" name="Content Placeholder 2">
            <a:extLst>
              <a:ext uri="{FF2B5EF4-FFF2-40B4-BE49-F238E27FC236}">
                <a16:creationId xmlns:a16="http://schemas.microsoft.com/office/drawing/2014/main" id="{458BE87B-488D-43CF-80B2-AC246341C032}"/>
              </a:ext>
            </a:extLst>
          </p:cNvPr>
          <p:cNvSpPr>
            <a:spLocks noGrp="1"/>
          </p:cNvSpPr>
          <p:nvPr>
            <p:ph idx="1"/>
          </p:nvPr>
        </p:nvSpPr>
        <p:spPr/>
        <p:txBody>
          <a:bodyPr/>
          <a:lstStyle/>
          <a:p>
            <a:r>
              <a:rPr lang="en-US" dirty="0"/>
              <a:t>Self regulation:</a:t>
            </a:r>
          </a:p>
          <a:p>
            <a:pPr lvl="1"/>
            <a:r>
              <a:rPr lang="en-US" dirty="0"/>
              <a:t>Is the process of exerting and managing the self to accomplish a long-term goal </a:t>
            </a:r>
          </a:p>
          <a:p>
            <a:pPr lvl="1"/>
            <a:r>
              <a:rPr lang="en-US" dirty="0"/>
              <a:t>Is the metacognitive planning, implementing, monitoring, and evaluating one’s goal striving efforts</a:t>
            </a:r>
          </a:p>
          <a:p>
            <a:pPr lvl="1"/>
            <a:r>
              <a:rPr lang="en-US" dirty="0"/>
              <a:t>Involves:</a:t>
            </a:r>
          </a:p>
          <a:p>
            <a:pPr lvl="2"/>
            <a:r>
              <a:rPr lang="en-US" dirty="0"/>
              <a:t>Planning and strategic thinking</a:t>
            </a:r>
          </a:p>
          <a:p>
            <a:pPr lvl="2"/>
            <a:r>
              <a:rPr lang="en-US" dirty="0"/>
              <a:t>Implementing action and self-control</a:t>
            </a:r>
          </a:p>
          <a:p>
            <a:pPr lvl="2"/>
            <a:r>
              <a:rPr lang="en-US" dirty="0"/>
              <a:t>Monitoring and checking</a:t>
            </a:r>
          </a:p>
          <a:p>
            <a:pPr lvl="2"/>
            <a:r>
              <a:rPr lang="en-US" dirty="0"/>
              <a:t>Reflecting and adjusting</a:t>
            </a:r>
          </a:p>
          <a:p>
            <a:pPr lvl="2"/>
            <a:endParaRPr lang="en-US" dirty="0"/>
          </a:p>
          <a:p>
            <a:pPr lvl="2"/>
            <a:endParaRPr lang="en-US" dirty="0"/>
          </a:p>
          <a:p>
            <a:pPr marL="384048" lvl="2" indent="0">
              <a:buNone/>
            </a:pPr>
            <a:endParaRPr lang="en-US" dirty="0"/>
          </a:p>
        </p:txBody>
      </p:sp>
      <p:pic>
        <p:nvPicPr>
          <p:cNvPr id="5" name="Picture 4">
            <a:extLst>
              <a:ext uri="{FF2B5EF4-FFF2-40B4-BE49-F238E27FC236}">
                <a16:creationId xmlns:a16="http://schemas.microsoft.com/office/drawing/2014/main" id="{5CBDB661-4EFC-483E-974D-CFA3E014C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537" y="3225666"/>
            <a:ext cx="5225143" cy="2918647"/>
          </a:xfrm>
          <a:prstGeom prst="rect">
            <a:avLst/>
          </a:prstGeom>
        </p:spPr>
      </p:pic>
    </p:spTree>
    <p:extLst>
      <p:ext uri="{BB962C8B-B14F-4D97-AF65-F5344CB8AC3E}">
        <p14:creationId xmlns:p14="http://schemas.microsoft.com/office/powerpoint/2010/main" val="5426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2B8762-61F0-4F1B-9364-D633EE9D6AF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E97675C8-1328-460C-9EBF-6B446B67EAD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514EE78B-AF71-4195-A01B-F1165D9233B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C6417104-D4C1-4710-9982-2154A7F4849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7BDDC51-8BB2-42BE-8EA8-39B3E9AC1EF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DA52A394-10F4-4AA5-90E4-634D1E919DB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04733B62-1719-4677-A612-CA0AC0AD748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630C7015-328B-4715-83DB-208275241C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58199"/>
            <a:ext cx="5131653" cy="3566498"/>
          </a:xfrm>
          <a:prstGeom prst="rect">
            <a:avLst/>
          </a:prstGeom>
        </p:spPr>
      </p:pic>
      <p:pic>
        <p:nvPicPr>
          <p:cNvPr id="7" name="Picture 6">
            <a:extLst>
              <a:ext uri="{FF2B5EF4-FFF2-40B4-BE49-F238E27FC236}">
                <a16:creationId xmlns:a16="http://schemas.microsoft.com/office/drawing/2014/main" id="{0F9C9450-C436-4B9F-A94E-C13BCF1CB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891" y="640080"/>
            <a:ext cx="4885067" cy="3602736"/>
          </a:xfrm>
          <a:prstGeom prst="rect">
            <a:avLst/>
          </a:prstGeom>
        </p:spPr>
      </p:pic>
      <p:sp>
        <p:nvSpPr>
          <p:cNvPr id="26" name="Rectangle 25">
            <a:extLst>
              <a:ext uri="{FF2B5EF4-FFF2-40B4-BE49-F238E27FC236}">
                <a16:creationId xmlns:a16="http://schemas.microsoft.com/office/drawing/2014/main" id="{626F1402-2DEC-4071-84AF-350C7BF00D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3996" y="886968"/>
            <a:ext cx="64008" cy="3108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D2BAD-EE74-44D8-86EF-C414F3A0DE97}"/>
              </a:ext>
            </a:extLst>
          </p:cNvPr>
          <p:cNvSpPr>
            <a:spLocks noGrp="1"/>
          </p:cNvSpPr>
          <p:nvPr>
            <p:ph type="title"/>
          </p:nvPr>
        </p:nvSpPr>
        <p:spPr>
          <a:xfrm>
            <a:off x="633999" y="4550229"/>
            <a:ext cx="10909073" cy="1057655"/>
          </a:xfrm>
        </p:spPr>
        <p:txBody>
          <a:bodyPr vert="horz" lIns="91440" tIns="45720" rIns="91440" bIns="45720" rtlCol="0" anchor="b">
            <a:noAutofit/>
          </a:bodyPr>
          <a:lstStyle/>
          <a:p>
            <a:r>
              <a:rPr lang="en-US" dirty="0">
                <a:solidFill>
                  <a:schemeClr val="tx1">
                    <a:lumMod val="85000"/>
                    <a:lumOff val="15000"/>
                  </a:schemeClr>
                </a:solidFill>
              </a:rPr>
              <a:t>REVIEW – Six Dimensions of Psychological Well-Being</a:t>
            </a:r>
          </a:p>
        </p:txBody>
      </p:sp>
    </p:spTree>
    <p:extLst>
      <p:ext uri="{BB962C8B-B14F-4D97-AF65-F5344CB8AC3E}">
        <p14:creationId xmlns:p14="http://schemas.microsoft.com/office/powerpoint/2010/main" val="750141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24">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C4AAA502-5435-489E-9538-3A40E6C71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D91DD17-237F-4811-BC0E-128EB1BD7C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a:extLst>
              <a:ext uri="{FF2B5EF4-FFF2-40B4-BE49-F238E27FC236}">
                <a16:creationId xmlns:a16="http://schemas.microsoft.com/office/drawing/2014/main" id="{DE42378B-2E28-4810-8421-7A473A40E3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3" name="Straight Connector 32">
            <a:extLst>
              <a:ext uri="{FF2B5EF4-FFF2-40B4-BE49-F238E27FC236}">
                <a16:creationId xmlns:a16="http://schemas.microsoft.com/office/drawing/2014/main" id="{C9AC0290-4702-4519-B0F4-C2A4688099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16" name="Content Placeholder 4">
            <a:extLst>
              <a:ext uri="{FF2B5EF4-FFF2-40B4-BE49-F238E27FC236}">
                <a16:creationId xmlns:a16="http://schemas.microsoft.com/office/drawing/2014/main" id="{C2474D50-11DD-4CB5-A3FC-8EA4115EB7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57" y="640080"/>
            <a:ext cx="7832036" cy="3602736"/>
          </a:xfrm>
          <a:prstGeom prst="rect">
            <a:avLst/>
          </a:prstGeom>
        </p:spPr>
      </p:pic>
      <p:sp>
        <p:nvSpPr>
          <p:cNvPr id="2" name="Title 1">
            <a:extLst>
              <a:ext uri="{FF2B5EF4-FFF2-40B4-BE49-F238E27FC236}">
                <a16:creationId xmlns:a16="http://schemas.microsoft.com/office/drawing/2014/main" id="{D0ECED5F-CE27-4690-9401-DD103E3B1169}"/>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4700" dirty="0">
                <a:solidFill>
                  <a:schemeClr val="tx1">
                    <a:lumMod val="85000"/>
                    <a:lumOff val="15000"/>
                  </a:schemeClr>
                </a:solidFill>
              </a:rPr>
              <a:t>Developing More Competent Self-Regulation</a:t>
            </a:r>
          </a:p>
        </p:txBody>
      </p:sp>
    </p:spTree>
    <p:extLst>
      <p:ext uri="{BB962C8B-B14F-4D97-AF65-F5344CB8AC3E}">
        <p14:creationId xmlns:p14="http://schemas.microsoft.com/office/powerpoint/2010/main" val="1188768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F9228-8134-4449-A347-2A6D6CC7041F}"/>
              </a:ext>
            </a:extLst>
          </p:cNvPr>
          <p:cNvSpPr>
            <a:spLocks noGrp="1"/>
          </p:cNvSpPr>
          <p:nvPr>
            <p:ph type="title"/>
          </p:nvPr>
        </p:nvSpPr>
        <p:spPr/>
        <p:txBody>
          <a:bodyPr/>
          <a:lstStyle/>
          <a:p>
            <a:r>
              <a:rPr lang="en-US" dirty="0"/>
              <a:t>REVIEW – Empowering People: Master Modeling Program</a:t>
            </a:r>
          </a:p>
        </p:txBody>
      </p:sp>
      <p:sp>
        <p:nvSpPr>
          <p:cNvPr id="3" name="Content Placeholder 2">
            <a:extLst>
              <a:ext uri="{FF2B5EF4-FFF2-40B4-BE49-F238E27FC236}">
                <a16:creationId xmlns:a16="http://schemas.microsoft.com/office/drawing/2014/main" id="{A5ABAE9E-76C3-4C40-B2AD-C58585BA8D58}"/>
              </a:ext>
            </a:extLst>
          </p:cNvPr>
          <p:cNvSpPr>
            <a:spLocks noGrp="1"/>
          </p:cNvSpPr>
          <p:nvPr>
            <p:ph idx="1"/>
          </p:nvPr>
        </p:nvSpPr>
        <p:spPr/>
        <p:txBody>
          <a:bodyPr>
            <a:normAutofit fontScale="85000" lnSpcReduction="20000"/>
          </a:bodyPr>
          <a:lstStyle/>
          <a:p>
            <a:r>
              <a:rPr lang="en-CA" dirty="0"/>
              <a:t>A formal program to empower people through self-efficacy training is to employ a mastery modeling program – which involves the following seven steps. </a:t>
            </a:r>
          </a:p>
          <a:p>
            <a:r>
              <a:rPr lang="en-CA" dirty="0"/>
              <a:t>1 – Expert identifies component skills involved in effective coping and measures novices’ efficacy expectation on each component skill.</a:t>
            </a:r>
          </a:p>
          <a:p>
            <a:r>
              <a:rPr lang="en-CA" dirty="0"/>
              <a:t>2 – Expert models each component skill, emphasizing the novices’ most worrisome skill areas.</a:t>
            </a:r>
          </a:p>
          <a:p>
            <a:r>
              <a:rPr lang="en-CA" dirty="0"/>
              <a:t>3 – Novices emulate each modeled skill. Expert provides guidance and corrective feedback, as needed. </a:t>
            </a:r>
          </a:p>
          <a:p>
            <a:r>
              <a:rPr lang="en-CA" dirty="0"/>
              <a:t>4 – Novices integrate the individual skills into an overall simulated performance. Expert introduces only mild obstacles and helps novices integrate the different skill components into a coherent overall performance.</a:t>
            </a:r>
          </a:p>
          <a:p>
            <a:r>
              <a:rPr lang="en-CA" dirty="0"/>
              <a:t>5 – Novices participate in cooperative learning groups. One person gives a simulated performance while peers watch. As they watch, peers provide encouragement and tips. Each person takes a turn until everyone has performed multiple times.</a:t>
            </a:r>
          </a:p>
          <a:p>
            <a:r>
              <a:rPr lang="en-CA" dirty="0"/>
              <a:t>6 – Novices perform individually in a realistic situation that features numerous difficulties, surprises, obstacles, and setbacks while the expert provides modeling and corrective feedback.</a:t>
            </a:r>
          </a:p>
          <a:p>
            <a:r>
              <a:rPr lang="en-CA" dirty="0"/>
              <a:t>7 – Expert models confident demeanor and arousal-regulating techniques.</a:t>
            </a:r>
          </a:p>
          <a:p>
            <a:endParaRPr lang="en-CA" dirty="0"/>
          </a:p>
          <a:p>
            <a:endParaRPr lang="en-US" dirty="0"/>
          </a:p>
        </p:txBody>
      </p:sp>
    </p:spTree>
    <p:extLst>
      <p:ext uri="{BB962C8B-B14F-4D97-AF65-F5344CB8AC3E}">
        <p14:creationId xmlns:p14="http://schemas.microsoft.com/office/powerpoint/2010/main" val="1690397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FF8F8-8C44-4C61-B9B7-346DB76591FC}"/>
              </a:ext>
            </a:extLst>
          </p:cNvPr>
          <p:cNvSpPr>
            <a:spLocks noGrp="1"/>
          </p:cNvSpPr>
          <p:nvPr>
            <p:ph type="title"/>
          </p:nvPr>
        </p:nvSpPr>
        <p:spPr/>
        <p:txBody>
          <a:bodyPr/>
          <a:lstStyle/>
          <a:p>
            <a:r>
              <a:rPr lang="en-US" dirty="0"/>
              <a:t>Self-Control</a:t>
            </a:r>
          </a:p>
        </p:txBody>
      </p:sp>
      <p:sp>
        <p:nvSpPr>
          <p:cNvPr id="3" name="Content Placeholder 2">
            <a:extLst>
              <a:ext uri="{FF2B5EF4-FFF2-40B4-BE49-F238E27FC236}">
                <a16:creationId xmlns:a16="http://schemas.microsoft.com/office/drawing/2014/main" id="{2F72BB09-6F7C-4E4E-B163-B78C1DCD0DDE}"/>
              </a:ext>
            </a:extLst>
          </p:cNvPr>
          <p:cNvSpPr>
            <a:spLocks noGrp="1"/>
          </p:cNvSpPr>
          <p:nvPr>
            <p:ph idx="1"/>
          </p:nvPr>
        </p:nvSpPr>
        <p:spPr/>
        <p:txBody>
          <a:bodyPr>
            <a:normAutofit fontScale="92500" lnSpcReduction="10000"/>
          </a:bodyPr>
          <a:lstStyle/>
          <a:p>
            <a:r>
              <a:rPr lang="en-US" dirty="0"/>
              <a:t>Self control is: </a:t>
            </a:r>
          </a:p>
          <a:p>
            <a:pPr lvl="1"/>
            <a:r>
              <a:rPr lang="en-US" dirty="0"/>
              <a:t>The capacity to suppress, restrain, and even override an impulsive desire, urge, behaviour, or tendency so to pursue a long-term goal.</a:t>
            </a:r>
          </a:p>
          <a:p>
            <a:pPr lvl="1"/>
            <a:r>
              <a:rPr lang="en-US" dirty="0"/>
              <a:t>Willpower</a:t>
            </a:r>
          </a:p>
          <a:p>
            <a:pPr marL="201168" lvl="1" indent="0">
              <a:buNone/>
            </a:pPr>
            <a:r>
              <a:rPr lang="en-US" i="1" dirty="0"/>
              <a:t>Long term goal pursuit is difficult because people are more attracted to the immediate gratification of short-term rewards than they are to delay the gratification necessary for longer-term rewards. </a:t>
            </a:r>
          </a:p>
          <a:p>
            <a:r>
              <a:rPr lang="en-US" dirty="0"/>
              <a:t>Researchers (in over 100 studies) have identified the following seven broad categories of self-control: </a:t>
            </a:r>
          </a:p>
          <a:p>
            <a:pPr lvl="1"/>
            <a:r>
              <a:rPr lang="en-US" dirty="0"/>
              <a:t>Suppressing impulses, urges, desires</a:t>
            </a:r>
          </a:p>
          <a:p>
            <a:pPr lvl="1"/>
            <a:r>
              <a:rPr lang="en-US" dirty="0"/>
              <a:t>Managing and suppressing emotions</a:t>
            </a:r>
          </a:p>
          <a:p>
            <a:pPr lvl="1"/>
            <a:r>
              <a:rPr lang="en-US" dirty="0"/>
              <a:t>Controlling and suppressing thoughts</a:t>
            </a:r>
          </a:p>
          <a:p>
            <a:pPr lvl="1"/>
            <a:r>
              <a:rPr lang="en-US" dirty="0"/>
              <a:t>Controlling and fixing attention</a:t>
            </a:r>
          </a:p>
          <a:p>
            <a:pPr lvl="1"/>
            <a:r>
              <a:rPr lang="en-US" dirty="0"/>
              <a:t>Making decisions and lots and lots of choices</a:t>
            </a:r>
          </a:p>
          <a:p>
            <a:pPr lvl="1"/>
            <a:r>
              <a:rPr lang="en-US" dirty="0"/>
              <a:t>Managing the impression one is making on others</a:t>
            </a:r>
          </a:p>
          <a:p>
            <a:pPr lvl="1"/>
            <a:r>
              <a:rPr lang="en-US" dirty="0"/>
              <a:t>Being kind to and dealing with difficult, demanding people</a:t>
            </a:r>
          </a:p>
          <a:p>
            <a:endParaRPr lang="en-US" dirty="0"/>
          </a:p>
        </p:txBody>
      </p:sp>
    </p:spTree>
    <p:extLst>
      <p:ext uri="{BB962C8B-B14F-4D97-AF65-F5344CB8AC3E}">
        <p14:creationId xmlns:p14="http://schemas.microsoft.com/office/powerpoint/2010/main" val="3124472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B1646-DB61-4460-9360-B6E81C716A04}"/>
              </a:ext>
            </a:extLst>
          </p:cNvPr>
          <p:cNvSpPr>
            <a:spLocks noGrp="1"/>
          </p:cNvSpPr>
          <p:nvPr>
            <p:ph type="title"/>
          </p:nvPr>
        </p:nvSpPr>
        <p:spPr/>
        <p:txBody>
          <a:bodyPr/>
          <a:lstStyle/>
          <a:p>
            <a:r>
              <a:rPr lang="en-US" dirty="0"/>
              <a:t>Self-Control (cont’d)</a:t>
            </a:r>
          </a:p>
        </p:txBody>
      </p:sp>
      <p:sp>
        <p:nvSpPr>
          <p:cNvPr id="3" name="Content Placeholder 2">
            <a:extLst>
              <a:ext uri="{FF2B5EF4-FFF2-40B4-BE49-F238E27FC236}">
                <a16:creationId xmlns:a16="http://schemas.microsoft.com/office/drawing/2014/main" id="{D1A84C30-9E65-4BE2-BBE9-AF2C8B57E7E6}"/>
              </a:ext>
            </a:extLst>
          </p:cNvPr>
          <p:cNvSpPr>
            <a:spLocks noGrp="1"/>
          </p:cNvSpPr>
          <p:nvPr>
            <p:ph idx="1"/>
          </p:nvPr>
        </p:nvSpPr>
        <p:spPr/>
        <p:txBody>
          <a:bodyPr>
            <a:normAutofit lnSpcReduction="10000"/>
          </a:bodyPr>
          <a:lstStyle/>
          <a:p>
            <a:r>
              <a:rPr lang="en-US" dirty="0"/>
              <a:t>Self control: </a:t>
            </a:r>
          </a:p>
          <a:p>
            <a:pPr lvl="1"/>
            <a:r>
              <a:rPr lang="en-US" dirty="0"/>
              <a:t>Is an energy reserve that exists in a limited amount</a:t>
            </a:r>
          </a:p>
          <a:p>
            <a:pPr lvl="1"/>
            <a:r>
              <a:rPr lang="en-US" dirty="0"/>
              <a:t>Once depleted, people lose some of their capacity for future self control</a:t>
            </a:r>
          </a:p>
          <a:p>
            <a:pPr lvl="1"/>
            <a:r>
              <a:rPr lang="en-US" dirty="0"/>
              <a:t>Is enhanced through practice</a:t>
            </a:r>
          </a:p>
          <a:p>
            <a:pPr lvl="1"/>
            <a:r>
              <a:rPr lang="en-US" dirty="0"/>
              <a:t>Is limited in strength – Limited Strength Model of Self-Control</a:t>
            </a:r>
          </a:p>
          <a:p>
            <a:pPr lvl="2"/>
            <a:r>
              <a:rPr lang="en-US" dirty="0"/>
              <a:t>Amount or strength of willpower is critical to the success of self-control</a:t>
            </a:r>
          </a:p>
          <a:p>
            <a:pPr lvl="2"/>
            <a:r>
              <a:rPr lang="en-US" dirty="0"/>
              <a:t>The exertion of self-control depletes some of this resource, and hence…</a:t>
            </a:r>
          </a:p>
          <a:p>
            <a:pPr lvl="2"/>
            <a:r>
              <a:rPr lang="en-US" dirty="0"/>
              <a:t>Subsequent attempts at self-control are increasingly likely to fail</a:t>
            </a:r>
          </a:p>
          <a:p>
            <a:pPr lvl="2"/>
            <a:endParaRPr lang="en-US" dirty="0"/>
          </a:p>
          <a:p>
            <a:pPr marL="384048" lvl="2" indent="0">
              <a:buNone/>
            </a:pPr>
            <a:r>
              <a:rPr lang="en-US" i="1" dirty="0"/>
              <a:t>Glucose is converted into neurotransmitters in the brain, and when depleted, people become more impulsive and less able to exert self-control</a:t>
            </a:r>
          </a:p>
          <a:p>
            <a:pPr marL="384048" lvl="2" indent="0">
              <a:buNone/>
            </a:pPr>
            <a:r>
              <a:rPr lang="en-US" i="1" dirty="0"/>
              <a:t>Self-control depletes glucose only when self-control means suppressing an attractive short-term urge in order to pursue a less inherently attractive long-term goal  - except when someone is in a good mood or when pursuing goals that satisfy psychological needs</a:t>
            </a:r>
          </a:p>
          <a:p>
            <a:pPr marL="384048" lvl="2" indent="0">
              <a:buNone/>
            </a:pPr>
            <a:r>
              <a:rPr lang="en-US" i="1" dirty="0"/>
              <a:t>Relaxation also buffers people from self-control depletion</a:t>
            </a:r>
          </a:p>
          <a:p>
            <a:pPr marL="384048" lvl="2" indent="0">
              <a:buNone/>
            </a:pPr>
            <a:endParaRPr lang="en-US" i="1" dirty="0"/>
          </a:p>
          <a:p>
            <a:pPr lvl="2"/>
            <a:endParaRPr lang="en-US" dirty="0"/>
          </a:p>
          <a:p>
            <a:pPr lvl="1"/>
            <a:endParaRPr lang="en-US" dirty="0"/>
          </a:p>
        </p:txBody>
      </p:sp>
    </p:spTree>
    <p:extLst>
      <p:ext uri="{BB962C8B-B14F-4D97-AF65-F5344CB8AC3E}">
        <p14:creationId xmlns:p14="http://schemas.microsoft.com/office/powerpoint/2010/main" val="177954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23">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6" name="Straight Connector 25">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8" name="Rectangle 27">
            <a:extLst>
              <a:ext uri="{FF2B5EF4-FFF2-40B4-BE49-F238E27FC236}">
                <a16:creationId xmlns:a16="http://schemas.microsoft.com/office/drawing/2014/main" id="{C4AAA502-5435-489E-9538-3A40E6C714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D91DD17-237F-4811-BC0E-128EB1BD7C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DE42378B-2E28-4810-8421-7A473A40E3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4" name="Straight Connector 33">
            <a:extLst>
              <a:ext uri="{FF2B5EF4-FFF2-40B4-BE49-F238E27FC236}">
                <a16:creationId xmlns:a16="http://schemas.microsoft.com/office/drawing/2014/main" id="{C9AC0290-4702-4519-B0F4-C2A46880997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4">
            <a:extLst>
              <a:ext uri="{FF2B5EF4-FFF2-40B4-BE49-F238E27FC236}">
                <a16:creationId xmlns:a16="http://schemas.microsoft.com/office/drawing/2014/main" id="{A1674270-B3FB-4AC5-8FCC-AD5B2B0DED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457" y="640080"/>
            <a:ext cx="8378458" cy="3602736"/>
          </a:xfrm>
          <a:prstGeom prst="rect">
            <a:avLst/>
          </a:prstGeom>
        </p:spPr>
      </p:pic>
      <p:sp>
        <p:nvSpPr>
          <p:cNvPr id="2" name="Title 1">
            <a:extLst>
              <a:ext uri="{FF2B5EF4-FFF2-40B4-BE49-F238E27FC236}">
                <a16:creationId xmlns:a16="http://schemas.microsoft.com/office/drawing/2014/main" id="{64B02B44-D52B-4E2F-9DE3-662A3B4B25CD}"/>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Limited Strength Model</a:t>
            </a:r>
          </a:p>
        </p:txBody>
      </p:sp>
    </p:spTree>
    <p:extLst>
      <p:ext uri="{BB962C8B-B14F-4D97-AF65-F5344CB8AC3E}">
        <p14:creationId xmlns:p14="http://schemas.microsoft.com/office/powerpoint/2010/main" val="1865334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233C-6360-49F2-945E-4EC9E1BCED9D}"/>
              </a:ext>
            </a:extLst>
          </p:cNvPr>
          <p:cNvSpPr>
            <a:spLocks noGrp="1"/>
          </p:cNvSpPr>
          <p:nvPr>
            <p:ph type="title"/>
          </p:nvPr>
        </p:nvSpPr>
        <p:spPr/>
        <p:txBody>
          <a:bodyPr/>
          <a:lstStyle/>
          <a:p>
            <a:r>
              <a:rPr lang="en-US" dirty="0"/>
              <a:t>Identity</a:t>
            </a:r>
          </a:p>
        </p:txBody>
      </p:sp>
      <p:sp>
        <p:nvSpPr>
          <p:cNvPr id="3" name="Content Placeholder 2">
            <a:extLst>
              <a:ext uri="{FF2B5EF4-FFF2-40B4-BE49-F238E27FC236}">
                <a16:creationId xmlns:a16="http://schemas.microsoft.com/office/drawing/2014/main" id="{F4B5A2D2-FF98-46DA-B16A-D7BDA9B61D36}"/>
              </a:ext>
            </a:extLst>
          </p:cNvPr>
          <p:cNvSpPr>
            <a:spLocks noGrp="1"/>
          </p:cNvSpPr>
          <p:nvPr>
            <p:ph idx="1"/>
          </p:nvPr>
        </p:nvSpPr>
        <p:spPr/>
        <p:txBody>
          <a:bodyPr/>
          <a:lstStyle/>
          <a:p>
            <a:r>
              <a:rPr lang="en-US" dirty="0"/>
              <a:t>Identity: </a:t>
            </a:r>
          </a:p>
          <a:p>
            <a:pPr lvl="1"/>
            <a:r>
              <a:rPr lang="en-US" dirty="0"/>
              <a:t>The means by which the self relates to society, as it captures the essence of who is within a cultural context</a:t>
            </a:r>
          </a:p>
          <a:p>
            <a:pPr lvl="1"/>
            <a:r>
              <a:rPr lang="en-US" dirty="0"/>
              <a:t>Once a person inhabits a role, that identity prescribes the person to display some behaviours (identity-confirming) while avoiding others (identity-disconfirming) </a:t>
            </a:r>
          </a:p>
          <a:p>
            <a:r>
              <a:rPr lang="en-US" dirty="0"/>
              <a:t>Roles: </a:t>
            </a:r>
          </a:p>
          <a:p>
            <a:pPr lvl="1"/>
            <a:r>
              <a:rPr lang="en-US" dirty="0"/>
              <a:t>Consist of cultural expectations for behaviour from persons who hold a particular social position</a:t>
            </a:r>
          </a:p>
          <a:p>
            <a:pPr lvl="1"/>
            <a:r>
              <a:rPr lang="en-US" dirty="0"/>
              <a:t>We all hold different social positions and the role we inhabit at any given time depends on the situation we are in and the people with whom we are interacting</a:t>
            </a:r>
          </a:p>
          <a:p>
            <a:pPr lvl="1"/>
            <a:r>
              <a:rPr lang="en-US" dirty="0"/>
              <a:t>People change how they act depending on the role they are assuming</a:t>
            </a:r>
          </a:p>
          <a:p>
            <a:pPr lvl="1"/>
            <a:endParaRPr lang="en-US" dirty="0"/>
          </a:p>
        </p:txBody>
      </p:sp>
    </p:spTree>
    <p:extLst>
      <p:ext uri="{BB962C8B-B14F-4D97-AF65-F5344CB8AC3E}">
        <p14:creationId xmlns:p14="http://schemas.microsoft.com/office/powerpoint/2010/main" val="3001240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8AA62-6DE9-4058-8453-8B63B7085972}"/>
              </a:ext>
            </a:extLst>
          </p:cNvPr>
          <p:cNvSpPr>
            <a:spLocks noGrp="1"/>
          </p:cNvSpPr>
          <p:nvPr>
            <p:ph type="title"/>
          </p:nvPr>
        </p:nvSpPr>
        <p:spPr/>
        <p:txBody>
          <a:bodyPr/>
          <a:lstStyle/>
          <a:p>
            <a:r>
              <a:rPr lang="en-US" dirty="0"/>
              <a:t>Identity</a:t>
            </a:r>
          </a:p>
        </p:txBody>
      </p:sp>
      <p:sp>
        <p:nvSpPr>
          <p:cNvPr id="3" name="Content Placeholder 2">
            <a:extLst>
              <a:ext uri="{FF2B5EF4-FFF2-40B4-BE49-F238E27FC236}">
                <a16:creationId xmlns:a16="http://schemas.microsoft.com/office/drawing/2014/main" id="{F1B1D421-BAEF-40CD-9A06-883CF29EAC23}"/>
              </a:ext>
            </a:extLst>
          </p:cNvPr>
          <p:cNvSpPr>
            <a:spLocks noGrp="1"/>
          </p:cNvSpPr>
          <p:nvPr>
            <p:ph idx="1"/>
          </p:nvPr>
        </p:nvSpPr>
        <p:spPr/>
        <p:txBody>
          <a:bodyPr>
            <a:normAutofit fontScale="92500" lnSpcReduction="10000"/>
          </a:bodyPr>
          <a:lstStyle/>
          <a:p>
            <a:r>
              <a:rPr lang="en-US" dirty="0"/>
              <a:t>Identity-establishing behaviour: </a:t>
            </a:r>
          </a:p>
          <a:p>
            <a:pPr lvl="1"/>
            <a:r>
              <a:rPr lang="en-US" dirty="0"/>
              <a:t>Individuals have many identifies, and they present to others the particular identity that is most appropriate for the situation. </a:t>
            </a:r>
          </a:p>
          <a:p>
            <a:r>
              <a:rPr lang="en-US" dirty="0"/>
              <a:t>Identity-confirming behaviours: </a:t>
            </a:r>
          </a:p>
          <a:p>
            <a:pPr lvl="1"/>
            <a:r>
              <a:rPr lang="en-US" dirty="0"/>
              <a:t>Humans possess a wide range of potential behaviours, but only a subset are appropriate and expected in any one particular setting.</a:t>
            </a:r>
          </a:p>
          <a:p>
            <a:pPr lvl="1"/>
            <a:r>
              <a:rPr lang="en-US" dirty="0"/>
              <a:t>Behaviours and emotions that are appropriate are determined by the identity of the person, situation and culture. </a:t>
            </a:r>
          </a:p>
          <a:p>
            <a:pPr lvl="1"/>
            <a:r>
              <a:rPr lang="en-US" dirty="0"/>
              <a:t>Identities direct behaviour, and behaviour feedback to maintain and confirm identity. </a:t>
            </a:r>
          </a:p>
          <a:p>
            <a:r>
              <a:rPr lang="en-US" dirty="0"/>
              <a:t>Identity-restoring behaviours: </a:t>
            </a:r>
          </a:p>
          <a:p>
            <a:pPr lvl="1"/>
            <a:r>
              <a:rPr lang="en-US" dirty="0"/>
              <a:t>If a person behaves in an inconsistent way, they can restore their original identity through restorative behaviours or restorative emotions. </a:t>
            </a:r>
          </a:p>
          <a:p>
            <a:pPr marL="201168" lvl="1" indent="0">
              <a:buNone/>
            </a:pPr>
            <a:r>
              <a:rPr lang="en-US" i="1" dirty="0"/>
              <a:t>The motivation and emotional implications are that, once the individual finds their place in society, society expects them to behave and emote in a way that is consistent with that identity. </a:t>
            </a:r>
          </a:p>
          <a:p>
            <a:pPr lvl="1"/>
            <a:endParaRPr lang="en-US" dirty="0"/>
          </a:p>
        </p:txBody>
      </p:sp>
    </p:spTree>
    <p:extLst>
      <p:ext uri="{BB962C8B-B14F-4D97-AF65-F5344CB8AC3E}">
        <p14:creationId xmlns:p14="http://schemas.microsoft.com/office/powerpoint/2010/main" val="711649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C147-7AD8-4B18-A4DA-4B8EE9E95527}"/>
              </a:ext>
            </a:extLst>
          </p:cNvPr>
          <p:cNvSpPr>
            <a:spLocks noGrp="1"/>
          </p:cNvSpPr>
          <p:nvPr>
            <p:ph type="title"/>
          </p:nvPr>
        </p:nvSpPr>
        <p:spPr/>
        <p:txBody>
          <a:bodyPr/>
          <a:lstStyle/>
          <a:p>
            <a:r>
              <a:rPr lang="en-US" dirty="0"/>
              <a:t>Learning Check</a:t>
            </a:r>
          </a:p>
        </p:txBody>
      </p:sp>
      <p:sp>
        <p:nvSpPr>
          <p:cNvPr id="3" name="Content Placeholder 2">
            <a:extLst>
              <a:ext uri="{FF2B5EF4-FFF2-40B4-BE49-F238E27FC236}">
                <a16:creationId xmlns:a16="http://schemas.microsoft.com/office/drawing/2014/main" id="{F39A29F6-CF0D-46F4-9BFC-9944BF531EE6}"/>
              </a:ext>
            </a:extLst>
          </p:cNvPr>
          <p:cNvSpPr>
            <a:spLocks noGrp="1"/>
          </p:cNvSpPr>
          <p:nvPr>
            <p:ph idx="1"/>
          </p:nvPr>
        </p:nvSpPr>
        <p:spPr/>
        <p:txBody>
          <a:bodyPr>
            <a:normAutofit fontScale="70000" lnSpcReduction="20000"/>
          </a:bodyPr>
          <a:lstStyle/>
          <a:p>
            <a:r>
              <a:rPr lang="en-US" dirty="0"/>
              <a:t>Please compare and contrast the following terms. Also, please discuss how these concepts energize, sustain and/or direct motivational resources. </a:t>
            </a:r>
          </a:p>
          <a:p>
            <a:pPr lvl="1"/>
            <a:r>
              <a:rPr lang="en-US" dirty="0"/>
              <a:t>Self-concept</a:t>
            </a:r>
          </a:p>
          <a:p>
            <a:pPr lvl="1"/>
            <a:r>
              <a:rPr lang="en-US" dirty="0"/>
              <a:t>Self-Schema</a:t>
            </a:r>
          </a:p>
          <a:p>
            <a:pPr lvl="1"/>
            <a:r>
              <a:rPr lang="en-US" dirty="0"/>
              <a:t>Identity</a:t>
            </a:r>
          </a:p>
          <a:p>
            <a:pPr lvl="1"/>
            <a:r>
              <a:rPr lang="en-US" dirty="0"/>
              <a:t>Role</a:t>
            </a:r>
          </a:p>
          <a:p>
            <a:r>
              <a:rPr lang="en-US" dirty="0"/>
              <a:t>What is integration and differentiation? How do they relate to development and motivation? </a:t>
            </a:r>
          </a:p>
          <a:p>
            <a:r>
              <a:rPr lang="en-US" dirty="0"/>
              <a:t>What circumstances cause people to change their self-concept? What do people do to maintain a consistent self-concept? </a:t>
            </a:r>
          </a:p>
          <a:p>
            <a:r>
              <a:rPr lang="en-US" dirty="0"/>
              <a:t>What is the role of agency in relation to motivation?</a:t>
            </a:r>
          </a:p>
          <a:p>
            <a:r>
              <a:rPr lang="en-US" dirty="0"/>
              <a:t>How do self-concordant goals relate to well-being and motivation? </a:t>
            </a:r>
          </a:p>
          <a:p>
            <a:r>
              <a:rPr lang="en-US" dirty="0"/>
              <a:t>How does internalization affect motivation? </a:t>
            </a:r>
          </a:p>
          <a:p>
            <a:r>
              <a:rPr lang="en-US" dirty="0"/>
              <a:t>What are personal strivings? How do they relate to well-being and goal setting? </a:t>
            </a:r>
          </a:p>
          <a:p>
            <a:r>
              <a:rPr lang="en-US" dirty="0"/>
              <a:t>What is self-regulation? How do people self-regulate?</a:t>
            </a:r>
          </a:p>
          <a:p>
            <a:r>
              <a:rPr lang="en-US" dirty="0"/>
              <a:t>What is self-control? How does self control relate to motivation? What affects self-control? How does self-control relate to energy depletion?</a:t>
            </a:r>
          </a:p>
        </p:txBody>
      </p:sp>
    </p:spTree>
    <p:extLst>
      <p:ext uri="{BB962C8B-B14F-4D97-AF65-F5344CB8AC3E}">
        <p14:creationId xmlns:p14="http://schemas.microsoft.com/office/powerpoint/2010/main" val="129788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D2259-15F4-4241-A7ED-17E0D360ACF2}"/>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482CAE3B-4A9E-4470-9696-CB0652D7FB02}"/>
              </a:ext>
            </a:extLst>
          </p:cNvPr>
          <p:cNvSpPr>
            <a:spLocks noGrp="1"/>
          </p:cNvSpPr>
          <p:nvPr>
            <p:ph idx="1"/>
          </p:nvPr>
        </p:nvSpPr>
        <p:spPr/>
        <p:txBody>
          <a:bodyPr>
            <a:normAutofit/>
          </a:bodyPr>
          <a:lstStyle/>
          <a:p>
            <a:r>
              <a:rPr lang="en-US" sz="4000" dirty="0"/>
              <a:t>Questions? Concerns?</a:t>
            </a:r>
          </a:p>
          <a:p>
            <a:endParaRPr lang="en-US" sz="4000" dirty="0"/>
          </a:p>
        </p:txBody>
      </p:sp>
    </p:spTree>
    <p:extLst>
      <p:ext uri="{BB962C8B-B14F-4D97-AF65-F5344CB8AC3E}">
        <p14:creationId xmlns:p14="http://schemas.microsoft.com/office/powerpoint/2010/main" val="2422827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E8E9-778B-4A59-945F-DD96E01D63C6}"/>
              </a:ext>
            </a:extLst>
          </p:cNvPr>
          <p:cNvSpPr>
            <a:spLocks noGrp="1"/>
          </p:cNvSpPr>
          <p:nvPr>
            <p:ph type="title"/>
          </p:nvPr>
        </p:nvSpPr>
        <p:spPr/>
        <p:txBody>
          <a:bodyPr/>
          <a:lstStyle/>
          <a:p>
            <a:r>
              <a:rPr lang="en-US" dirty="0"/>
              <a:t>Bibliography</a:t>
            </a:r>
          </a:p>
        </p:txBody>
      </p:sp>
      <p:sp>
        <p:nvSpPr>
          <p:cNvPr id="3" name="Content Placeholder 2">
            <a:extLst>
              <a:ext uri="{FF2B5EF4-FFF2-40B4-BE49-F238E27FC236}">
                <a16:creationId xmlns:a16="http://schemas.microsoft.com/office/drawing/2014/main" id="{1E6BD51F-E785-41C1-8C55-62E3F4AC776C}"/>
              </a:ext>
            </a:extLst>
          </p:cNvPr>
          <p:cNvSpPr>
            <a:spLocks noGrp="1"/>
          </p:cNvSpPr>
          <p:nvPr>
            <p:ph idx="1"/>
          </p:nvPr>
        </p:nvSpPr>
        <p:spPr/>
        <p:txBody>
          <a:bodyPr/>
          <a:lstStyle/>
          <a:p>
            <a:r>
              <a:rPr lang="en-US" dirty="0"/>
              <a:t>The information obtained to create this PowerPoint slide was obtained from:</a:t>
            </a:r>
          </a:p>
          <a:p>
            <a:endParaRPr lang="en-US" dirty="0"/>
          </a:p>
          <a:p>
            <a:r>
              <a:rPr lang="en-CA" dirty="0"/>
              <a:t>Reeve, J. (2015) Understanding Motivation and Emotion, 6</a:t>
            </a:r>
            <a:r>
              <a:rPr lang="en-CA" baseline="30000" dirty="0"/>
              <a:t>th</a:t>
            </a:r>
            <a:r>
              <a:rPr lang="en-CA" dirty="0"/>
              <a:t> ed. John Wiley and Sons</a:t>
            </a:r>
            <a:endParaRPr lang="en-US" dirty="0"/>
          </a:p>
          <a:p>
            <a:endParaRPr lang="en-US" dirty="0"/>
          </a:p>
        </p:txBody>
      </p:sp>
    </p:spTree>
    <p:extLst>
      <p:ext uri="{BB962C8B-B14F-4D97-AF65-F5344CB8AC3E}">
        <p14:creationId xmlns:p14="http://schemas.microsoft.com/office/powerpoint/2010/main" val="79391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34B8E-5F56-449F-AEDE-67681492424F}"/>
              </a:ext>
            </a:extLst>
          </p:cNvPr>
          <p:cNvSpPr>
            <a:spLocks noGrp="1"/>
          </p:cNvSpPr>
          <p:nvPr>
            <p:ph type="title"/>
          </p:nvPr>
        </p:nvSpPr>
        <p:spPr/>
        <p:txBody>
          <a:bodyPr/>
          <a:lstStyle/>
          <a:p>
            <a:r>
              <a:rPr lang="en-US" dirty="0"/>
              <a:t>REVIEW – Self-Esteem</a:t>
            </a:r>
          </a:p>
        </p:txBody>
      </p:sp>
      <p:sp>
        <p:nvSpPr>
          <p:cNvPr id="3" name="Content Placeholder 2">
            <a:extLst>
              <a:ext uri="{FF2B5EF4-FFF2-40B4-BE49-F238E27FC236}">
                <a16:creationId xmlns:a16="http://schemas.microsoft.com/office/drawing/2014/main" id="{78489656-2DE2-4E2D-9EC4-963259DF426E}"/>
              </a:ext>
            </a:extLst>
          </p:cNvPr>
          <p:cNvSpPr>
            <a:spLocks noGrp="1"/>
          </p:cNvSpPr>
          <p:nvPr>
            <p:ph idx="1"/>
          </p:nvPr>
        </p:nvSpPr>
        <p:spPr/>
        <p:txBody>
          <a:bodyPr/>
          <a:lstStyle/>
          <a:p>
            <a:r>
              <a:rPr lang="en-US" dirty="0"/>
              <a:t>High self esteem is correlated with happiness</a:t>
            </a:r>
          </a:p>
          <a:p>
            <a:r>
              <a:rPr lang="en-US" dirty="0"/>
              <a:t>Self functioning is a cause </a:t>
            </a:r>
            <a:r>
              <a:rPr lang="en-US" dirty="0">
                <a:sym typeface="Wingdings" panose="05000000000000000000" pitchFamily="2" charset="2"/>
              </a:rPr>
              <a:t> self esteem is an effect</a:t>
            </a:r>
          </a:p>
          <a:p>
            <a:pPr lvl="1"/>
            <a:r>
              <a:rPr lang="en-US" dirty="0">
                <a:sym typeface="Wingdings" panose="05000000000000000000" pitchFamily="2" charset="2"/>
              </a:rPr>
              <a:t>Increases in self-esteem do not cause corresponding increases in achievement or productivity</a:t>
            </a:r>
          </a:p>
          <a:p>
            <a:pPr lvl="1"/>
            <a:r>
              <a:rPr lang="en-US" dirty="0">
                <a:sym typeface="Wingdings" panose="05000000000000000000" pitchFamily="2" charset="2"/>
              </a:rPr>
              <a:t>Increases in achievement and productivity cause corresponding increases in self-esteem</a:t>
            </a:r>
          </a:p>
          <a:p>
            <a:r>
              <a:rPr lang="en-US" dirty="0">
                <a:sym typeface="Wingdings" panose="05000000000000000000" pitchFamily="2" charset="2"/>
              </a:rPr>
              <a:t>Self esteem is a scorecard to report on how things are going in our lives</a:t>
            </a:r>
          </a:p>
          <a:p>
            <a:r>
              <a:rPr lang="en-US" dirty="0">
                <a:sym typeface="Wingdings" panose="05000000000000000000" pitchFamily="2" charset="2"/>
              </a:rPr>
              <a:t>Self-esteem is not a source of motivation that allows people to make life go well</a:t>
            </a:r>
          </a:p>
          <a:p>
            <a:r>
              <a:rPr lang="en-US" dirty="0">
                <a:sym typeface="Wingdings" panose="05000000000000000000" pitchFamily="2" charset="2"/>
              </a:rPr>
              <a:t>People with an inflated view of themselves are more prone to aggression and acts of violence when their favorable self-views are threatened</a:t>
            </a:r>
            <a:endParaRPr lang="en-US" dirty="0"/>
          </a:p>
        </p:txBody>
      </p:sp>
    </p:spTree>
    <p:extLst>
      <p:ext uri="{BB962C8B-B14F-4D97-AF65-F5344CB8AC3E}">
        <p14:creationId xmlns:p14="http://schemas.microsoft.com/office/powerpoint/2010/main" val="166922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07A1-09FB-44AF-81CA-F615B7D9AEB8}"/>
              </a:ext>
            </a:extLst>
          </p:cNvPr>
          <p:cNvSpPr>
            <a:spLocks noGrp="1"/>
          </p:cNvSpPr>
          <p:nvPr>
            <p:ph type="title"/>
          </p:nvPr>
        </p:nvSpPr>
        <p:spPr/>
        <p:txBody>
          <a:bodyPr/>
          <a:lstStyle/>
          <a:p>
            <a:r>
              <a:rPr lang="en-US" dirty="0"/>
              <a:t>REVIEW – Self-Concept</a:t>
            </a:r>
          </a:p>
        </p:txBody>
      </p:sp>
      <p:sp>
        <p:nvSpPr>
          <p:cNvPr id="3" name="Content Placeholder 2">
            <a:extLst>
              <a:ext uri="{FF2B5EF4-FFF2-40B4-BE49-F238E27FC236}">
                <a16:creationId xmlns:a16="http://schemas.microsoft.com/office/drawing/2014/main" id="{AF79FB52-002F-4714-B83C-56F1C68001E6}"/>
              </a:ext>
            </a:extLst>
          </p:cNvPr>
          <p:cNvSpPr>
            <a:spLocks noGrp="1"/>
          </p:cNvSpPr>
          <p:nvPr>
            <p:ph idx="1"/>
          </p:nvPr>
        </p:nvSpPr>
        <p:spPr/>
        <p:txBody>
          <a:bodyPr>
            <a:normAutofit fontScale="85000" lnSpcReduction="20000"/>
          </a:bodyPr>
          <a:lstStyle/>
          <a:p>
            <a:r>
              <a:rPr lang="en-US" dirty="0"/>
              <a:t>Self-concepts are:</a:t>
            </a:r>
          </a:p>
          <a:p>
            <a:pPr lvl="1"/>
            <a:r>
              <a:rPr lang="en-US" dirty="0"/>
              <a:t>An individual’s mental representation of themselves</a:t>
            </a:r>
          </a:p>
          <a:p>
            <a:pPr lvl="1"/>
            <a:r>
              <a:rPr lang="en-US" dirty="0"/>
              <a:t>Constructed from experiences and reflections from those experiences</a:t>
            </a:r>
          </a:p>
          <a:p>
            <a:pPr lvl="1"/>
            <a:r>
              <a:rPr lang="en-US" dirty="0"/>
              <a:t>People get feedback about their personal attributes, characteristics, and preferences</a:t>
            </a:r>
          </a:p>
          <a:p>
            <a:pPr lvl="1"/>
            <a:r>
              <a:rPr lang="en-US" dirty="0"/>
              <a:t>People translate their multitude of specific experiences into a general representation of the self</a:t>
            </a:r>
          </a:p>
          <a:p>
            <a:pPr lvl="1"/>
            <a:r>
              <a:rPr lang="en-US" dirty="0"/>
              <a:t>A collection of domain specific schemas</a:t>
            </a:r>
          </a:p>
          <a:p>
            <a:pPr lvl="1"/>
            <a:r>
              <a:rPr lang="en-US" dirty="0"/>
              <a:t>The self-schemas that are involved in the definition of the self-concept are those that are most important to the person</a:t>
            </a:r>
          </a:p>
          <a:p>
            <a:r>
              <a:rPr lang="en-US" dirty="0"/>
              <a:t>Self-schemas are: </a:t>
            </a:r>
          </a:p>
          <a:p>
            <a:pPr lvl="1"/>
            <a:r>
              <a:rPr lang="en-US" dirty="0"/>
              <a:t>Cognitive generalizations about the self that are </a:t>
            </a:r>
            <a:r>
              <a:rPr lang="en-US" b="1" dirty="0"/>
              <a:t>domain specific </a:t>
            </a:r>
            <a:r>
              <a:rPr lang="en-US" dirty="0"/>
              <a:t>and learned from past experiences</a:t>
            </a:r>
          </a:p>
          <a:p>
            <a:pPr lvl="1"/>
            <a:endParaRPr lang="en-US" dirty="0"/>
          </a:p>
          <a:p>
            <a:pPr marL="201168" lvl="1" indent="0">
              <a:buNone/>
            </a:pPr>
            <a:r>
              <a:rPr lang="en-US" b="1" i="1" dirty="0"/>
              <a:t>Activity </a:t>
            </a:r>
          </a:p>
          <a:p>
            <a:pPr marL="201168" lvl="1" indent="0">
              <a:buNone/>
            </a:pPr>
            <a:r>
              <a:rPr lang="en-US" i="1" dirty="0"/>
              <a:t>With your group, please begin by defining your self concept by recounting the experiences and feedback in your life that led you to define yourself as you did in the first activity.  </a:t>
            </a:r>
          </a:p>
          <a:p>
            <a:pPr marL="201168" lvl="1" indent="0">
              <a:buNone/>
            </a:pPr>
            <a:endParaRPr lang="en-US" i="1" dirty="0"/>
          </a:p>
          <a:p>
            <a:pPr marL="201168" lvl="1" indent="0">
              <a:buNone/>
            </a:pPr>
            <a:r>
              <a:rPr lang="en-US" i="1" dirty="0"/>
              <a:t>Please also think of domain specific generalizations about yourself and the experiences and feedback you received that led you to develop these self schemas</a:t>
            </a:r>
          </a:p>
          <a:p>
            <a:pPr marL="201168" lvl="1" indent="0">
              <a:buNone/>
            </a:pPr>
            <a:endParaRPr lang="en-US" dirty="0"/>
          </a:p>
          <a:p>
            <a:pPr marL="201168" lvl="1" indent="0">
              <a:buNone/>
            </a:pPr>
            <a:endParaRPr lang="en-US" dirty="0"/>
          </a:p>
          <a:p>
            <a:pPr lvl="1"/>
            <a:endParaRPr lang="en-US" dirty="0"/>
          </a:p>
        </p:txBody>
      </p:sp>
    </p:spTree>
    <p:extLst>
      <p:ext uri="{BB962C8B-B14F-4D97-AF65-F5344CB8AC3E}">
        <p14:creationId xmlns:p14="http://schemas.microsoft.com/office/powerpoint/2010/main" val="3520555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7EA0-418E-4A65-BE27-2BD9C749B0FF}"/>
              </a:ext>
            </a:extLst>
          </p:cNvPr>
          <p:cNvSpPr>
            <a:spLocks noGrp="1"/>
          </p:cNvSpPr>
          <p:nvPr>
            <p:ph type="title"/>
          </p:nvPr>
        </p:nvSpPr>
        <p:spPr/>
        <p:txBody>
          <a:bodyPr>
            <a:normAutofit/>
          </a:bodyPr>
          <a:lstStyle/>
          <a:p>
            <a:r>
              <a:rPr lang="en-US" sz="3600" dirty="0"/>
              <a:t>REVIEW – Motivational Properties of Self-Schemas</a:t>
            </a:r>
          </a:p>
        </p:txBody>
      </p:sp>
      <p:sp>
        <p:nvSpPr>
          <p:cNvPr id="3" name="Content Placeholder 2">
            <a:extLst>
              <a:ext uri="{FF2B5EF4-FFF2-40B4-BE49-F238E27FC236}">
                <a16:creationId xmlns:a16="http://schemas.microsoft.com/office/drawing/2014/main" id="{BFC762AB-5954-44CF-B299-3CCEBB36E58A}"/>
              </a:ext>
            </a:extLst>
          </p:cNvPr>
          <p:cNvSpPr>
            <a:spLocks noGrp="1"/>
          </p:cNvSpPr>
          <p:nvPr>
            <p:ph idx="1"/>
          </p:nvPr>
        </p:nvSpPr>
        <p:spPr/>
        <p:txBody>
          <a:bodyPr>
            <a:normAutofit lnSpcReduction="10000"/>
          </a:bodyPr>
          <a:lstStyle/>
          <a:p>
            <a:r>
              <a:rPr lang="en-US" dirty="0"/>
              <a:t>Self-schemas generate motivation in two ways:</a:t>
            </a:r>
          </a:p>
          <a:p>
            <a:pPr lvl="1"/>
            <a:r>
              <a:rPr lang="en-US" dirty="0"/>
              <a:t>Self-schemas, once formed, direct an individuals behaviour in ways that elicit feedback consistent with the established self-schema. Self-schemas direct behaviour in ways that confirm our established self-view. Inconsistent feedback produces motivational tension from the inconsistently and self-disconfirmation that leads to resistance and counter-argumentation. </a:t>
            </a:r>
          </a:p>
          <a:p>
            <a:pPr lvl="1"/>
            <a:r>
              <a:rPr lang="en-US" dirty="0"/>
              <a:t>Self-schemas generate motivation to move the present self toward a desired future self. Like the discrepancy creating process. Seeking possible selves is a goal-setting process that invites self-concept change and development, whereas seeking a consistent self-view is a verification process that preserves self-concept stability. </a:t>
            </a:r>
          </a:p>
          <a:p>
            <a:pPr lvl="1"/>
            <a:endParaRPr lang="en-US" dirty="0"/>
          </a:p>
          <a:p>
            <a:pPr lvl="1"/>
            <a:endParaRPr lang="en-US" dirty="0"/>
          </a:p>
          <a:p>
            <a:pPr marL="201168" lvl="1" indent="0">
              <a:buNone/>
            </a:pPr>
            <a:r>
              <a:rPr lang="en-US" dirty="0"/>
              <a:t>Activity </a:t>
            </a:r>
          </a:p>
          <a:p>
            <a:pPr marL="201168" lvl="1" indent="0">
              <a:buNone/>
            </a:pPr>
            <a:r>
              <a:rPr lang="en-US" dirty="0"/>
              <a:t>Please discuss aspects of your self schema that you are happy with. </a:t>
            </a:r>
          </a:p>
          <a:p>
            <a:pPr marL="201168" lvl="1" indent="0">
              <a:buNone/>
            </a:pPr>
            <a:r>
              <a:rPr lang="en-US" dirty="0"/>
              <a:t>Please discuss aspects of your self schema that you would like to improve (present vs ideal)</a:t>
            </a:r>
          </a:p>
          <a:p>
            <a:pPr lvl="1"/>
            <a:endParaRPr lang="en-US" dirty="0"/>
          </a:p>
        </p:txBody>
      </p:sp>
    </p:spTree>
    <p:extLst>
      <p:ext uri="{BB962C8B-B14F-4D97-AF65-F5344CB8AC3E}">
        <p14:creationId xmlns:p14="http://schemas.microsoft.com/office/powerpoint/2010/main" val="267029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DF248-4533-4332-900F-5013108791A0}"/>
              </a:ext>
            </a:extLst>
          </p:cNvPr>
          <p:cNvSpPr>
            <a:spLocks noGrp="1"/>
          </p:cNvSpPr>
          <p:nvPr>
            <p:ph type="title"/>
          </p:nvPr>
        </p:nvSpPr>
        <p:spPr/>
        <p:txBody>
          <a:bodyPr/>
          <a:lstStyle/>
          <a:p>
            <a:r>
              <a:rPr lang="en-US" dirty="0"/>
              <a:t>REVIEW – Consistent Self</a:t>
            </a:r>
          </a:p>
        </p:txBody>
      </p:sp>
      <p:sp>
        <p:nvSpPr>
          <p:cNvPr id="3" name="Content Placeholder 2">
            <a:extLst>
              <a:ext uri="{FF2B5EF4-FFF2-40B4-BE49-F238E27FC236}">
                <a16:creationId xmlns:a16="http://schemas.microsoft.com/office/drawing/2014/main" id="{AC90E294-B297-4B7D-8B1A-BE056C08F477}"/>
              </a:ext>
            </a:extLst>
          </p:cNvPr>
          <p:cNvSpPr>
            <a:spLocks noGrp="1"/>
          </p:cNvSpPr>
          <p:nvPr>
            <p:ph idx="1"/>
          </p:nvPr>
        </p:nvSpPr>
        <p:spPr/>
        <p:txBody>
          <a:bodyPr>
            <a:normAutofit fontScale="92500" lnSpcReduction="10000"/>
          </a:bodyPr>
          <a:lstStyle/>
          <a:p>
            <a:r>
              <a:rPr lang="en-US" dirty="0"/>
              <a:t>Once someone establishes a particular self-schema it becomes increasingly resistant to change. </a:t>
            </a:r>
          </a:p>
          <a:p>
            <a:r>
              <a:rPr lang="en-US" dirty="0"/>
              <a:t>People preserve a consistent self by actively seeking out information that matches their self-concept and ignoring information that contradicts their self-view. </a:t>
            </a:r>
          </a:p>
          <a:p>
            <a:r>
              <a:rPr lang="en-US" dirty="0"/>
              <a:t>Inconsistency and contradiction generate an emotional discomfort that signals that consistency needs to be restored. </a:t>
            </a:r>
          </a:p>
          <a:p>
            <a:r>
              <a:rPr lang="en-US" dirty="0"/>
              <a:t>People adopt self-presentational signs and symbols that announce who we are. </a:t>
            </a:r>
          </a:p>
          <a:p>
            <a:r>
              <a:rPr lang="en-US" dirty="0"/>
              <a:t>We choose to interact with people who confirm our self-view and avoid people who contradict our self-view. </a:t>
            </a:r>
          </a:p>
          <a:p>
            <a:r>
              <a:rPr lang="en-US" dirty="0"/>
              <a:t>When faced with discrepant feedback, people defend by:</a:t>
            </a:r>
          </a:p>
          <a:p>
            <a:pPr lvl="1"/>
            <a:r>
              <a:rPr lang="en-US" dirty="0"/>
              <a:t>distorting the information</a:t>
            </a:r>
          </a:p>
          <a:p>
            <a:pPr lvl="1"/>
            <a:r>
              <a:rPr lang="en-US" dirty="0"/>
              <a:t>verifying if the information is valid, trustworthy, relevant or important</a:t>
            </a:r>
          </a:p>
          <a:p>
            <a:pPr lvl="1"/>
            <a:r>
              <a:rPr lang="en-US" dirty="0"/>
              <a:t>discounting with compensatory self-inflation, self-affirmation and other behaviours to maintain their self-view</a:t>
            </a:r>
          </a:p>
        </p:txBody>
      </p:sp>
    </p:spTree>
    <p:extLst>
      <p:ext uri="{BB962C8B-B14F-4D97-AF65-F5344CB8AC3E}">
        <p14:creationId xmlns:p14="http://schemas.microsoft.com/office/powerpoint/2010/main" val="191614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EF75-28DB-487E-A00D-60736FAFF0CC}"/>
              </a:ext>
            </a:extLst>
          </p:cNvPr>
          <p:cNvSpPr>
            <a:spLocks noGrp="1"/>
          </p:cNvSpPr>
          <p:nvPr>
            <p:ph type="title"/>
          </p:nvPr>
        </p:nvSpPr>
        <p:spPr/>
        <p:txBody>
          <a:bodyPr>
            <a:normAutofit/>
          </a:bodyPr>
          <a:lstStyle/>
          <a:p>
            <a:r>
              <a:rPr lang="en-US" sz="4400" dirty="0"/>
              <a:t>REVIEW – Self-Verification and Self-Concept Change</a:t>
            </a:r>
          </a:p>
        </p:txBody>
      </p:sp>
      <p:sp>
        <p:nvSpPr>
          <p:cNvPr id="3" name="Content Placeholder 2">
            <a:extLst>
              <a:ext uri="{FF2B5EF4-FFF2-40B4-BE49-F238E27FC236}">
                <a16:creationId xmlns:a16="http://schemas.microsoft.com/office/drawing/2014/main" id="{ABCF9795-8C52-468A-8A17-6A702ECE48D3}"/>
              </a:ext>
            </a:extLst>
          </p:cNvPr>
          <p:cNvSpPr>
            <a:spLocks noGrp="1"/>
          </p:cNvSpPr>
          <p:nvPr>
            <p:ph idx="1"/>
          </p:nvPr>
        </p:nvSpPr>
        <p:spPr/>
        <p:txBody>
          <a:bodyPr/>
          <a:lstStyle/>
          <a:p>
            <a:r>
              <a:rPr lang="en-US" dirty="0"/>
              <a:t>Self-concept certainty: </a:t>
            </a:r>
          </a:p>
          <a:p>
            <a:pPr lvl="1"/>
            <a:r>
              <a:rPr lang="en-US" dirty="0"/>
              <a:t>Confidence that their self-schema is valid and true</a:t>
            </a:r>
          </a:p>
          <a:p>
            <a:pPr lvl="1"/>
            <a:r>
              <a:rPr lang="en-US" dirty="0"/>
              <a:t>High self-concept certainty anchors stable self-schemas</a:t>
            </a:r>
          </a:p>
          <a:p>
            <a:pPr lvl="1"/>
            <a:r>
              <a:rPr lang="en-US" dirty="0"/>
              <a:t>Low self-concept certainty can lead someone to self-schema change</a:t>
            </a:r>
          </a:p>
          <a:p>
            <a:pPr marL="201168" lvl="1" indent="0">
              <a:buNone/>
            </a:pPr>
            <a:endParaRPr lang="en-US" dirty="0"/>
          </a:p>
          <a:p>
            <a:r>
              <a:rPr lang="en-US" dirty="0"/>
              <a:t>Crisis of self-verification occurs when there is a conflict between an uncertain self-schema and discrepant feedback</a:t>
            </a:r>
          </a:p>
          <a:p>
            <a:pPr lvl="1"/>
            <a:r>
              <a:rPr lang="en-US" dirty="0"/>
              <a:t>People solve the self-verification crisis by seeking out additional domain-relevant feedback</a:t>
            </a:r>
          </a:p>
        </p:txBody>
      </p:sp>
    </p:spTree>
    <p:extLst>
      <p:ext uri="{BB962C8B-B14F-4D97-AF65-F5344CB8AC3E}">
        <p14:creationId xmlns:p14="http://schemas.microsoft.com/office/powerpoint/2010/main" val="3169699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93ACC25-C262-417A-8AA9-0641C772BDB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B4C27B90-DF2B-4D00-BA07-18ED774CD2F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5C6A2BAE-B461-4B55-8E1F-0722ABDD139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29E2E6F9-CDFE-49B8-A5B0-5D4EC0EF9BA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1986" y="170134"/>
            <a:ext cx="5640369" cy="6097698"/>
          </a:xfrm>
          <a:prstGeom prst="rect">
            <a:avLst/>
          </a:prstGeom>
        </p:spPr>
      </p:pic>
      <p:sp>
        <p:nvSpPr>
          <p:cNvPr id="2" name="Title 1">
            <a:extLst>
              <a:ext uri="{FF2B5EF4-FFF2-40B4-BE49-F238E27FC236}">
                <a16:creationId xmlns:a16="http://schemas.microsoft.com/office/drawing/2014/main" id="{91073855-7B78-4388-907E-08598E53E70C}"/>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100" dirty="0">
                <a:solidFill>
                  <a:schemeClr val="tx1">
                    <a:lumMod val="85000"/>
                    <a:lumOff val="15000"/>
                  </a:schemeClr>
                </a:solidFill>
              </a:rPr>
              <a:t>REVIEW – Process Underlying Self-Verification and Self-Concept Change</a:t>
            </a:r>
          </a:p>
        </p:txBody>
      </p:sp>
    </p:spTree>
    <p:extLst>
      <p:ext uri="{BB962C8B-B14F-4D97-AF65-F5344CB8AC3E}">
        <p14:creationId xmlns:p14="http://schemas.microsoft.com/office/powerpoint/2010/main" val="1759227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AFDD9-EA87-4A3D-BF6A-935C0DE08D0C}"/>
              </a:ext>
            </a:extLst>
          </p:cNvPr>
          <p:cNvSpPr>
            <a:spLocks noGrp="1"/>
          </p:cNvSpPr>
          <p:nvPr>
            <p:ph type="title"/>
          </p:nvPr>
        </p:nvSpPr>
        <p:spPr/>
        <p:txBody>
          <a:bodyPr/>
          <a:lstStyle/>
          <a:p>
            <a:r>
              <a:rPr lang="en-US" dirty="0"/>
              <a:t>REVIEW – Possible Selves</a:t>
            </a:r>
          </a:p>
        </p:txBody>
      </p:sp>
      <p:sp>
        <p:nvSpPr>
          <p:cNvPr id="3" name="Content Placeholder 2">
            <a:extLst>
              <a:ext uri="{FF2B5EF4-FFF2-40B4-BE49-F238E27FC236}">
                <a16:creationId xmlns:a16="http://schemas.microsoft.com/office/drawing/2014/main" id="{B5ED93E0-7395-441C-8990-3B81B351944D}"/>
              </a:ext>
            </a:extLst>
          </p:cNvPr>
          <p:cNvSpPr>
            <a:spLocks noGrp="1"/>
          </p:cNvSpPr>
          <p:nvPr>
            <p:ph idx="1"/>
          </p:nvPr>
        </p:nvSpPr>
        <p:spPr/>
        <p:txBody>
          <a:bodyPr>
            <a:normAutofit fontScale="77500" lnSpcReduction="20000"/>
          </a:bodyPr>
          <a:lstStyle/>
          <a:p>
            <a:r>
              <a:rPr lang="en-US" dirty="0"/>
              <a:t>Self-schemas change:</a:t>
            </a:r>
          </a:p>
          <a:p>
            <a:pPr lvl="1"/>
            <a:r>
              <a:rPr lang="en-US" dirty="0"/>
              <a:t>In response to social feedback</a:t>
            </a:r>
          </a:p>
          <a:p>
            <a:pPr lvl="1"/>
            <a:r>
              <a:rPr lang="en-US" dirty="0"/>
              <a:t>In a deliberate effort to advance the present self toward a desired future possible self</a:t>
            </a:r>
          </a:p>
          <a:p>
            <a:r>
              <a:rPr lang="en-US" dirty="0"/>
              <a:t>Possible selves:  </a:t>
            </a:r>
          </a:p>
          <a:p>
            <a:pPr lvl="1"/>
            <a:r>
              <a:rPr lang="en-US" dirty="0"/>
              <a:t>Are mental representations of attributes, characteristics, and abilities that the self does not yet possess</a:t>
            </a:r>
          </a:p>
          <a:p>
            <a:pPr lvl="1"/>
            <a:r>
              <a:rPr lang="en-US" dirty="0"/>
              <a:t>Represent what people ideally want to become</a:t>
            </a:r>
          </a:p>
          <a:p>
            <a:pPr lvl="1"/>
            <a:r>
              <a:rPr lang="en-US" dirty="0"/>
              <a:t>Represent what they are afraid they might become</a:t>
            </a:r>
          </a:p>
          <a:p>
            <a:pPr lvl="1"/>
            <a:r>
              <a:rPr lang="en-US" dirty="0"/>
              <a:t>Represent the future self</a:t>
            </a:r>
          </a:p>
          <a:p>
            <a:pPr lvl="1"/>
            <a:r>
              <a:rPr lang="en-US" dirty="0"/>
              <a:t>Are social in origin – the individual observes the self modeled by others</a:t>
            </a:r>
          </a:p>
          <a:p>
            <a:pPr lvl="1"/>
            <a:r>
              <a:rPr lang="en-US" dirty="0"/>
              <a:t>Present self vs ideal self</a:t>
            </a:r>
          </a:p>
          <a:p>
            <a:r>
              <a:rPr lang="en-US" dirty="0"/>
              <a:t>When the self does not have the evidence or feedback to confirm the emerging possible self, one of two outcomes follow: </a:t>
            </a:r>
          </a:p>
          <a:p>
            <a:pPr lvl="1"/>
            <a:r>
              <a:rPr lang="en-US" dirty="0"/>
              <a:t>An absence of evidence (or contrary evidence) will lead the self to reject/abandon the possible self</a:t>
            </a:r>
          </a:p>
          <a:p>
            <a:pPr lvl="1"/>
            <a:r>
              <a:rPr lang="en-US" dirty="0"/>
              <a:t>The possible self can energize, and direct action so that the attributes, characteristics, and abilities of the self actually begin to materialize </a:t>
            </a:r>
          </a:p>
          <a:p>
            <a:pPr marL="201168" lvl="1" indent="0">
              <a:buNone/>
            </a:pPr>
            <a:endParaRPr lang="en-US" dirty="0"/>
          </a:p>
          <a:p>
            <a:pPr marL="201168" lvl="1" indent="0">
              <a:buNone/>
            </a:pPr>
            <a:r>
              <a:rPr lang="en-US" i="1" dirty="0"/>
              <a:t>Motivation becomes finding ways to become the ideal self (like goals)</a:t>
            </a:r>
          </a:p>
          <a:p>
            <a:pPr lvl="1"/>
            <a:endParaRPr lang="en-US" dirty="0"/>
          </a:p>
        </p:txBody>
      </p:sp>
    </p:spTree>
    <p:extLst>
      <p:ext uri="{BB962C8B-B14F-4D97-AF65-F5344CB8AC3E}">
        <p14:creationId xmlns:p14="http://schemas.microsoft.com/office/powerpoint/2010/main" val="388649409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5111</TotalTime>
  <Words>2203</Words>
  <Application>Microsoft Office PowerPoint</Application>
  <PresentationFormat>Widescreen</PresentationFormat>
  <Paragraphs>206</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Calibri Light</vt:lpstr>
      <vt:lpstr>Wingdings</vt:lpstr>
      <vt:lpstr>Retrospect</vt:lpstr>
      <vt:lpstr>Motivation and Emotion in Daily Life</vt:lpstr>
      <vt:lpstr>REVIEW – Six Dimensions of Psychological Well-Being</vt:lpstr>
      <vt:lpstr>REVIEW – Self-Esteem</vt:lpstr>
      <vt:lpstr>REVIEW – Self-Concept</vt:lpstr>
      <vt:lpstr>REVIEW – Motivational Properties of Self-Schemas</vt:lpstr>
      <vt:lpstr>REVIEW – Consistent Self</vt:lpstr>
      <vt:lpstr>REVIEW – Self-Verification and Self-Concept Change</vt:lpstr>
      <vt:lpstr>REVIEW – Process Underlying Self-Verification and Self-Concept Change</vt:lpstr>
      <vt:lpstr>REVIEW – Possible Selves</vt:lpstr>
      <vt:lpstr>Agency</vt:lpstr>
      <vt:lpstr>REVIEW – Satisfying Psychological Needs</vt:lpstr>
      <vt:lpstr>Self as Action and Development From Within</vt:lpstr>
      <vt:lpstr>REVIEW - Person-Environment Dialectic</vt:lpstr>
      <vt:lpstr>Internalization and the Integrating Self</vt:lpstr>
      <vt:lpstr>Self Integration vs Non-Integration</vt:lpstr>
      <vt:lpstr>Self-Concordance </vt:lpstr>
      <vt:lpstr>Self-Concordance</vt:lpstr>
      <vt:lpstr>Personal Strivings</vt:lpstr>
      <vt:lpstr>Self-Regulation</vt:lpstr>
      <vt:lpstr>Developing More Competent Self-Regulation</vt:lpstr>
      <vt:lpstr>REVIEW – Empowering People: Master Modeling Program</vt:lpstr>
      <vt:lpstr>Self-Control</vt:lpstr>
      <vt:lpstr>Self-Control (cont’d)</vt:lpstr>
      <vt:lpstr>Limited Strength Model</vt:lpstr>
      <vt:lpstr>Identity</vt:lpstr>
      <vt:lpstr>Identity</vt:lpstr>
      <vt:lpstr>Learning Check</vt:lpstr>
      <vt:lpstr>Thank you!</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584</cp:revision>
  <dcterms:created xsi:type="dcterms:W3CDTF">2016-08-29T02:04:56Z</dcterms:created>
  <dcterms:modified xsi:type="dcterms:W3CDTF">2018-03-28T16:38:59Z</dcterms:modified>
</cp:coreProperties>
</file>