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87" r:id="rId3"/>
    <p:sldId id="288" r:id="rId4"/>
    <p:sldId id="289" r:id="rId5"/>
    <p:sldId id="290" r:id="rId6"/>
    <p:sldId id="291" r:id="rId7"/>
    <p:sldId id="292" r:id="rId8"/>
    <p:sldId id="293" r:id="rId9"/>
    <p:sldId id="312" r:id="rId10"/>
    <p:sldId id="294" r:id="rId11"/>
    <p:sldId id="295" r:id="rId12"/>
    <p:sldId id="296" r:id="rId13"/>
    <p:sldId id="297" r:id="rId14"/>
    <p:sldId id="313" r:id="rId15"/>
    <p:sldId id="298" r:id="rId16"/>
    <p:sldId id="300" r:id="rId17"/>
    <p:sldId id="302" r:id="rId18"/>
    <p:sldId id="303" r:id="rId19"/>
    <p:sldId id="305" r:id="rId20"/>
    <p:sldId id="319" r:id="rId21"/>
    <p:sldId id="308" r:id="rId22"/>
    <p:sldId id="306" r:id="rId23"/>
    <p:sldId id="307" r:id="rId24"/>
    <p:sldId id="314" r:id="rId25"/>
    <p:sldId id="315" r:id="rId26"/>
    <p:sldId id="316" r:id="rId27"/>
    <p:sldId id="317" r:id="rId28"/>
    <p:sldId id="318" r:id="rId29"/>
    <p:sldId id="320" r:id="rId30"/>
    <p:sldId id="286" r:id="rId31"/>
    <p:sldId id="27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4660"/>
  </p:normalViewPr>
  <p:slideViewPr>
    <p:cSldViewPr snapToGrid="0">
      <p:cViewPr>
        <p:scale>
          <a:sx n="91" d="100"/>
          <a:sy n="91" d="100"/>
        </p:scale>
        <p:origin x="6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2018-03-07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2018-03-07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2018-03-07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2018-03-07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2018-03-07</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2018-03-07</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2018-03-07</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2018-03-07</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Motivation and Emotion in Daily Life</a:t>
            </a:r>
          </a:p>
        </p:txBody>
      </p:sp>
      <p:sp>
        <p:nvSpPr>
          <p:cNvPr id="3" name="Subtitle 2"/>
          <p:cNvSpPr>
            <a:spLocks noGrp="1"/>
          </p:cNvSpPr>
          <p:nvPr>
            <p:ph type="subTitle" idx="1"/>
          </p:nvPr>
        </p:nvSpPr>
        <p:spPr/>
        <p:txBody>
          <a:bodyPr>
            <a:normAutofit fontScale="85000" lnSpcReduction="20000"/>
          </a:bodyPr>
          <a:lstStyle/>
          <a:p>
            <a:r>
              <a:rPr lang="en-CA" dirty="0"/>
              <a:t>Mindsets</a:t>
            </a:r>
          </a:p>
          <a:p>
            <a:r>
              <a:rPr lang="en-CA" dirty="0"/>
              <a:t>March 7</a:t>
            </a:r>
            <a:r>
              <a:rPr lang="en-CA" baseline="30000" dirty="0"/>
              <a:t>th</a:t>
            </a:r>
            <a:r>
              <a:rPr lang="en-CA" dirty="0"/>
              <a:t>, 2018</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ADA2-F187-42B1-9A5F-053B7A3ABB15}"/>
              </a:ext>
            </a:extLst>
          </p:cNvPr>
          <p:cNvSpPr>
            <a:spLocks noGrp="1"/>
          </p:cNvSpPr>
          <p:nvPr>
            <p:ph type="title"/>
          </p:nvPr>
        </p:nvSpPr>
        <p:spPr/>
        <p:txBody>
          <a:bodyPr/>
          <a:lstStyle/>
          <a:p>
            <a:r>
              <a:rPr lang="en-US" dirty="0"/>
              <a:t>Different Goal-Striving Strategies</a:t>
            </a:r>
          </a:p>
        </p:txBody>
      </p:sp>
      <p:sp>
        <p:nvSpPr>
          <p:cNvPr id="3" name="Content Placeholder 2">
            <a:extLst>
              <a:ext uri="{FF2B5EF4-FFF2-40B4-BE49-F238E27FC236}">
                <a16:creationId xmlns:a16="http://schemas.microsoft.com/office/drawing/2014/main" id="{7881E04E-04F8-480E-A6E9-75FF5A5A34D1}"/>
              </a:ext>
            </a:extLst>
          </p:cNvPr>
          <p:cNvSpPr>
            <a:spLocks noGrp="1"/>
          </p:cNvSpPr>
          <p:nvPr>
            <p:ph idx="1"/>
          </p:nvPr>
        </p:nvSpPr>
        <p:spPr/>
        <p:txBody>
          <a:bodyPr>
            <a:normAutofit fontScale="77500" lnSpcReduction="20000"/>
          </a:bodyPr>
          <a:lstStyle/>
          <a:p>
            <a:r>
              <a:rPr lang="en-US" sz="2400" b="1" i="1" dirty="0"/>
              <a:t>When one wants to get a high GPA…</a:t>
            </a:r>
            <a:endParaRPr lang="en-US" dirty="0"/>
          </a:p>
          <a:p>
            <a:r>
              <a:rPr lang="en-US" b="1" dirty="0"/>
              <a:t>Promotion focused people will employ the following strategies:</a:t>
            </a:r>
          </a:p>
          <a:p>
            <a:pPr lvl="1"/>
            <a:r>
              <a:rPr lang="en-US" dirty="0"/>
              <a:t>Complete schoolwork promptly</a:t>
            </a:r>
          </a:p>
          <a:p>
            <a:pPr lvl="1"/>
            <a:r>
              <a:rPr lang="en-US" dirty="0"/>
              <a:t>Attend all classes</a:t>
            </a:r>
          </a:p>
          <a:p>
            <a:pPr lvl="1"/>
            <a:r>
              <a:rPr lang="en-US" dirty="0"/>
              <a:t>Spend more time in the library</a:t>
            </a:r>
          </a:p>
          <a:p>
            <a:pPr lvl="1"/>
            <a:r>
              <a:rPr lang="en-US" dirty="0"/>
              <a:t>Be prepared for tests</a:t>
            </a:r>
          </a:p>
          <a:p>
            <a:pPr lvl="1"/>
            <a:r>
              <a:rPr lang="en-US" dirty="0"/>
              <a:t>Increase motivation to earn a high GPA</a:t>
            </a:r>
          </a:p>
          <a:p>
            <a:pPr marL="201168" lvl="1" indent="0">
              <a:buNone/>
            </a:pPr>
            <a:r>
              <a:rPr lang="en-US" i="1" dirty="0"/>
              <a:t>The strategy is characterized as open-mindedness, exploration, locomotion (getting from present to ideal state), acting fast, and eagerness.</a:t>
            </a:r>
          </a:p>
          <a:p>
            <a:r>
              <a:rPr lang="en-US" b="1" dirty="0"/>
              <a:t>Prevention focused people will employ the following strategies:</a:t>
            </a:r>
          </a:p>
          <a:p>
            <a:pPr lvl="1"/>
            <a:r>
              <a:rPr lang="en-US" dirty="0"/>
              <a:t>Stop procrastinating</a:t>
            </a:r>
          </a:p>
          <a:p>
            <a:pPr lvl="1"/>
            <a:r>
              <a:rPr lang="en-US" dirty="0"/>
              <a:t>Avoid missing any class</a:t>
            </a:r>
          </a:p>
          <a:p>
            <a:pPr lvl="1"/>
            <a:r>
              <a:rPr lang="en-US" dirty="0"/>
              <a:t>Spend less time at social gatherings</a:t>
            </a:r>
          </a:p>
          <a:p>
            <a:pPr lvl="1"/>
            <a:r>
              <a:rPr lang="en-US" dirty="0"/>
              <a:t>Avoid being unprepared for tests</a:t>
            </a:r>
          </a:p>
          <a:p>
            <a:pPr lvl="1"/>
            <a:r>
              <a:rPr lang="en-US" dirty="0"/>
              <a:t>Do not lose motivation to earn a high GPA</a:t>
            </a:r>
          </a:p>
          <a:p>
            <a:pPr marL="201168" lvl="1" indent="0">
              <a:buNone/>
            </a:pPr>
            <a:r>
              <a:rPr lang="en-US" i="1" dirty="0"/>
              <a:t>The strategy is characterized as a safety-based, cautious, staying committed, staying the course, protecting one’s commitments, playing it safe, being vigilant and assessing where one stands.  </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882171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46F4-7CDD-42D3-85B0-281304A5DF7B}"/>
              </a:ext>
            </a:extLst>
          </p:cNvPr>
          <p:cNvSpPr>
            <a:spLocks noGrp="1"/>
          </p:cNvSpPr>
          <p:nvPr>
            <p:ph type="title"/>
          </p:nvPr>
        </p:nvSpPr>
        <p:spPr/>
        <p:txBody>
          <a:bodyPr/>
          <a:lstStyle/>
          <a:p>
            <a:r>
              <a:rPr lang="en-US" dirty="0"/>
              <a:t>Ideal Self-Guides and Ought Self-Guides</a:t>
            </a:r>
          </a:p>
        </p:txBody>
      </p:sp>
      <p:sp>
        <p:nvSpPr>
          <p:cNvPr id="3" name="Content Placeholder 2">
            <a:extLst>
              <a:ext uri="{FF2B5EF4-FFF2-40B4-BE49-F238E27FC236}">
                <a16:creationId xmlns:a16="http://schemas.microsoft.com/office/drawing/2014/main" id="{A88339DF-E3B0-4F81-B84E-1834DE644109}"/>
              </a:ext>
            </a:extLst>
          </p:cNvPr>
          <p:cNvSpPr>
            <a:spLocks noGrp="1"/>
          </p:cNvSpPr>
          <p:nvPr>
            <p:ph idx="1"/>
          </p:nvPr>
        </p:nvSpPr>
        <p:spPr/>
        <p:txBody>
          <a:bodyPr>
            <a:normAutofit fontScale="92500" lnSpcReduction="20000"/>
          </a:bodyPr>
          <a:lstStyle/>
          <a:p>
            <a:r>
              <a:rPr lang="en-US" dirty="0"/>
              <a:t>Ideal self-guide – goal (standard or aspiration) of what one would like to become. </a:t>
            </a:r>
          </a:p>
          <a:p>
            <a:r>
              <a:rPr lang="en-US" dirty="0"/>
              <a:t>Ought self-guides – goal (standard or aspiration) specifying what one of others believe you should or must have to do or be. </a:t>
            </a:r>
          </a:p>
          <a:p>
            <a:endParaRPr lang="en-US" dirty="0"/>
          </a:p>
          <a:p>
            <a:r>
              <a:rPr lang="en-US" dirty="0"/>
              <a:t>1 - Please think about something you ideally would like to do. Please think about a hope or aspiration you currently have. </a:t>
            </a:r>
          </a:p>
          <a:p>
            <a:r>
              <a:rPr lang="en-US" dirty="0"/>
              <a:t>2 - </a:t>
            </a:r>
            <a:r>
              <a:rPr lang="en-CA" dirty="0"/>
              <a:t>Please list five eagerness-related action plans (i.e. strategies that will make sure everything goes right and helps you realize your hopes and aspirations)</a:t>
            </a:r>
          </a:p>
          <a:p>
            <a:r>
              <a:rPr lang="en-US" dirty="0"/>
              <a:t>3 - Please think about something you ought to do. Please think about a duty or responsibility you currently have. </a:t>
            </a:r>
          </a:p>
          <a:p>
            <a:r>
              <a:rPr lang="en-US" dirty="0"/>
              <a:t>4 - Please list five vigilance related plans (i.e. strategies that will help you avoid things that could go wrong and stop you from realizing your duty and obligation)</a:t>
            </a:r>
          </a:p>
          <a:p>
            <a:r>
              <a:rPr lang="en-US" dirty="0"/>
              <a:t>How enjoyable was each task? </a:t>
            </a:r>
          </a:p>
        </p:txBody>
      </p:sp>
    </p:spTree>
    <p:extLst>
      <p:ext uri="{BB962C8B-B14F-4D97-AF65-F5344CB8AC3E}">
        <p14:creationId xmlns:p14="http://schemas.microsoft.com/office/powerpoint/2010/main" val="2055452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68785D53-588B-4A70-83C8-1E2F5BF03F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903408"/>
            <a:ext cx="6912217" cy="4527502"/>
          </a:xfrm>
          <a:prstGeom prst="rect">
            <a:avLst/>
          </a:prstGeom>
        </p:spPr>
      </p:pic>
      <p:sp>
        <p:nvSpPr>
          <p:cNvPr id="2" name="Title 1">
            <a:extLst>
              <a:ext uri="{FF2B5EF4-FFF2-40B4-BE49-F238E27FC236}">
                <a16:creationId xmlns:a16="http://schemas.microsoft.com/office/drawing/2014/main" id="{0045F06C-E818-4179-AF1F-3595E89BB7E6}"/>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a:solidFill>
                  <a:schemeClr val="tx1">
                    <a:lumMod val="85000"/>
                    <a:lumOff val="15000"/>
                  </a:schemeClr>
                </a:solidFill>
              </a:rPr>
              <a:t>Promotion vs Prevention Focus</a:t>
            </a:r>
          </a:p>
        </p:txBody>
      </p:sp>
    </p:spTree>
    <p:extLst>
      <p:ext uri="{BB962C8B-B14F-4D97-AF65-F5344CB8AC3E}">
        <p14:creationId xmlns:p14="http://schemas.microsoft.com/office/powerpoint/2010/main" val="2712953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E7448-CD34-441E-9D77-C716A96226FD}"/>
              </a:ext>
            </a:extLst>
          </p:cNvPr>
          <p:cNvSpPr>
            <a:spLocks noGrp="1"/>
          </p:cNvSpPr>
          <p:nvPr>
            <p:ph type="title"/>
          </p:nvPr>
        </p:nvSpPr>
        <p:spPr/>
        <p:txBody>
          <a:bodyPr/>
          <a:lstStyle/>
          <a:p>
            <a:r>
              <a:rPr lang="en-US" dirty="0"/>
              <a:t>Regulatory Fit Predicts Strength of Motivation and Well-Being</a:t>
            </a:r>
          </a:p>
        </p:txBody>
      </p:sp>
      <p:sp>
        <p:nvSpPr>
          <p:cNvPr id="3" name="Content Placeholder 2">
            <a:extLst>
              <a:ext uri="{FF2B5EF4-FFF2-40B4-BE49-F238E27FC236}">
                <a16:creationId xmlns:a16="http://schemas.microsoft.com/office/drawing/2014/main" id="{46B00280-958B-4393-B2FD-0EDCA047153E}"/>
              </a:ext>
            </a:extLst>
          </p:cNvPr>
          <p:cNvSpPr>
            <a:spLocks noGrp="1"/>
          </p:cNvSpPr>
          <p:nvPr>
            <p:ph idx="1"/>
          </p:nvPr>
        </p:nvSpPr>
        <p:spPr/>
        <p:txBody>
          <a:bodyPr>
            <a:normAutofit fontScale="85000" lnSpcReduction="20000"/>
          </a:bodyPr>
          <a:lstStyle/>
          <a:p>
            <a:r>
              <a:rPr lang="en-US" b="1" dirty="0"/>
              <a:t>Regulatory fit </a:t>
            </a:r>
            <a:r>
              <a:rPr lang="en-US" dirty="0"/>
              <a:t>– Decisions and behaviours feel right when people rely on goal strivings means that fit their mindsets</a:t>
            </a:r>
          </a:p>
          <a:p>
            <a:r>
              <a:rPr lang="en-US" dirty="0"/>
              <a:t>People feel that something feels right when one’s goal and strategies are matched.</a:t>
            </a:r>
          </a:p>
          <a:p>
            <a:pPr lvl="1"/>
            <a:r>
              <a:rPr lang="en-US" dirty="0"/>
              <a:t>Promotion with eager locomotion</a:t>
            </a:r>
          </a:p>
          <a:p>
            <a:pPr lvl="1"/>
            <a:r>
              <a:rPr lang="en-US" dirty="0"/>
              <a:t>Prevention with cautious vigilance</a:t>
            </a:r>
          </a:p>
          <a:p>
            <a:r>
              <a:rPr lang="en-US" dirty="0"/>
              <a:t>Regulatory fit also induces motivational strength</a:t>
            </a:r>
          </a:p>
          <a:p>
            <a:r>
              <a:rPr lang="en-US" b="1" dirty="0"/>
              <a:t>Promotion focused </a:t>
            </a:r>
            <a:r>
              <a:rPr lang="en-US" dirty="0"/>
              <a:t>people exert more effort, feel more alert, value the experience more, cope and perform better when they strive with eagerness rather than vigilance.</a:t>
            </a:r>
          </a:p>
          <a:p>
            <a:r>
              <a:rPr lang="en-US" b="1" dirty="0"/>
              <a:t>Prevention focused </a:t>
            </a:r>
            <a:r>
              <a:rPr lang="en-US" dirty="0"/>
              <a:t>people exert more effort, feel more alert, value the experience more, cope and perform better then they strive with vigilance rather than eagerness.</a:t>
            </a:r>
          </a:p>
          <a:p>
            <a:r>
              <a:rPr lang="en-US" b="1" dirty="0"/>
              <a:t>Regulatory fit </a:t>
            </a:r>
            <a:r>
              <a:rPr lang="en-US" dirty="0"/>
              <a:t>contributes to psychological well-being because it leads people to feelings of interest, enjoyment, and satisfaction</a:t>
            </a:r>
          </a:p>
          <a:p>
            <a:r>
              <a:rPr lang="en-US" b="1" dirty="0"/>
              <a:t>Regulatory misfit </a:t>
            </a:r>
            <a:r>
              <a:rPr lang="en-US" dirty="0"/>
              <a:t>blocks feelings of joy and satisfaction from what they are doing. </a:t>
            </a:r>
          </a:p>
          <a:p>
            <a:r>
              <a:rPr lang="en-US" i="1" dirty="0"/>
              <a:t>BOTH ARE NECESSASRY FOR OPTIMAL GOAL STRIVING – THE SAME GOAL CAMN BE ACHIEVED IN DIFFERENT WAYS</a:t>
            </a:r>
          </a:p>
          <a:p>
            <a:pPr marL="201168" lvl="1" indent="0">
              <a:buNone/>
            </a:pPr>
            <a:endParaRPr lang="en-US" dirty="0"/>
          </a:p>
        </p:txBody>
      </p:sp>
    </p:spTree>
    <p:extLst>
      <p:ext uri="{BB962C8B-B14F-4D97-AF65-F5344CB8AC3E}">
        <p14:creationId xmlns:p14="http://schemas.microsoft.com/office/powerpoint/2010/main" val="382432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A9792-E80F-4C09-9F90-413673D9A4AB}"/>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A4344FD-6FD1-4FF7-8AD9-FACD77F1CB66}"/>
              </a:ext>
            </a:extLst>
          </p:cNvPr>
          <p:cNvSpPr>
            <a:spLocks noGrp="1"/>
          </p:cNvSpPr>
          <p:nvPr>
            <p:ph idx="1"/>
          </p:nvPr>
        </p:nvSpPr>
        <p:spPr/>
        <p:txBody>
          <a:bodyPr/>
          <a:lstStyle/>
          <a:p>
            <a:r>
              <a:rPr lang="en-US" dirty="0"/>
              <a:t>Two people are going shopping for food to prepare for a group of friends. One person is more oriented towards a prevention focused mindset, the other is more oriented towards a promotion focused mindset. What food purchase strategies do you expect them to employ? </a:t>
            </a:r>
          </a:p>
        </p:txBody>
      </p:sp>
    </p:spTree>
    <p:extLst>
      <p:ext uri="{BB962C8B-B14F-4D97-AF65-F5344CB8AC3E}">
        <p14:creationId xmlns:p14="http://schemas.microsoft.com/office/powerpoint/2010/main" val="2010152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4BC2-8038-44E5-A1DC-130CF197CA77}"/>
              </a:ext>
            </a:extLst>
          </p:cNvPr>
          <p:cNvSpPr>
            <a:spLocks noGrp="1"/>
          </p:cNvSpPr>
          <p:nvPr>
            <p:ph type="title"/>
          </p:nvPr>
        </p:nvSpPr>
        <p:spPr/>
        <p:txBody>
          <a:bodyPr/>
          <a:lstStyle/>
          <a:p>
            <a:r>
              <a:rPr lang="en-US" dirty="0"/>
              <a:t>Growth – Fixed Mindset</a:t>
            </a:r>
          </a:p>
        </p:txBody>
      </p:sp>
      <p:sp>
        <p:nvSpPr>
          <p:cNvPr id="3" name="Content Placeholder 2">
            <a:extLst>
              <a:ext uri="{FF2B5EF4-FFF2-40B4-BE49-F238E27FC236}">
                <a16:creationId xmlns:a16="http://schemas.microsoft.com/office/drawing/2014/main" id="{2BEF1083-26BB-4048-A0D2-41906BC4F56B}"/>
              </a:ext>
            </a:extLst>
          </p:cNvPr>
          <p:cNvSpPr>
            <a:spLocks noGrp="1"/>
          </p:cNvSpPr>
          <p:nvPr>
            <p:ph idx="1"/>
          </p:nvPr>
        </p:nvSpPr>
        <p:spPr/>
        <p:txBody>
          <a:bodyPr/>
          <a:lstStyle/>
          <a:p>
            <a:r>
              <a:rPr lang="en-US" b="1" dirty="0"/>
              <a:t>Fixed mindset: </a:t>
            </a:r>
          </a:p>
          <a:p>
            <a:pPr lvl="1"/>
            <a:r>
              <a:rPr lang="en-US" dirty="0"/>
              <a:t>A belief that personal qualities are fixed attributes. </a:t>
            </a:r>
          </a:p>
          <a:p>
            <a:pPr lvl="1"/>
            <a:r>
              <a:rPr lang="en-US" dirty="0"/>
              <a:t>‘Entity theorists’ – there is a physical entity that dwells inside a person that determines how much of the personality quality a person has. </a:t>
            </a:r>
          </a:p>
          <a:p>
            <a:pPr lvl="1"/>
            <a:endParaRPr lang="en-US" dirty="0"/>
          </a:p>
          <a:p>
            <a:r>
              <a:rPr lang="en-US" b="1" dirty="0"/>
              <a:t>Growth mindset: </a:t>
            </a:r>
          </a:p>
          <a:p>
            <a:pPr lvl="1"/>
            <a:r>
              <a:rPr lang="en-US" dirty="0"/>
              <a:t>A belief that personal qualities are changeable attributes. </a:t>
            </a:r>
          </a:p>
          <a:p>
            <a:pPr lvl="1"/>
            <a:r>
              <a:rPr lang="en-US" dirty="0"/>
              <a:t>People can change, grow, increase, strengthen, and develop malleable qualities. </a:t>
            </a:r>
          </a:p>
          <a:p>
            <a:pPr lvl="1"/>
            <a:r>
              <a:rPr lang="en-US" dirty="0"/>
              <a:t>‘Incremental theorists’ – personal qualities can develop incrementally over time</a:t>
            </a:r>
          </a:p>
        </p:txBody>
      </p:sp>
    </p:spTree>
    <p:extLst>
      <p:ext uri="{BB962C8B-B14F-4D97-AF65-F5344CB8AC3E}">
        <p14:creationId xmlns:p14="http://schemas.microsoft.com/office/powerpoint/2010/main" val="2010759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0A9EE-C34E-4A8E-A01F-439E8116407C}"/>
              </a:ext>
            </a:extLst>
          </p:cNvPr>
          <p:cNvSpPr>
            <a:spLocks noGrp="1"/>
          </p:cNvSpPr>
          <p:nvPr>
            <p:ph type="title"/>
          </p:nvPr>
        </p:nvSpPr>
        <p:spPr/>
        <p:txBody>
          <a:bodyPr/>
          <a:lstStyle/>
          <a:p>
            <a:r>
              <a:rPr lang="en-US" dirty="0"/>
              <a:t>Meaning of Effort – Growth-Fixed</a:t>
            </a:r>
          </a:p>
        </p:txBody>
      </p:sp>
      <p:sp>
        <p:nvSpPr>
          <p:cNvPr id="3" name="Content Placeholder 2">
            <a:extLst>
              <a:ext uri="{FF2B5EF4-FFF2-40B4-BE49-F238E27FC236}">
                <a16:creationId xmlns:a16="http://schemas.microsoft.com/office/drawing/2014/main" id="{631F9ED1-E8B4-46C9-A929-01D2D8B1DFC0}"/>
              </a:ext>
            </a:extLst>
          </p:cNvPr>
          <p:cNvSpPr>
            <a:spLocks noGrp="1"/>
          </p:cNvSpPr>
          <p:nvPr>
            <p:ph idx="1"/>
          </p:nvPr>
        </p:nvSpPr>
        <p:spPr/>
        <p:txBody>
          <a:bodyPr>
            <a:normAutofit fontScale="92500" lnSpcReduction="20000"/>
          </a:bodyPr>
          <a:lstStyle/>
          <a:p>
            <a:r>
              <a:rPr lang="en-US" b="1" dirty="0"/>
              <a:t>Fixed Mindset: </a:t>
            </a:r>
          </a:p>
          <a:p>
            <a:pPr lvl="1"/>
            <a:r>
              <a:rPr lang="en-US" dirty="0"/>
              <a:t>High effort means low ability</a:t>
            </a:r>
          </a:p>
          <a:p>
            <a:pPr lvl="1"/>
            <a:r>
              <a:rPr lang="en-US" dirty="0"/>
              <a:t>Effort is useless because ability is fixed</a:t>
            </a:r>
          </a:p>
          <a:p>
            <a:pPr lvl="1"/>
            <a:r>
              <a:rPr lang="en-US" dirty="0"/>
              <a:t>Negative feedback causes a withdrawal of effort</a:t>
            </a:r>
          </a:p>
          <a:p>
            <a:pPr lvl="1"/>
            <a:r>
              <a:rPr lang="en-US" dirty="0"/>
              <a:t>Employs defeatist strategies – protects image and self-esteem</a:t>
            </a:r>
          </a:p>
          <a:p>
            <a:pPr lvl="1"/>
            <a:r>
              <a:rPr lang="en-US" dirty="0"/>
              <a:t>On difficult endeavors, maladaptive motivational patterns ensue:</a:t>
            </a:r>
          </a:p>
          <a:p>
            <a:pPr lvl="2"/>
            <a:r>
              <a:rPr lang="en-US" dirty="0"/>
              <a:t>Withholding effort</a:t>
            </a:r>
          </a:p>
          <a:p>
            <a:pPr lvl="2"/>
            <a:r>
              <a:rPr lang="en-US" dirty="0"/>
              <a:t>Engaging in self-handicapping</a:t>
            </a:r>
          </a:p>
          <a:p>
            <a:pPr lvl="2"/>
            <a:r>
              <a:rPr lang="en-US" dirty="0"/>
              <a:t>Never understanding/appreciating what effort expenditures can do for them in life</a:t>
            </a:r>
          </a:p>
          <a:p>
            <a:r>
              <a:rPr lang="en-US" b="1" dirty="0"/>
              <a:t>Growth Mindset: </a:t>
            </a:r>
          </a:p>
          <a:p>
            <a:pPr lvl="1"/>
            <a:r>
              <a:rPr lang="en-US" dirty="0"/>
              <a:t>Effort is a tool to turn on a vitalize the development of skills and abilities</a:t>
            </a:r>
          </a:p>
          <a:p>
            <a:pPr lvl="1"/>
            <a:r>
              <a:rPr lang="en-US" dirty="0"/>
              <a:t>Understands utility of effort</a:t>
            </a:r>
          </a:p>
          <a:p>
            <a:pPr lvl="1"/>
            <a:r>
              <a:rPr lang="en-US" dirty="0"/>
              <a:t>Negative feedback causes an increase in effort</a:t>
            </a:r>
          </a:p>
          <a:p>
            <a:pPr lvl="1"/>
            <a:r>
              <a:rPr lang="en-US" dirty="0"/>
              <a:t>Reevaluates feedback and adapts better strategies when necessary</a:t>
            </a:r>
          </a:p>
          <a:p>
            <a:pPr lvl="1"/>
            <a:r>
              <a:rPr lang="en-US" dirty="0"/>
              <a:t>Shows improved performance over time</a:t>
            </a:r>
          </a:p>
          <a:p>
            <a:pPr lvl="1"/>
            <a:endParaRPr lang="en-US" dirty="0"/>
          </a:p>
        </p:txBody>
      </p:sp>
    </p:spTree>
    <p:extLst>
      <p:ext uri="{BB962C8B-B14F-4D97-AF65-F5344CB8AC3E}">
        <p14:creationId xmlns:p14="http://schemas.microsoft.com/office/powerpoint/2010/main" val="3171811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3957-F463-4186-A5A2-432802972B4B}"/>
              </a:ext>
            </a:extLst>
          </p:cNvPr>
          <p:cNvSpPr>
            <a:spLocks noGrp="1"/>
          </p:cNvSpPr>
          <p:nvPr>
            <p:ph type="title"/>
          </p:nvPr>
        </p:nvSpPr>
        <p:spPr/>
        <p:txBody>
          <a:bodyPr/>
          <a:lstStyle/>
          <a:p>
            <a:r>
              <a:rPr lang="en-US" dirty="0"/>
              <a:t>Origins of Fixed-Growth Mindsets</a:t>
            </a:r>
          </a:p>
        </p:txBody>
      </p:sp>
      <p:sp>
        <p:nvSpPr>
          <p:cNvPr id="3" name="Content Placeholder 2">
            <a:extLst>
              <a:ext uri="{FF2B5EF4-FFF2-40B4-BE49-F238E27FC236}">
                <a16:creationId xmlns:a16="http://schemas.microsoft.com/office/drawing/2014/main" id="{D321CF38-F796-45B1-8927-8361F418B96F}"/>
              </a:ext>
            </a:extLst>
          </p:cNvPr>
          <p:cNvSpPr>
            <a:spLocks noGrp="1"/>
          </p:cNvSpPr>
          <p:nvPr>
            <p:ph idx="1"/>
          </p:nvPr>
        </p:nvSpPr>
        <p:spPr/>
        <p:txBody>
          <a:bodyPr>
            <a:normAutofit/>
          </a:bodyPr>
          <a:lstStyle/>
          <a:p>
            <a:r>
              <a:rPr lang="en-US" b="1" dirty="0"/>
              <a:t>Fixed Mindset: </a:t>
            </a:r>
          </a:p>
          <a:p>
            <a:pPr lvl="1"/>
            <a:r>
              <a:rPr lang="en-US" dirty="0"/>
              <a:t>Ability praise parental and teacher feedback</a:t>
            </a:r>
          </a:p>
          <a:p>
            <a:pPr lvl="1"/>
            <a:r>
              <a:rPr lang="en-US" dirty="0"/>
              <a:t>Ability criticism parental and teacher feedback</a:t>
            </a:r>
          </a:p>
          <a:p>
            <a:r>
              <a:rPr lang="en-US" b="1" dirty="0"/>
              <a:t>Growth Mindset: </a:t>
            </a:r>
          </a:p>
          <a:p>
            <a:pPr lvl="1"/>
            <a:r>
              <a:rPr lang="en-US" dirty="0"/>
              <a:t>Effort praise parental and teacher feedback</a:t>
            </a:r>
          </a:p>
          <a:p>
            <a:pPr lvl="1"/>
            <a:r>
              <a:rPr lang="en-US" dirty="0"/>
              <a:t>Effort criticism parental and teacher feedback</a:t>
            </a:r>
          </a:p>
          <a:p>
            <a:pPr lvl="1"/>
            <a:r>
              <a:rPr lang="en-US" dirty="0"/>
              <a:t>Can be learned through reinforcement and education</a:t>
            </a:r>
          </a:p>
          <a:p>
            <a:endParaRPr lang="en-US" dirty="0"/>
          </a:p>
        </p:txBody>
      </p:sp>
    </p:spTree>
    <p:extLst>
      <p:ext uri="{BB962C8B-B14F-4D97-AF65-F5344CB8AC3E}">
        <p14:creationId xmlns:p14="http://schemas.microsoft.com/office/powerpoint/2010/main" val="3286963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0CB6-110A-407B-B04D-D98890382AB1}"/>
              </a:ext>
            </a:extLst>
          </p:cNvPr>
          <p:cNvSpPr>
            <a:spLocks noGrp="1"/>
          </p:cNvSpPr>
          <p:nvPr>
            <p:ph type="title"/>
          </p:nvPr>
        </p:nvSpPr>
        <p:spPr/>
        <p:txBody>
          <a:bodyPr/>
          <a:lstStyle/>
          <a:p>
            <a:r>
              <a:rPr lang="en-US" dirty="0"/>
              <a:t>Fixed-Growth Mindsets and Achievement Goals</a:t>
            </a:r>
          </a:p>
        </p:txBody>
      </p:sp>
      <p:sp>
        <p:nvSpPr>
          <p:cNvPr id="3" name="Content Placeholder 2">
            <a:extLst>
              <a:ext uri="{FF2B5EF4-FFF2-40B4-BE49-F238E27FC236}">
                <a16:creationId xmlns:a16="http://schemas.microsoft.com/office/drawing/2014/main" id="{3327A44B-063F-4732-B40C-149A30342699}"/>
              </a:ext>
            </a:extLst>
          </p:cNvPr>
          <p:cNvSpPr>
            <a:spLocks noGrp="1"/>
          </p:cNvSpPr>
          <p:nvPr>
            <p:ph idx="1"/>
          </p:nvPr>
        </p:nvSpPr>
        <p:spPr/>
        <p:txBody>
          <a:bodyPr/>
          <a:lstStyle/>
          <a:p>
            <a:r>
              <a:rPr lang="en-US" b="1" dirty="0"/>
              <a:t>Fixed Mindset: </a:t>
            </a:r>
          </a:p>
          <a:p>
            <a:pPr lvl="1"/>
            <a:r>
              <a:rPr lang="en-US" dirty="0"/>
              <a:t>Performance goals – they have to perform well, especially when others are watching.</a:t>
            </a:r>
          </a:p>
          <a:p>
            <a:r>
              <a:rPr lang="en-US" b="1" dirty="0"/>
              <a:t>Growth Mindset: </a:t>
            </a:r>
          </a:p>
          <a:p>
            <a:pPr lvl="1"/>
            <a:r>
              <a:rPr lang="en-US" dirty="0"/>
              <a:t>Mastery goals – concerned with mastering something new, and learning something thoroughly. </a:t>
            </a:r>
          </a:p>
          <a:p>
            <a:pPr lvl="1"/>
            <a:r>
              <a:rPr lang="en-US" dirty="0"/>
              <a:t>People who adopt mastery goals:</a:t>
            </a:r>
          </a:p>
          <a:p>
            <a:pPr lvl="2"/>
            <a:r>
              <a:rPr lang="en-US" dirty="0"/>
              <a:t>Prefer challenging tasks that they can learn from rather than easy tasks on which they demonstrate high ability</a:t>
            </a:r>
          </a:p>
          <a:p>
            <a:pPr lvl="2"/>
            <a:r>
              <a:rPr lang="en-US" dirty="0"/>
              <a:t>Use conceptually based learning strategies such as relating information to existing knowledge rather than superficial learning strategies, like memorizing</a:t>
            </a:r>
          </a:p>
          <a:p>
            <a:pPr lvl="2"/>
            <a:r>
              <a:rPr lang="en-US" dirty="0"/>
              <a:t>Are more likely to be intrinsically motivated then extrinsically motivated</a:t>
            </a:r>
          </a:p>
          <a:p>
            <a:pPr lvl="2"/>
            <a:r>
              <a:rPr lang="en-US" dirty="0"/>
              <a:t>Are more likely to ask for help and information from others that will allow them to continue working on their own</a:t>
            </a:r>
          </a:p>
          <a:p>
            <a:pPr lvl="2"/>
            <a:endParaRPr lang="en-US" dirty="0"/>
          </a:p>
          <a:p>
            <a:endParaRPr lang="en-US" dirty="0"/>
          </a:p>
        </p:txBody>
      </p:sp>
      <p:pic>
        <p:nvPicPr>
          <p:cNvPr id="7" name="Picture 6">
            <a:extLst>
              <a:ext uri="{FF2B5EF4-FFF2-40B4-BE49-F238E27FC236}">
                <a16:creationId xmlns:a16="http://schemas.microsoft.com/office/drawing/2014/main" id="{984CBCA7-7413-4F8C-8859-29BEEAE56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147" y="4875824"/>
            <a:ext cx="3615327" cy="1387082"/>
          </a:xfrm>
          <a:prstGeom prst="rect">
            <a:avLst/>
          </a:prstGeom>
        </p:spPr>
      </p:pic>
    </p:spTree>
    <p:extLst>
      <p:ext uri="{BB962C8B-B14F-4D97-AF65-F5344CB8AC3E}">
        <p14:creationId xmlns:p14="http://schemas.microsoft.com/office/powerpoint/2010/main" val="2356839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9CA6-4143-4803-AB22-6600C9D190EB}"/>
              </a:ext>
            </a:extLst>
          </p:cNvPr>
          <p:cNvSpPr>
            <a:spLocks noGrp="1"/>
          </p:cNvSpPr>
          <p:nvPr>
            <p:ph type="title"/>
          </p:nvPr>
        </p:nvSpPr>
        <p:spPr>
          <a:xfrm>
            <a:off x="1097280" y="286603"/>
            <a:ext cx="10058400" cy="1450757"/>
          </a:xfrm>
        </p:spPr>
        <p:txBody>
          <a:bodyPr/>
          <a:lstStyle/>
          <a:p>
            <a:r>
              <a:rPr lang="en-US"/>
              <a:t>Fixed-Growth Mindsets and Achievement Goals</a:t>
            </a:r>
            <a:endParaRPr lang="en-US" dirty="0"/>
          </a:p>
        </p:txBody>
      </p:sp>
      <p:pic>
        <p:nvPicPr>
          <p:cNvPr id="5" name="Content Placeholder 4">
            <a:extLst>
              <a:ext uri="{FF2B5EF4-FFF2-40B4-BE49-F238E27FC236}">
                <a16:creationId xmlns:a16="http://schemas.microsoft.com/office/drawing/2014/main" id="{E380E1FB-CDBB-43EC-81CC-9F6763D105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4938" y="2272112"/>
            <a:ext cx="9603084" cy="2453452"/>
          </a:xfrm>
        </p:spPr>
      </p:pic>
    </p:spTree>
    <p:extLst>
      <p:ext uri="{BB962C8B-B14F-4D97-AF65-F5344CB8AC3E}">
        <p14:creationId xmlns:p14="http://schemas.microsoft.com/office/powerpoint/2010/main" val="135583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7267-A87B-4B22-BBEF-61213C892F5F}"/>
              </a:ext>
            </a:extLst>
          </p:cNvPr>
          <p:cNvSpPr>
            <a:spLocks noGrp="1"/>
          </p:cNvSpPr>
          <p:nvPr>
            <p:ph type="title"/>
          </p:nvPr>
        </p:nvSpPr>
        <p:spPr/>
        <p:txBody>
          <a:bodyPr/>
          <a:lstStyle/>
          <a:p>
            <a:r>
              <a:rPr lang="en-US" dirty="0"/>
              <a:t>REVIEW – Mindsets</a:t>
            </a:r>
          </a:p>
        </p:txBody>
      </p:sp>
      <p:sp>
        <p:nvSpPr>
          <p:cNvPr id="3" name="Content Placeholder 2">
            <a:extLst>
              <a:ext uri="{FF2B5EF4-FFF2-40B4-BE49-F238E27FC236}">
                <a16:creationId xmlns:a16="http://schemas.microsoft.com/office/drawing/2014/main" id="{91856906-C717-4BDE-A310-F91E0CBB3C34}"/>
              </a:ext>
            </a:extLst>
          </p:cNvPr>
          <p:cNvSpPr>
            <a:spLocks noGrp="1"/>
          </p:cNvSpPr>
          <p:nvPr>
            <p:ph idx="1"/>
          </p:nvPr>
        </p:nvSpPr>
        <p:spPr/>
        <p:txBody>
          <a:bodyPr/>
          <a:lstStyle/>
          <a:p>
            <a:r>
              <a:rPr lang="en-US" dirty="0"/>
              <a:t>A mindset is a cognitive framework to guide one’s attention, information processing, decision making, and thinking about the meaning of effort, success, failure, and one’s own personal choices. </a:t>
            </a:r>
          </a:p>
          <a:p>
            <a:r>
              <a:rPr lang="en-US" dirty="0"/>
              <a:t>Once adopted, a mindset functions as a cognitive motivational system that produces many important downstream consequences in one’s thinking, feeling and acting. </a:t>
            </a:r>
          </a:p>
          <a:p>
            <a:r>
              <a:rPr lang="en-US" dirty="0"/>
              <a:t>Each mindset provides a pair of contrasting motivational systems that exist simultaneously within each individual. The motivational systems coexist, but people tend toward one motivational system rather then the other. This tendency toward one motivational system or the other occurs sometimes as the result of:</a:t>
            </a:r>
          </a:p>
          <a:p>
            <a:pPr lvl="1"/>
            <a:r>
              <a:rPr lang="en-US" dirty="0"/>
              <a:t>Chronic personality differences</a:t>
            </a:r>
          </a:p>
          <a:p>
            <a:pPr lvl="1"/>
            <a:r>
              <a:rPr lang="en-US" dirty="0"/>
              <a:t>Situation-specific circumstances</a:t>
            </a:r>
          </a:p>
        </p:txBody>
      </p:sp>
    </p:spTree>
    <p:extLst>
      <p:ext uri="{BB962C8B-B14F-4D97-AF65-F5344CB8AC3E}">
        <p14:creationId xmlns:p14="http://schemas.microsoft.com/office/powerpoint/2010/main" val="4264830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88BC8-E8E5-4CD1-88E5-9E8189D4550E}"/>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A3034BC4-A911-4BB0-B3D7-BFA2CB372748}"/>
              </a:ext>
            </a:extLst>
          </p:cNvPr>
          <p:cNvSpPr>
            <a:spLocks noGrp="1"/>
          </p:cNvSpPr>
          <p:nvPr>
            <p:ph idx="1"/>
          </p:nvPr>
        </p:nvSpPr>
        <p:spPr/>
        <p:txBody>
          <a:bodyPr/>
          <a:lstStyle/>
          <a:p>
            <a:r>
              <a:rPr lang="en-US" dirty="0"/>
              <a:t>Name 5 mastery goals related to school</a:t>
            </a:r>
          </a:p>
          <a:p>
            <a:r>
              <a:rPr lang="en-US" dirty="0"/>
              <a:t>Name 5 performance goals related to school</a:t>
            </a:r>
          </a:p>
          <a:p>
            <a:endParaRPr lang="en-US" dirty="0"/>
          </a:p>
        </p:txBody>
      </p:sp>
    </p:spTree>
    <p:extLst>
      <p:ext uri="{BB962C8B-B14F-4D97-AF65-F5344CB8AC3E}">
        <p14:creationId xmlns:p14="http://schemas.microsoft.com/office/powerpoint/2010/main" val="2648572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1019DCB1-93DD-44FC-AF50-6DA3964366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963891"/>
            <a:ext cx="6912217" cy="4406536"/>
          </a:xfrm>
          <a:prstGeom prst="rect">
            <a:avLst/>
          </a:prstGeom>
        </p:spPr>
      </p:pic>
      <p:sp>
        <p:nvSpPr>
          <p:cNvPr id="2" name="Title 1">
            <a:extLst>
              <a:ext uri="{FF2B5EF4-FFF2-40B4-BE49-F238E27FC236}">
                <a16:creationId xmlns:a16="http://schemas.microsoft.com/office/drawing/2014/main" id="{BA7D488D-94EE-4847-B8B1-7E3253E620BC}"/>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Manifestation of Mastery and Performance Goals in the Classroom</a:t>
            </a:r>
          </a:p>
        </p:txBody>
      </p:sp>
    </p:spTree>
    <p:extLst>
      <p:ext uri="{BB962C8B-B14F-4D97-AF65-F5344CB8AC3E}">
        <p14:creationId xmlns:p14="http://schemas.microsoft.com/office/powerpoint/2010/main" val="3974708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539FEA41-9A02-4F3B-BF18-36DFBCBAB6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3571" y="640081"/>
            <a:ext cx="4953072" cy="5054156"/>
          </a:xfrm>
          <a:prstGeom prst="rect">
            <a:avLst/>
          </a:prstGeom>
        </p:spPr>
      </p:pic>
      <p:sp>
        <p:nvSpPr>
          <p:cNvPr id="2" name="Title 1">
            <a:extLst>
              <a:ext uri="{FF2B5EF4-FFF2-40B4-BE49-F238E27FC236}">
                <a16:creationId xmlns:a16="http://schemas.microsoft.com/office/drawing/2014/main" id="{784F9882-BD30-4D5A-8A29-E2BDD6D967E1}"/>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Positive and Productive Ways of Thinking</a:t>
            </a:r>
          </a:p>
        </p:txBody>
      </p:sp>
    </p:spTree>
    <p:extLst>
      <p:ext uri="{BB962C8B-B14F-4D97-AF65-F5344CB8AC3E}">
        <p14:creationId xmlns:p14="http://schemas.microsoft.com/office/powerpoint/2010/main" val="1286623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7A20D7C5-8B93-4622-BCAA-2F90984960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413185"/>
            <a:ext cx="6912217" cy="3507948"/>
          </a:xfrm>
          <a:prstGeom prst="rect">
            <a:avLst/>
          </a:prstGeom>
        </p:spPr>
      </p:pic>
      <p:sp>
        <p:nvSpPr>
          <p:cNvPr id="2" name="Title 1">
            <a:extLst>
              <a:ext uri="{FF2B5EF4-FFF2-40B4-BE49-F238E27FC236}">
                <a16:creationId xmlns:a16="http://schemas.microsoft.com/office/drawing/2014/main" id="{23BB75B2-F6B5-4000-8755-38FE770CD444}"/>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Integrated Model of Approaches to Achievement</a:t>
            </a:r>
          </a:p>
        </p:txBody>
      </p:sp>
    </p:spTree>
    <p:extLst>
      <p:ext uri="{BB962C8B-B14F-4D97-AF65-F5344CB8AC3E}">
        <p14:creationId xmlns:p14="http://schemas.microsoft.com/office/powerpoint/2010/main" val="3414015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B31E-E42E-4E64-8D5E-CE8EF96EECC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2A0357F7-2420-4E8B-80C4-8E4F1DA15309}"/>
              </a:ext>
            </a:extLst>
          </p:cNvPr>
          <p:cNvSpPr>
            <a:spLocks noGrp="1"/>
          </p:cNvSpPr>
          <p:nvPr>
            <p:ph idx="1"/>
          </p:nvPr>
        </p:nvSpPr>
        <p:spPr/>
        <p:txBody>
          <a:bodyPr/>
          <a:lstStyle/>
          <a:p>
            <a:r>
              <a:rPr lang="en-US" dirty="0"/>
              <a:t>Think of a time that your behaviour was incongruent with the way you view yourself. </a:t>
            </a:r>
          </a:p>
          <a:p>
            <a:pPr lvl="1"/>
            <a:r>
              <a:rPr lang="en-US" dirty="0"/>
              <a:t>How did you feel about the incongruence?</a:t>
            </a:r>
          </a:p>
          <a:p>
            <a:pPr lvl="1"/>
            <a:r>
              <a:rPr lang="en-US" dirty="0"/>
              <a:t>What did you do about it? </a:t>
            </a:r>
          </a:p>
        </p:txBody>
      </p:sp>
    </p:spTree>
    <p:extLst>
      <p:ext uri="{BB962C8B-B14F-4D97-AF65-F5344CB8AC3E}">
        <p14:creationId xmlns:p14="http://schemas.microsoft.com/office/powerpoint/2010/main" val="3674690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E5A5-4C64-40A5-B566-7548459F63F4}"/>
              </a:ext>
            </a:extLst>
          </p:cNvPr>
          <p:cNvSpPr>
            <a:spLocks noGrp="1"/>
          </p:cNvSpPr>
          <p:nvPr>
            <p:ph type="title"/>
          </p:nvPr>
        </p:nvSpPr>
        <p:spPr/>
        <p:txBody>
          <a:bodyPr/>
          <a:lstStyle/>
          <a:p>
            <a:r>
              <a:rPr lang="en-US" dirty="0"/>
              <a:t>Cognitive Dissonance </a:t>
            </a:r>
          </a:p>
        </p:txBody>
      </p:sp>
      <p:sp>
        <p:nvSpPr>
          <p:cNvPr id="3" name="Content Placeholder 2">
            <a:extLst>
              <a:ext uri="{FF2B5EF4-FFF2-40B4-BE49-F238E27FC236}">
                <a16:creationId xmlns:a16="http://schemas.microsoft.com/office/drawing/2014/main" id="{EE5ECF08-13FF-4438-A779-47F93E667964}"/>
              </a:ext>
            </a:extLst>
          </p:cNvPr>
          <p:cNvSpPr>
            <a:spLocks noGrp="1"/>
          </p:cNvSpPr>
          <p:nvPr>
            <p:ph idx="1"/>
          </p:nvPr>
        </p:nvSpPr>
        <p:spPr>
          <a:xfrm>
            <a:off x="1097280" y="1845734"/>
            <a:ext cx="10058400" cy="4289820"/>
          </a:xfrm>
        </p:spPr>
        <p:txBody>
          <a:bodyPr>
            <a:normAutofit fontScale="92500" lnSpcReduction="20000"/>
          </a:bodyPr>
          <a:lstStyle/>
          <a:p>
            <a:r>
              <a:rPr lang="en-US" dirty="0"/>
              <a:t>Cognitive dissonance is:</a:t>
            </a:r>
          </a:p>
          <a:p>
            <a:pPr lvl="1"/>
            <a:r>
              <a:rPr lang="en-US" dirty="0"/>
              <a:t>When  beliefs about who the self is and what the self does is inconsistent, people experience a psychological feeling of being uncomfortable. </a:t>
            </a:r>
          </a:p>
          <a:p>
            <a:pPr lvl="1"/>
            <a:r>
              <a:rPr lang="en-US" dirty="0"/>
              <a:t>Uncomfortable cognitive dissonance depends on magnitude. </a:t>
            </a:r>
          </a:p>
          <a:p>
            <a:pPr lvl="1"/>
            <a:r>
              <a:rPr lang="en-US" dirty="0"/>
              <a:t>A singular mindset, not a dual mindset – most people think that they are competent, moral and reasonable.</a:t>
            </a:r>
          </a:p>
          <a:p>
            <a:pPr lvl="1"/>
            <a:endParaRPr lang="en-US" dirty="0"/>
          </a:p>
          <a:p>
            <a:r>
              <a:rPr lang="en-US" dirty="0"/>
              <a:t>People reduce cognitive dissonance by:</a:t>
            </a:r>
          </a:p>
          <a:p>
            <a:pPr lvl="1"/>
            <a:r>
              <a:rPr lang="en-US" dirty="0"/>
              <a:t>Removing the dissonant belief.</a:t>
            </a:r>
          </a:p>
          <a:p>
            <a:pPr lvl="1"/>
            <a:r>
              <a:rPr lang="en-US" dirty="0"/>
              <a:t>Reducing the importance of the dissonant belief.</a:t>
            </a:r>
          </a:p>
          <a:p>
            <a:pPr lvl="1"/>
            <a:r>
              <a:rPr lang="en-US" dirty="0"/>
              <a:t>Add a new consonant belief</a:t>
            </a:r>
          </a:p>
          <a:p>
            <a:pPr lvl="1"/>
            <a:r>
              <a:rPr lang="en-US" dirty="0"/>
              <a:t>Increase the importance of the consonant belief. </a:t>
            </a:r>
          </a:p>
          <a:p>
            <a:r>
              <a:rPr lang="en-US" dirty="0"/>
              <a:t>Beliefs are more resistant to change when:</a:t>
            </a:r>
          </a:p>
          <a:p>
            <a:pPr lvl="1"/>
            <a:r>
              <a:rPr lang="en-US" dirty="0"/>
              <a:t>They represent reality</a:t>
            </a:r>
          </a:p>
          <a:p>
            <a:pPr lvl="1"/>
            <a:r>
              <a:rPr lang="en-US" dirty="0"/>
              <a:t>They are central to the view of one’s self</a:t>
            </a:r>
          </a:p>
          <a:p>
            <a:pPr lvl="1"/>
            <a:r>
              <a:rPr lang="en-US" dirty="0"/>
              <a:t>They are painful or costly</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204675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2F36B-8FA0-4410-89FD-2D824D9639D0}"/>
              </a:ext>
            </a:extLst>
          </p:cNvPr>
          <p:cNvSpPr>
            <a:spLocks noGrp="1"/>
          </p:cNvSpPr>
          <p:nvPr>
            <p:ph type="title"/>
          </p:nvPr>
        </p:nvSpPr>
        <p:spPr/>
        <p:txBody>
          <a:bodyPr/>
          <a:lstStyle/>
          <a:p>
            <a:r>
              <a:rPr lang="en-US" dirty="0"/>
              <a:t>Dissonance-Arousing Situations</a:t>
            </a:r>
          </a:p>
        </p:txBody>
      </p:sp>
      <p:sp>
        <p:nvSpPr>
          <p:cNvPr id="3" name="Content Placeholder 2">
            <a:extLst>
              <a:ext uri="{FF2B5EF4-FFF2-40B4-BE49-F238E27FC236}">
                <a16:creationId xmlns:a16="http://schemas.microsoft.com/office/drawing/2014/main" id="{41570F07-1501-4E5E-8F30-ACC1048FC03E}"/>
              </a:ext>
            </a:extLst>
          </p:cNvPr>
          <p:cNvSpPr>
            <a:spLocks noGrp="1"/>
          </p:cNvSpPr>
          <p:nvPr>
            <p:ph idx="1"/>
          </p:nvPr>
        </p:nvSpPr>
        <p:spPr/>
        <p:txBody>
          <a:bodyPr/>
          <a:lstStyle/>
          <a:p>
            <a:r>
              <a:rPr lang="en-US" dirty="0"/>
              <a:t>Choice</a:t>
            </a:r>
          </a:p>
          <a:p>
            <a:r>
              <a:rPr lang="en-US" dirty="0"/>
              <a:t>Insufficient Justification </a:t>
            </a:r>
          </a:p>
          <a:p>
            <a:r>
              <a:rPr lang="en-US" dirty="0"/>
              <a:t>Effort Justification</a:t>
            </a:r>
          </a:p>
          <a:p>
            <a:r>
              <a:rPr lang="en-US" dirty="0"/>
              <a:t>New Information</a:t>
            </a:r>
          </a:p>
          <a:p>
            <a:endParaRPr lang="en-US" dirty="0"/>
          </a:p>
          <a:p>
            <a:r>
              <a:rPr lang="en-US" sz="1400" i="1" dirty="0"/>
              <a:t>Please see page 262 and 263 for an in-depth explanation of these situations.</a:t>
            </a:r>
          </a:p>
        </p:txBody>
      </p:sp>
    </p:spTree>
    <p:extLst>
      <p:ext uri="{BB962C8B-B14F-4D97-AF65-F5344CB8AC3E}">
        <p14:creationId xmlns:p14="http://schemas.microsoft.com/office/powerpoint/2010/main" val="1645881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EE4D496E-7CBF-4450-A82F-0C3FC83C20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326781"/>
            <a:ext cx="6912217" cy="3680756"/>
          </a:xfrm>
          <a:prstGeom prst="rect">
            <a:avLst/>
          </a:prstGeom>
        </p:spPr>
      </p:pic>
      <p:sp>
        <p:nvSpPr>
          <p:cNvPr id="2" name="Title 1">
            <a:extLst>
              <a:ext uri="{FF2B5EF4-FFF2-40B4-BE49-F238E27FC236}">
                <a16:creationId xmlns:a16="http://schemas.microsoft.com/office/drawing/2014/main" id="{5FB303F4-1389-4433-BAF6-3635AAB74A6A}"/>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Motivational Processes Underlying Dissonance</a:t>
            </a:r>
          </a:p>
        </p:txBody>
      </p:sp>
    </p:spTree>
    <p:extLst>
      <p:ext uri="{BB962C8B-B14F-4D97-AF65-F5344CB8AC3E}">
        <p14:creationId xmlns:p14="http://schemas.microsoft.com/office/powerpoint/2010/main" val="787096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29F62-F8AF-40F1-BAD7-A83C281AC722}"/>
              </a:ext>
            </a:extLst>
          </p:cNvPr>
          <p:cNvSpPr>
            <a:spLocks noGrp="1"/>
          </p:cNvSpPr>
          <p:nvPr>
            <p:ph type="title"/>
          </p:nvPr>
        </p:nvSpPr>
        <p:spPr/>
        <p:txBody>
          <a:bodyPr/>
          <a:lstStyle/>
          <a:p>
            <a:r>
              <a:rPr lang="en-US" dirty="0"/>
              <a:t>Self-Perception Theory</a:t>
            </a:r>
          </a:p>
        </p:txBody>
      </p:sp>
      <p:sp>
        <p:nvSpPr>
          <p:cNvPr id="3" name="Content Placeholder 2">
            <a:extLst>
              <a:ext uri="{FF2B5EF4-FFF2-40B4-BE49-F238E27FC236}">
                <a16:creationId xmlns:a16="http://schemas.microsoft.com/office/drawing/2014/main" id="{B4CD1926-05EB-4270-B3E7-66E7E576BEA8}"/>
              </a:ext>
            </a:extLst>
          </p:cNvPr>
          <p:cNvSpPr>
            <a:spLocks noGrp="1"/>
          </p:cNvSpPr>
          <p:nvPr>
            <p:ph idx="1"/>
          </p:nvPr>
        </p:nvSpPr>
        <p:spPr/>
        <p:txBody>
          <a:bodyPr/>
          <a:lstStyle/>
          <a:p>
            <a:r>
              <a:rPr lang="en-US" dirty="0"/>
              <a:t>Self-perception theory:</a:t>
            </a:r>
          </a:p>
          <a:p>
            <a:pPr lvl="1"/>
            <a:r>
              <a:rPr lang="en-US" dirty="0"/>
              <a:t>People develop and change their beliefs for a reason that does not involve a mindset – they do so based on self-observation. </a:t>
            </a:r>
          </a:p>
          <a:p>
            <a:pPr lvl="1"/>
            <a:r>
              <a:rPr lang="en-US" dirty="0"/>
              <a:t>We come to believe what we do or say. </a:t>
            </a:r>
          </a:p>
          <a:p>
            <a:pPr lvl="1"/>
            <a:r>
              <a:rPr lang="en-US" dirty="0"/>
              <a:t>Is another explanation to why people change their beliefs over and above cognitive dissonance theory – both are right. </a:t>
            </a:r>
          </a:p>
          <a:p>
            <a:pPr lvl="1"/>
            <a:r>
              <a:rPr lang="en-US" dirty="0"/>
              <a:t>Applies best to situations in which people’s beliefs are initially vague, ambiguous, and weak. Cognitive dissonance theory applies best to situations where people’s beliefs are clear, salient and strong. </a:t>
            </a:r>
          </a:p>
          <a:p>
            <a:endParaRPr lang="en-US" dirty="0"/>
          </a:p>
        </p:txBody>
      </p:sp>
    </p:spTree>
    <p:extLst>
      <p:ext uri="{BB962C8B-B14F-4D97-AF65-F5344CB8AC3E}">
        <p14:creationId xmlns:p14="http://schemas.microsoft.com/office/powerpoint/2010/main" val="4280654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95B33-8919-4636-B785-8EB814B7C716}"/>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94D587AC-CBA8-4937-BA29-1F05B1B231CC}"/>
              </a:ext>
            </a:extLst>
          </p:cNvPr>
          <p:cNvSpPr>
            <a:spLocks noGrp="1"/>
          </p:cNvSpPr>
          <p:nvPr>
            <p:ph idx="1"/>
          </p:nvPr>
        </p:nvSpPr>
        <p:spPr/>
        <p:txBody>
          <a:bodyPr/>
          <a:lstStyle/>
          <a:p>
            <a:r>
              <a:rPr lang="en-US" dirty="0"/>
              <a:t>What is a mindset? </a:t>
            </a:r>
          </a:p>
          <a:p>
            <a:r>
              <a:rPr lang="en-US" dirty="0"/>
              <a:t>Please define, compare and contrast the following:</a:t>
            </a:r>
          </a:p>
          <a:p>
            <a:pPr lvl="1"/>
            <a:r>
              <a:rPr lang="en-US" dirty="0"/>
              <a:t>Deliberative vs Implemental mindset</a:t>
            </a:r>
          </a:p>
          <a:p>
            <a:pPr lvl="1"/>
            <a:r>
              <a:rPr lang="en-US" dirty="0"/>
              <a:t>Prevention vs promotion mindset</a:t>
            </a:r>
          </a:p>
          <a:p>
            <a:pPr lvl="1"/>
            <a:r>
              <a:rPr lang="en-US" dirty="0"/>
              <a:t>Fixed vs growth mindset</a:t>
            </a:r>
          </a:p>
          <a:p>
            <a:pPr lvl="1"/>
            <a:r>
              <a:rPr lang="en-US" dirty="0"/>
              <a:t>Cognitive dissonance vs self-perception theory</a:t>
            </a:r>
          </a:p>
          <a:p>
            <a:pPr lvl="1"/>
            <a:endParaRPr lang="en-US" dirty="0"/>
          </a:p>
          <a:p>
            <a:r>
              <a:rPr lang="en-US" dirty="0"/>
              <a:t>How do the mindsets listed above affect motivation? </a:t>
            </a:r>
          </a:p>
          <a:p>
            <a:pPr lvl="1"/>
            <a:endParaRPr lang="en-US" dirty="0"/>
          </a:p>
          <a:p>
            <a:pPr marL="201168" lvl="1" indent="0">
              <a:buNone/>
            </a:pPr>
            <a:endParaRPr lang="en-US" dirty="0"/>
          </a:p>
          <a:p>
            <a:pPr marL="201168" lvl="1" indent="0">
              <a:buNone/>
            </a:pPr>
            <a:endParaRPr lang="en-US" dirty="0"/>
          </a:p>
        </p:txBody>
      </p:sp>
    </p:spTree>
    <p:extLst>
      <p:ext uri="{BB962C8B-B14F-4D97-AF65-F5344CB8AC3E}">
        <p14:creationId xmlns:p14="http://schemas.microsoft.com/office/powerpoint/2010/main" val="347555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AE6C737-FF55-4064-94B7-0B21D2EB60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D3DCA99-84AF-487A-BF72-91C5FA6B0B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D8218D9F-38B6-4AE0-9051-5434D19A52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6B5B1DD8-6224-4137-8621-32982B00F9F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8B308C28-072F-4057-8104-F1CC34B3DE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464" y="640081"/>
            <a:ext cx="5251071" cy="5054156"/>
          </a:xfrm>
          <a:prstGeom prst="rect">
            <a:avLst/>
          </a:prstGeom>
        </p:spPr>
      </p:pic>
      <p:sp>
        <p:nvSpPr>
          <p:cNvPr id="2" name="Title 1">
            <a:extLst>
              <a:ext uri="{FF2B5EF4-FFF2-40B4-BE49-F238E27FC236}">
                <a16:creationId xmlns:a16="http://schemas.microsoft.com/office/drawing/2014/main" id="{24963D30-7203-46C0-9E53-853C915AECBE}"/>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5400" dirty="0"/>
              <a:t>REVIEW – </a:t>
            </a:r>
            <a:r>
              <a:rPr lang="en-US" sz="5000" dirty="0">
                <a:solidFill>
                  <a:schemeClr val="tx1">
                    <a:lumMod val="85000"/>
                    <a:lumOff val="15000"/>
                  </a:schemeClr>
                </a:solidFill>
              </a:rPr>
              <a:t>Four Mindsets and Their Associated Motivational Systems</a:t>
            </a:r>
          </a:p>
        </p:txBody>
      </p:sp>
    </p:spTree>
    <p:extLst>
      <p:ext uri="{BB962C8B-B14F-4D97-AF65-F5344CB8AC3E}">
        <p14:creationId xmlns:p14="http://schemas.microsoft.com/office/powerpoint/2010/main" val="2949409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2259-15F4-4241-A7ED-17E0D360ACF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82CAE3B-4A9E-4470-9696-CB0652D7FB02}"/>
              </a:ext>
            </a:extLst>
          </p:cNvPr>
          <p:cNvSpPr>
            <a:spLocks noGrp="1"/>
          </p:cNvSpPr>
          <p:nvPr>
            <p:ph idx="1"/>
          </p:nvPr>
        </p:nvSpPr>
        <p:spPr/>
        <p:txBody>
          <a:bodyPr>
            <a:normAutofit/>
          </a:bodyPr>
          <a:lstStyle/>
          <a:p>
            <a:r>
              <a:rPr lang="en-US" sz="4000" dirty="0"/>
              <a:t>Questions? Concerns?</a:t>
            </a:r>
          </a:p>
          <a:p>
            <a:r>
              <a:rPr lang="en-US" sz="4000" dirty="0"/>
              <a:t>Good luck with your studies!</a:t>
            </a:r>
          </a:p>
          <a:p>
            <a:r>
              <a:rPr lang="en-US" sz="4000" dirty="0"/>
              <a:t>Exam 2 is </a:t>
            </a:r>
            <a:r>
              <a:rPr lang="en-US" sz="4000"/>
              <a:t>on Monday, March 12</a:t>
            </a:r>
            <a:r>
              <a:rPr lang="en-US" sz="4000" baseline="30000"/>
              <a:t>th</a:t>
            </a:r>
            <a:r>
              <a:rPr lang="en-US" sz="4000"/>
              <a:t>.</a:t>
            </a:r>
            <a:endParaRPr lang="en-US" sz="4000" dirty="0"/>
          </a:p>
          <a:p>
            <a:endParaRPr lang="en-US" sz="4000" dirty="0"/>
          </a:p>
        </p:txBody>
      </p:sp>
    </p:spTree>
    <p:extLst>
      <p:ext uri="{BB962C8B-B14F-4D97-AF65-F5344CB8AC3E}">
        <p14:creationId xmlns:p14="http://schemas.microsoft.com/office/powerpoint/2010/main" val="2422827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E8E9-778B-4A59-945F-DD96E01D63C6}"/>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1E6BD51F-E785-41C1-8C55-62E3F4AC776C}"/>
              </a:ext>
            </a:extLst>
          </p:cNvPr>
          <p:cNvSpPr>
            <a:spLocks noGrp="1"/>
          </p:cNvSpPr>
          <p:nvPr>
            <p:ph idx="1"/>
          </p:nvPr>
        </p:nvSpPr>
        <p:spPr/>
        <p:txBody>
          <a:bodyPr/>
          <a:lstStyle/>
          <a:p>
            <a:r>
              <a:rPr lang="en-US" dirty="0"/>
              <a:t>The information obtained to create this PowerPoint slide was obtained from:</a:t>
            </a:r>
          </a:p>
          <a:p>
            <a:endParaRPr lang="en-US" dirty="0"/>
          </a:p>
          <a:p>
            <a:r>
              <a:rPr lang="en-CA" dirty="0"/>
              <a:t>Reeve, J. (2015) Understanding Motivation and Emotion, 6</a:t>
            </a:r>
            <a:r>
              <a:rPr lang="en-CA" baseline="30000" dirty="0"/>
              <a:t>th</a:t>
            </a:r>
            <a:r>
              <a:rPr lang="en-CA" dirty="0"/>
              <a:t> ed. John Wiley and Sons</a:t>
            </a:r>
            <a:endParaRPr lang="en-US" dirty="0"/>
          </a:p>
          <a:p>
            <a:endParaRPr lang="en-US" dirty="0"/>
          </a:p>
        </p:txBody>
      </p:sp>
    </p:spTree>
    <p:extLst>
      <p:ext uri="{BB962C8B-B14F-4D97-AF65-F5344CB8AC3E}">
        <p14:creationId xmlns:p14="http://schemas.microsoft.com/office/powerpoint/2010/main" val="79391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16E-C544-433D-8493-C984D8E19B21}"/>
              </a:ext>
            </a:extLst>
          </p:cNvPr>
          <p:cNvSpPr>
            <a:spLocks noGrp="1"/>
          </p:cNvSpPr>
          <p:nvPr>
            <p:ph type="title"/>
          </p:nvPr>
        </p:nvSpPr>
        <p:spPr/>
        <p:txBody>
          <a:bodyPr/>
          <a:lstStyle/>
          <a:p>
            <a:r>
              <a:rPr lang="en-US" dirty="0"/>
              <a:t>REVIEW – Deliberative – Implemental</a:t>
            </a:r>
          </a:p>
        </p:txBody>
      </p:sp>
      <p:sp>
        <p:nvSpPr>
          <p:cNvPr id="3" name="Content Placeholder 2">
            <a:extLst>
              <a:ext uri="{FF2B5EF4-FFF2-40B4-BE49-F238E27FC236}">
                <a16:creationId xmlns:a16="http://schemas.microsoft.com/office/drawing/2014/main" id="{A986EA64-B526-4E12-8992-B9F1FED1EBDA}"/>
              </a:ext>
            </a:extLst>
          </p:cNvPr>
          <p:cNvSpPr>
            <a:spLocks noGrp="1"/>
          </p:cNvSpPr>
          <p:nvPr>
            <p:ph idx="1"/>
          </p:nvPr>
        </p:nvSpPr>
        <p:spPr/>
        <p:txBody>
          <a:bodyPr>
            <a:normAutofit fontScale="92500" lnSpcReduction="10000"/>
          </a:bodyPr>
          <a:lstStyle/>
          <a:p>
            <a:r>
              <a:rPr lang="en-US" b="1" dirty="0"/>
              <a:t>Deliberative Mindset:</a:t>
            </a:r>
            <a:endParaRPr lang="en-US" dirty="0"/>
          </a:p>
          <a:p>
            <a:pPr lvl="1"/>
            <a:r>
              <a:rPr lang="en-US" dirty="0"/>
              <a:t>people think about what they would like to do – which desire to be acted upon, which goal to be chosen, which need is to be prioritized, which preference is to be pursued, and which environmental incentive is to be acquired. </a:t>
            </a:r>
          </a:p>
          <a:p>
            <a:pPr lvl="1"/>
            <a:r>
              <a:rPr lang="en-US" dirty="0"/>
              <a:t>Attention is cast wide – highly open-minded where many options are considered and each option is assessed. </a:t>
            </a:r>
          </a:p>
          <a:p>
            <a:pPr lvl="1"/>
            <a:r>
              <a:rPr lang="en-US" dirty="0"/>
              <a:t>Information about the desirability and feasibility of a possible goal is welcomed. </a:t>
            </a:r>
          </a:p>
          <a:p>
            <a:r>
              <a:rPr lang="en-US" b="1" dirty="0"/>
              <a:t>Implemental Mindset:</a:t>
            </a:r>
          </a:p>
          <a:p>
            <a:pPr lvl="1"/>
            <a:r>
              <a:rPr lang="en-US" dirty="0"/>
              <a:t>Once a goal has been set and committed to, the person generally benefits from making mindset transitions from goal setting to goal striving – from focus on motivation to volition. </a:t>
            </a:r>
          </a:p>
          <a:p>
            <a:pPr lvl="1"/>
            <a:r>
              <a:rPr lang="en-US" dirty="0"/>
              <a:t>The person no longer thinks about the desirability and feasibility of rival goals but, instead, concentrates on getting started and persisting until goal attainment. </a:t>
            </a:r>
          </a:p>
          <a:p>
            <a:pPr lvl="1"/>
            <a:r>
              <a:rPr lang="en-US" dirty="0"/>
              <a:t>The person is close-minded and attention is focused narrowly to concentrate only on information that is related to goal attainment. </a:t>
            </a:r>
          </a:p>
          <a:p>
            <a:pPr lvl="1"/>
            <a:r>
              <a:rPr lang="en-US" dirty="0"/>
              <a:t>Shields against non-goal-related information and considerations. </a:t>
            </a:r>
          </a:p>
        </p:txBody>
      </p:sp>
    </p:spTree>
    <p:extLst>
      <p:ext uri="{BB962C8B-B14F-4D97-AF65-F5344CB8AC3E}">
        <p14:creationId xmlns:p14="http://schemas.microsoft.com/office/powerpoint/2010/main" val="99147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D91DD17-237F-4811-BC0E-128EB1BD7C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DE42378B-2E28-4810-8421-7A473A40E3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C9AC0290-4702-4519-B0F4-C2A4688099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E7CC1FCA-FF36-4FB3-9056-3126CAA699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40080"/>
            <a:ext cx="8378458" cy="3602736"/>
          </a:xfrm>
          <a:prstGeom prst="rect">
            <a:avLst/>
          </a:prstGeom>
        </p:spPr>
      </p:pic>
      <p:sp>
        <p:nvSpPr>
          <p:cNvPr id="2" name="Title 1">
            <a:extLst>
              <a:ext uri="{FF2B5EF4-FFF2-40B4-BE49-F238E27FC236}">
                <a16:creationId xmlns:a16="http://schemas.microsoft.com/office/drawing/2014/main" id="{FCAC5554-7A8C-4CF4-9F5C-EBA29C01AFCE}"/>
              </a:ext>
            </a:extLst>
          </p:cNvPr>
          <p:cNvSpPr>
            <a:spLocks noGrp="1"/>
          </p:cNvSpPr>
          <p:nvPr>
            <p:ph type="title"/>
          </p:nvPr>
        </p:nvSpPr>
        <p:spPr>
          <a:xfrm>
            <a:off x="633999" y="4550229"/>
            <a:ext cx="10909073" cy="1057655"/>
          </a:xfrm>
        </p:spPr>
        <p:txBody>
          <a:bodyPr vert="horz" lIns="91440" tIns="45720" rIns="91440" bIns="45720" rtlCol="0" anchor="b">
            <a:normAutofit fontScale="90000"/>
          </a:bodyPr>
          <a:lstStyle/>
          <a:p>
            <a:r>
              <a:rPr lang="en-US" sz="6000" dirty="0"/>
              <a:t>REVIEW – </a:t>
            </a:r>
            <a:r>
              <a:rPr lang="en-US" sz="6000" dirty="0">
                <a:solidFill>
                  <a:schemeClr val="tx1">
                    <a:lumMod val="85000"/>
                    <a:lumOff val="15000"/>
                  </a:schemeClr>
                </a:solidFill>
              </a:rPr>
              <a:t>Deliberative – Implemental</a:t>
            </a:r>
          </a:p>
        </p:txBody>
      </p:sp>
    </p:spTree>
    <p:extLst>
      <p:ext uri="{BB962C8B-B14F-4D97-AF65-F5344CB8AC3E}">
        <p14:creationId xmlns:p14="http://schemas.microsoft.com/office/powerpoint/2010/main" val="320817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95433-03E1-4D58-98BF-FA811D06EFD5}"/>
              </a:ext>
            </a:extLst>
          </p:cNvPr>
          <p:cNvSpPr>
            <a:spLocks noGrp="1"/>
          </p:cNvSpPr>
          <p:nvPr>
            <p:ph type="title"/>
          </p:nvPr>
        </p:nvSpPr>
        <p:spPr/>
        <p:txBody>
          <a:bodyPr/>
          <a:lstStyle/>
          <a:p>
            <a:r>
              <a:rPr lang="en-US" dirty="0"/>
              <a:t>REVIEW – Promotion – Prevention</a:t>
            </a:r>
          </a:p>
        </p:txBody>
      </p:sp>
      <p:sp>
        <p:nvSpPr>
          <p:cNvPr id="3" name="Content Placeholder 2">
            <a:extLst>
              <a:ext uri="{FF2B5EF4-FFF2-40B4-BE49-F238E27FC236}">
                <a16:creationId xmlns:a16="http://schemas.microsoft.com/office/drawing/2014/main" id="{B6A72C06-3182-440C-9CCB-300A74728AE9}"/>
              </a:ext>
            </a:extLst>
          </p:cNvPr>
          <p:cNvSpPr>
            <a:spLocks noGrp="1"/>
          </p:cNvSpPr>
          <p:nvPr>
            <p:ph idx="1"/>
          </p:nvPr>
        </p:nvSpPr>
        <p:spPr/>
        <p:txBody>
          <a:bodyPr>
            <a:normAutofit fontScale="92500" lnSpcReduction="20000"/>
          </a:bodyPr>
          <a:lstStyle/>
          <a:p>
            <a:r>
              <a:rPr lang="en-US" b="1" dirty="0"/>
              <a:t>Promotion Mindset: </a:t>
            </a:r>
          </a:p>
          <a:p>
            <a:pPr lvl="1"/>
            <a:r>
              <a:rPr lang="en-US" dirty="0"/>
              <a:t>Improvement-based regulatory style</a:t>
            </a:r>
          </a:p>
          <a:p>
            <a:pPr lvl="1"/>
            <a:r>
              <a:rPr lang="en-US" dirty="0"/>
              <a:t>Involves sensitivity to positive outcomes</a:t>
            </a:r>
          </a:p>
          <a:p>
            <a:pPr lvl="1"/>
            <a:r>
              <a:rPr lang="en-US" dirty="0"/>
              <a:t>Striving to attain what one does not have already – approach ideal end states</a:t>
            </a:r>
          </a:p>
          <a:p>
            <a:pPr lvl="1"/>
            <a:r>
              <a:rPr lang="en-US" dirty="0"/>
              <a:t>Concern is with growth and advancement</a:t>
            </a:r>
          </a:p>
          <a:p>
            <a:pPr lvl="1"/>
            <a:r>
              <a:rPr lang="en-US" dirty="0"/>
              <a:t>Chronic promotion mindset is fostered by parents who encourage making good things happen, self-improvement and accomplishing ideals</a:t>
            </a:r>
          </a:p>
          <a:p>
            <a:r>
              <a:rPr lang="en-US" b="1" dirty="0"/>
              <a:t>Prevention Mindset: </a:t>
            </a:r>
          </a:p>
          <a:p>
            <a:pPr lvl="1"/>
            <a:r>
              <a:rPr lang="en-US" dirty="0"/>
              <a:t>Security-based regulatory style</a:t>
            </a:r>
          </a:p>
          <a:p>
            <a:pPr lvl="1"/>
            <a:r>
              <a:rPr lang="en-US" dirty="0"/>
              <a:t>Involves sensitivity to negative outcomes</a:t>
            </a:r>
          </a:p>
          <a:p>
            <a:pPr lvl="1"/>
            <a:r>
              <a:rPr lang="en-US" dirty="0"/>
              <a:t>Striving to maintain and not lose what one already has – maintain a sense of duty, obligation, responsibility</a:t>
            </a:r>
          </a:p>
          <a:p>
            <a:pPr lvl="1"/>
            <a:r>
              <a:rPr lang="en-US" dirty="0"/>
              <a:t>Chronic prevention mindset is developed when parents are critical, punishing and restrictive</a:t>
            </a:r>
          </a:p>
          <a:p>
            <a:pPr lvl="1"/>
            <a:endParaRPr lang="en-US" dirty="0"/>
          </a:p>
          <a:p>
            <a:pPr marL="201168" lvl="1" indent="0">
              <a:buNone/>
            </a:pPr>
            <a:r>
              <a:rPr lang="en-US" i="1" dirty="0"/>
              <a:t>Both can be the result of chronic personality dispositions or induced situationally </a:t>
            </a:r>
          </a:p>
          <a:p>
            <a:pPr lvl="1"/>
            <a:endParaRPr lang="en-US" dirty="0"/>
          </a:p>
        </p:txBody>
      </p:sp>
    </p:spTree>
    <p:extLst>
      <p:ext uri="{BB962C8B-B14F-4D97-AF65-F5344CB8AC3E}">
        <p14:creationId xmlns:p14="http://schemas.microsoft.com/office/powerpoint/2010/main" val="258972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AE6C737-FF55-4064-94B7-0B21D2EB60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D3DCA99-84AF-487A-BF72-91C5FA6B0B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D8218D9F-38B6-4AE0-9051-5434D19A52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6B5B1DD8-6224-4137-8621-32982B00F9F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ECCE388E-46D9-43DB-9A7D-06BED7B678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618" y="640081"/>
            <a:ext cx="5376762" cy="5054156"/>
          </a:xfrm>
          <a:prstGeom prst="rect">
            <a:avLst/>
          </a:prstGeom>
        </p:spPr>
      </p:pic>
      <p:sp>
        <p:nvSpPr>
          <p:cNvPr id="2" name="Title 1">
            <a:extLst>
              <a:ext uri="{FF2B5EF4-FFF2-40B4-BE49-F238E27FC236}">
                <a16:creationId xmlns:a16="http://schemas.microsoft.com/office/drawing/2014/main" id="{CE64701D-4279-432F-B434-F48E09218400}"/>
              </a:ext>
            </a:extLst>
          </p:cNvPr>
          <p:cNvSpPr>
            <a:spLocks noGrp="1"/>
          </p:cNvSpPr>
          <p:nvPr>
            <p:ph type="title"/>
          </p:nvPr>
        </p:nvSpPr>
        <p:spPr>
          <a:xfrm>
            <a:off x="6730000" y="639097"/>
            <a:ext cx="4813072" cy="3686015"/>
          </a:xfrm>
        </p:spPr>
        <p:txBody>
          <a:bodyPr vert="horz" lIns="91440" tIns="45720" rIns="91440" bIns="45720" rtlCol="0" anchor="b">
            <a:normAutofit fontScale="90000"/>
          </a:bodyPr>
          <a:lstStyle/>
          <a:p>
            <a:r>
              <a:rPr lang="en-US" sz="8000" dirty="0"/>
              <a:t>REVIEW – </a:t>
            </a:r>
            <a:r>
              <a:rPr lang="en-US" sz="8000" dirty="0">
                <a:solidFill>
                  <a:schemeClr val="tx1">
                    <a:lumMod val="85000"/>
                    <a:lumOff val="15000"/>
                  </a:schemeClr>
                </a:solidFill>
              </a:rPr>
              <a:t>Promotion vs</a:t>
            </a:r>
            <a:br>
              <a:rPr lang="en-US" sz="8000" dirty="0">
                <a:solidFill>
                  <a:schemeClr val="tx1">
                    <a:lumMod val="85000"/>
                    <a:lumOff val="15000"/>
                  </a:schemeClr>
                </a:solidFill>
              </a:rPr>
            </a:br>
            <a:r>
              <a:rPr lang="en-US" sz="8000" dirty="0">
                <a:solidFill>
                  <a:schemeClr val="tx1">
                    <a:lumMod val="85000"/>
                    <a:lumOff val="15000"/>
                  </a:schemeClr>
                </a:solidFill>
              </a:rPr>
              <a:t>Prevention</a:t>
            </a:r>
          </a:p>
        </p:txBody>
      </p:sp>
    </p:spTree>
    <p:extLst>
      <p:ext uri="{BB962C8B-B14F-4D97-AF65-F5344CB8AC3E}">
        <p14:creationId xmlns:p14="http://schemas.microsoft.com/office/powerpoint/2010/main" val="59823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13A9-DDE4-40A5-BE71-3CCA8872BDBF}"/>
              </a:ext>
            </a:extLst>
          </p:cNvPr>
          <p:cNvSpPr>
            <a:spLocks noGrp="1"/>
          </p:cNvSpPr>
          <p:nvPr>
            <p:ph type="title"/>
          </p:nvPr>
        </p:nvSpPr>
        <p:spPr/>
        <p:txBody>
          <a:bodyPr/>
          <a:lstStyle/>
          <a:p>
            <a:r>
              <a:rPr lang="en-US" dirty="0"/>
              <a:t>REVIEW – Different Definitions of Success and Failure</a:t>
            </a:r>
          </a:p>
        </p:txBody>
      </p:sp>
      <p:sp>
        <p:nvSpPr>
          <p:cNvPr id="3" name="Content Placeholder 2">
            <a:extLst>
              <a:ext uri="{FF2B5EF4-FFF2-40B4-BE49-F238E27FC236}">
                <a16:creationId xmlns:a16="http://schemas.microsoft.com/office/drawing/2014/main" id="{8287DF5D-DECD-4577-AC3B-569C31D80511}"/>
              </a:ext>
            </a:extLst>
          </p:cNvPr>
          <p:cNvSpPr>
            <a:spLocks noGrp="1"/>
          </p:cNvSpPr>
          <p:nvPr>
            <p:ph idx="1"/>
          </p:nvPr>
        </p:nvSpPr>
        <p:spPr>
          <a:xfrm>
            <a:off x="1097280" y="1845734"/>
            <a:ext cx="10058400" cy="4359622"/>
          </a:xfrm>
        </p:spPr>
        <p:txBody>
          <a:bodyPr>
            <a:normAutofit fontScale="92500" lnSpcReduction="10000"/>
          </a:bodyPr>
          <a:lstStyle/>
          <a:p>
            <a:r>
              <a:rPr lang="en-US" sz="2400" b="1" i="1" dirty="0"/>
              <a:t>Success is… </a:t>
            </a:r>
          </a:p>
          <a:p>
            <a:r>
              <a:rPr lang="en-US" b="1" dirty="0"/>
              <a:t>Promotion Mindset: </a:t>
            </a:r>
          </a:p>
          <a:p>
            <a:pPr lvl="1"/>
            <a:r>
              <a:rPr lang="en-US" dirty="0"/>
              <a:t>Presence of a gain</a:t>
            </a:r>
          </a:p>
          <a:p>
            <a:pPr lvl="1"/>
            <a:r>
              <a:rPr lang="en-US" dirty="0"/>
              <a:t>Positive outcome means that someone has advanced or improved a state of affairs</a:t>
            </a:r>
          </a:p>
          <a:p>
            <a:pPr lvl="1"/>
            <a:r>
              <a:rPr lang="en-US" dirty="0"/>
              <a:t>One has been able to advance a ‘present state’ towards an ‘ideal state’ </a:t>
            </a:r>
          </a:p>
          <a:p>
            <a:pPr lvl="1"/>
            <a:r>
              <a:rPr lang="en-US" dirty="0"/>
              <a:t>Failure is a non-gain – it represents the inability to improve upon the current state</a:t>
            </a:r>
          </a:p>
          <a:p>
            <a:r>
              <a:rPr lang="en-US" b="1" dirty="0"/>
              <a:t>Prevention Mindset: </a:t>
            </a:r>
          </a:p>
          <a:p>
            <a:pPr lvl="1"/>
            <a:r>
              <a:rPr lang="en-US" dirty="0"/>
              <a:t>Absence of a loss</a:t>
            </a:r>
          </a:p>
          <a:p>
            <a:pPr lvl="1"/>
            <a:r>
              <a:rPr lang="en-US" dirty="0"/>
              <a:t>Strives to maintain the satisfactory state</a:t>
            </a:r>
          </a:p>
          <a:p>
            <a:pPr lvl="1"/>
            <a:r>
              <a:rPr lang="en-US" dirty="0"/>
              <a:t>Success means that no change has occurred</a:t>
            </a:r>
          </a:p>
          <a:p>
            <a:pPr lvl="1"/>
            <a:r>
              <a:rPr lang="en-US" dirty="0"/>
              <a:t>Duty, responsibility and obligation are acted upon to prevent loss</a:t>
            </a:r>
          </a:p>
          <a:p>
            <a:pPr lvl="1"/>
            <a:r>
              <a:rPr lang="en-US" dirty="0"/>
              <a:t>Success does not have a special meaning </a:t>
            </a:r>
          </a:p>
          <a:p>
            <a:pPr lvl="1"/>
            <a:r>
              <a:rPr lang="en-US" dirty="0"/>
              <a:t>Failure means loss and that a painful change has occurred</a:t>
            </a:r>
          </a:p>
          <a:p>
            <a:pPr lvl="1"/>
            <a:endParaRPr lang="en-US" dirty="0"/>
          </a:p>
        </p:txBody>
      </p:sp>
    </p:spTree>
    <p:extLst>
      <p:ext uri="{BB962C8B-B14F-4D97-AF65-F5344CB8AC3E}">
        <p14:creationId xmlns:p14="http://schemas.microsoft.com/office/powerpoint/2010/main" val="195255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E28F-D076-4B92-BB87-9AE69A9B642B}"/>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5FDB9FC8-D3B4-4FC5-8FEF-69BE3F5EFB8C}"/>
              </a:ext>
            </a:extLst>
          </p:cNvPr>
          <p:cNvSpPr>
            <a:spLocks noGrp="1"/>
          </p:cNvSpPr>
          <p:nvPr>
            <p:ph idx="1"/>
          </p:nvPr>
        </p:nvSpPr>
        <p:spPr/>
        <p:txBody>
          <a:bodyPr/>
          <a:lstStyle/>
          <a:p>
            <a:r>
              <a:rPr lang="en-US" dirty="0"/>
              <a:t>How would a person with a promotion and prevention mindset seek to do well at school?   </a:t>
            </a:r>
          </a:p>
        </p:txBody>
      </p:sp>
    </p:spTree>
    <p:extLst>
      <p:ext uri="{BB962C8B-B14F-4D97-AF65-F5344CB8AC3E}">
        <p14:creationId xmlns:p14="http://schemas.microsoft.com/office/powerpoint/2010/main" val="402908863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4128</TotalTime>
  <Words>1823</Words>
  <Application>Microsoft Office PowerPoint</Application>
  <PresentationFormat>Widescreen</PresentationFormat>
  <Paragraphs>199</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Calibri</vt:lpstr>
      <vt:lpstr>Calibri Light</vt:lpstr>
      <vt:lpstr>Retrospect</vt:lpstr>
      <vt:lpstr>Motivation and Emotion in Daily Life</vt:lpstr>
      <vt:lpstr>REVIEW – Mindsets</vt:lpstr>
      <vt:lpstr>REVIEW – Four Mindsets and Their Associated Motivational Systems</vt:lpstr>
      <vt:lpstr>REVIEW – Deliberative – Implemental</vt:lpstr>
      <vt:lpstr>REVIEW – Deliberative – Implemental</vt:lpstr>
      <vt:lpstr>REVIEW – Promotion – Prevention</vt:lpstr>
      <vt:lpstr>REVIEW – Promotion vs Prevention</vt:lpstr>
      <vt:lpstr>REVIEW – Different Definitions of Success and Failure</vt:lpstr>
      <vt:lpstr>Discussion</vt:lpstr>
      <vt:lpstr>Different Goal-Striving Strategies</vt:lpstr>
      <vt:lpstr>Ideal Self-Guides and Ought Self-Guides</vt:lpstr>
      <vt:lpstr>Promotion vs Prevention Focus</vt:lpstr>
      <vt:lpstr>Regulatory Fit Predicts Strength of Motivation and Well-Being</vt:lpstr>
      <vt:lpstr>Discussion</vt:lpstr>
      <vt:lpstr>Growth – Fixed Mindset</vt:lpstr>
      <vt:lpstr>Meaning of Effort – Growth-Fixed</vt:lpstr>
      <vt:lpstr>Origins of Fixed-Growth Mindsets</vt:lpstr>
      <vt:lpstr>Fixed-Growth Mindsets and Achievement Goals</vt:lpstr>
      <vt:lpstr>Fixed-Growth Mindsets and Achievement Goals</vt:lpstr>
      <vt:lpstr>Learning Check</vt:lpstr>
      <vt:lpstr>Manifestation of Mastery and Performance Goals in the Classroom</vt:lpstr>
      <vt:lpstr>Positive and Productive Ways of Thinking</vt:lpstr>
      <vt:lpstr>Integrated Model of Approaches to Achievement</vt:lpstr>
      <vt:lpstr>Discussion</vt:lpstr>
      <vt:lpstr>Cognitive Dissonance </vt:lpstr>
      <vt:lpstr>Dissonance-Arousing Situations</vt:lpstr>
      <vt:lpstr>Motivational Processes Underlying Dissonance</vt:lpstr>
      <vt:lpstr>Self-Perception Theory</vt:lpstr>
      <vt:lpstr>Learning Check</vt:lpstr>
      <vt:lpstr>Thank you!</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455</cp:revision>
  <dcterms:created xsi:type="dcterms:W3CDTF">2016-08-29T02:04:56Z</dcterms:created>
  <dcterms:modified xsi:type="dcterms:W3CDTF">2018-03-07T17:24:52Z</dcterms:modified>
</cp:coreProperties>
</file>