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5" r:id="rId3"/>
    <p:sldId id="291" r:id="rId4"/>
    <p:sldId id="293" r:id="rId5"/>
    <p:sldId id="292" r:id="rId6"/>
    <p:sldId id="273" r:id="rId7"/>
    <p:sldId id="274" r:id="rId8"/>
    <p:sldId id="278" r:id="rId9"/>
    <p:sldId id="277" r:id="rId10"/>
    <p:sldId id="279" r:id="rId11"/>
    <p:sldId id="276" r:id="rId12"/>
    <p:sldId id="280" r:id="rId13"/>
    <p:sldId id="281" r:id="rId14"/>
    <p:sldId id="282" r:id="rId15"/>
    <p:sldId id="283" r:id="rId16"/>
    <p:sldId id="284" r:id="rId17"/>
    <p:sldId id="285" r:id="rId18"/>
    <p:sldId id="286" r:id="rId19"/>
    <p:sldId id="287" r:id="rId20"/>
    <p:sldId id="288" r:id="rId21"/>
    <p:sldId id="289" r:id="rId22"/>
    <p:sldId id="290" r:id="rId23"/>
    <p:sldId id="294"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p:scale>
          <a:sx n="88" d="100"/>
          <a:sy n="88" d="100"/>
        </p:scale>
        <p:origin x="80"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2018-07-11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2018-07-11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2018-07-11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2018-07-11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2018-07-11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2018-07-11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Social Perception</a:t>
            </a:r>
          </a:p>
          <a:p>
            <a:r>
              <a:rPr lang="en-CA" dirty="0"/>
              <a:t>July 11</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722FF-021F-4393-B325-16648A0A28C2}"/>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Facial Expressions of Emotion</a:t>
            </a:r>
          </a:p>
        </p:txBody>
      </p:sp>
      <p:pic>
        <p:nvPicPr>
          <p:cNvPr id="5" name="Content Placeholder 4">
            <a:extLst>
              <a:ext uri="{FF2B5EF4-FFF2-40B4-BE49-F238E27FC236}">
                <a16:creationId xmlns:a16="http://schemas.microsoft.com/office/drawing/2014/main" id="{CC06C7FB-E78F-4C01-A035-BE485F6146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80" b="13000"/>
          <a:stretch/>
        </p:blipFill>
        <p:spPr>
          <a:xfrm>
            <a:off x="633999" y="732971"/>
            <a:ext cx="4001315" cy="4974682"/>
          </a:xfrm>
          <a:prstGeom prst="rect">
            <a:avLst/>
          </a:prstGeom>
        </p:spPr>
      </p:pic>
      <p:cxnSp>
        <p:nvCxnSpPr>
          <p:cNvPr id="18" name="Straight Connector 17">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AB8ECB2-FB64-476F-A62F-36D68C8C7C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289CEAD5-ED2F-4675-9E4C-80B8A0E8A0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572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EB6BB-F644-467E-A2A1-9ED8A35767B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Facial Expressions of Emotion</a:t>
            </a:r>
          </a:p>
        </p:txBody>
      </p:sp>
      <p:pic>
        <p:nvPicPr>
          <p:cNvPr id="5" name="Content Placeholder 4">
            <a:extLst>
              <a:ext uri="{FF2B5EF4-FFF2-40B4-BE49-F238E27FC236}">
                <a16:creationId xmlns:a16="http://schemas.microsoft.com/office/drawing/2014/main" id="{C681205E-EA66-4186-87D3-5E2DF1D57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78" y="640081"/>
            <a:ext cx="5894059"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196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7AD2-5161-45E3-8B36-48CC2816DACE}"/>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42342E37-655D-4EE3-AC02-DA026EC11398}"/>
              </a:ext>
            </a:extLst>
          </p:cNvPr>
          <p:cNvSpPr>
            <a:spLocks noGrp="1"/>
          </p:cNvSpPr>
          <p:nvPr>
            <p:ph idx="1"/>
          </p:nvPr>
        </p:nvSpPr>
        <p:spPr/>
        <p:txBody>
          <a:bodyPr/>
          <a:lstStyle/>
          <a:p>
            <a:r>
              <a:rPr lang="en-US" dirty="0"/>
              <a:t>Why is decoding sometimes inaccurate? </a:t>
            </a:r>
          </a:p>
          <a:p>
            <a:endParaRPr lang="en-US" dirty="0"/>
          </a:p>
          <a:p>
            <a:pPr lvl="1"/>
            <a:r>
              <a:rPr lang="en-US" b="1" dirty="0"/>
              <a:t>Affect blends – </a:t>
            </a:r>
            <a:r>
              <a:rPr lang="en-US" dirty="0"/>
              <a:t>A facial expression in which one part of the face registers one emotion while another part of the face registers a different emotion</a:t>
            </a:r>
          </a:p>
          <a:p>
            <a:pPr lvl="1"/>
            <a:r>
              <a:rPr lang="en-US" b="1" dirty="0"/>
              <a:t>Display Rules – </a:t>
            </a:r>
            <a:r>
              <a:rPr lang="en-US" dirty="0"/>
              <a:t>Culturally determined rules about which emotional expressions are appropriate to show</a:t>
            </a:r>
          </a:p>
          <a:p>
            <a:pPr lvl="2"/>
            <a:r>
              <a:rPr lang="en-US" dirty="0"/>
              <a:t>Gender differences, collectivist vs individualist </a:t>
            </a:r>
          </a:p>
        </p:txBody>
      </p:sp>
    </p:spTree>
    <p:extLst>
      <p:ext uri="{BB962C8B-B14F-4D97-AF65-F5344CB8AC3E}">
        <p14:creationId xmlns:p14="http://schemas.microsoft.com/office/powerpoint/2010/main" val="196518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DEACA-3B23-474F-BDED-44E3908D6ADB}"/>
              </a:ext>
            </a:extLst>
          </p:cNvPr>
          <p:cNvSpPr>
            <a:spLocks noGrp="1"/>
          </p:cNvSpPr>
          <p:nvPr>
            <p:ph type="title"/>
          </p:nvPr>
        </p:nvSpPr>
        <p:spPr>
          <a:xfrm>
            <a:off x="7859485" y="634946"/>
            <a:ext cx="3690257" cy="1450757"/>
          </a:xfrm>
        </p:spPr>
        <p:txBody>
          <a:bodyPr>
            <a:normAutofit/>
          </a:bodyPr>
          <a:lstStyle/>
          <a:p>
            <a:r>
              <a:rPr lang="en-US" sz="3400"/>
              <a:t>Other Channels of Nonverbal Communication</a:t>
            </a:r>
          </a:p>
        </p:txBody>
      </p:sp>
      <p:pic>
        <p:nvPicPr>
          <p:cNvPr id="5" name="Picture 4">
            <a:extLst>
              <a:ext uri="{FF2B5EF4-FFF2-40B4-BE49-F238E27FC236}">
                <a16:creationId xmlns:a16="http://schemas.microsoft.com/office/drawing/2014/main" id="{22D5D810-C294-48DB-A51F-D5E6DB8CD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673481"/>
            <a:ext cx="6909801" cy="32476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DE0301-1C02-4F74-8445-A24B463B0AE1}"/>
              </a:ext>
            </a:extLst>
          </p:cNvPr>
          <p:cNvSpPr>
            <a:spLocks noGrp="1"/>
          </p:cNvSpPr>
          <p:nvPr>
            <p:ph idx="1"/>
          </p:nvPr>
        </p:nvSpPr>
        <p:spPr>
          <a:xfrm>
            <a:off x="7859485" y="2198914"/>
            <a:ext cx="3690257" cy="3670180"/>
          </a:xfrm>
        </p:spPr>
        <p:txBody>
          <a:bodyPr>
            <a:normAutofit/>
          </a:bodyPr>
          <a:lstStyle/>
          <a:p>
            <a:r>
              <a:rPr lang="en-US" dirty="0"/>
              <a:t>Eye gaze</a:t>
            </a:r>
          </a:p>
          <a:p>
            <a:r>
              <a:rPr lang="en-US" dirty="0"/>
              <a:t>Normative use of personal space</a:t>
            </a:r>
          </a:p>
          <a:p>
            <a:r>
              <a:rPr lang="en-US" dirty="0"/>
              <a:t>Gestures</a:t>
            </a:r>
          </a:p>
          <a:p>
            <a:r>
              <a:rPr lang="en-US" dirty="0"/>
              <a:t>Emblems – nonverbal gestures that have well-understood definitions within a given culture; they usually have direct verbal translations, such as the ‘okay’ sign</a:t>
            </a:r>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252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EDF39-C76F-436E-BA8F-BD048C3A8B8C}"/>
              </a:ext>
            </a:extLst>
          </p:cNvPr>
          <p:cNvSpPr>
            <a:spLocks noGrp="1"/>
          </p:cNvSpPr>
          <p:nvPr>
            <p:ph type="title"/>
          </p:nvPr>
        </p:nvSpPr>
        <p:spPr>
          <a:xfrm>
            <a:off x="6411685" y="634946"/>
            <a:ext cx="5127171" cy="1450757"/>
          </a:xfrm>
        </p:spPr>
        <p:txBody>
          <a:bodyPr>
            <a:normAutofit/>
          </a:bodyPr>
          <a:lstStyle/>
          <a:p>
            <a:r>
              <a:rPr lang="en-US" dirty="0"/>
              <a:t>Implicit Personality Theories</a:t>
            </a:r>
          </a:p>
        </p:txBody>
      </p:sp>
      <p:pic>
        <p:nvPicPr>
          <p:cNvPr id="5" name="Picture 4">
            <a:extLst>
              <a:ext uri="{FF2B5EF4-FFF2-40B4-BE49-F238E27FC236}">
                <a16:creationId xmlns:a16="http://schemas.microsoft.com/office/drawing/2014/main" id="{0A9DA689-5DF9-4086-A3C5-057F7F6D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020183"/>
            <a:ext cx="5451627" cy="4497592"/>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2F31B7-F5E2-422C-9CCC-C5231FE5E098}"/>
              </a:ext>
            </a:extLst>
          </p:cNvPr>
          <p:cNvSpPr>
            <a:spLocks noGrp="1"/>
          </p:cNvSpPr>
          <p:nvPr>
            <p:ph idx="1"/>
          </p:nvPr>
        </p:nvSpPr>
        <p:spPr>
          <a:xfrm>
            <a:off x="6411684" y="2198914"/>
            <a:ext cx="5127172" cy="3670180"/>
          </a:xfrm>
        </p:spPr>
        <p:txBody>
          <a:bodyPr>
            <a:normAutofit/>
          </a:bodyPr>
          <a:lstStyle/>
          <a:p>
            <a:r>
              <a:rPr lang="en-US" b="1" dirty="0"/>
              <a:t>Implicit Personality Theory:</a:t>
            </a:r>
          </a:p>
          <a:p>
            <a:pPr lvl="1"/>
            <a:r>
              <a:rPr lang="en-US" dirty="0"/>
              <a:t>A type of schema people use to group various kinds of personality traits together; for example, many people believe that if someone is kind, they will be generous as well. </a:t>
            </a:r>
          </a:p>
          <a:p>
            <a:pPr lvl="1"/>
            <a:r>
              <a:rPr lang="en-US" dirty="0"/>
              <a:t>Happens automatically </a:t>
            </a:r>
          </a:p>
          <a:p>
            <a:pPr lvl="1"/>
            <a:r>
              <a:rPr lang="en-US" dirty="0"/>
              <a:t>Can lead us to misjudge people</a:t>
            </a:r>
          </a:p>
          <a:p>
            <a:pPr lvl="1"/>
            <a:r>
              <a:rPr lang="en-US" dirty="0"/>
              <a:t>Are strongly ties to culture </a:t>
            </a:r>
          </a:p>
          <a:p>
            <a:pPr lvl="2"/>
            <a:r>
              <a:rPr lang="en-US" dirty="0"/>
              <a:t>‘artistic personality’ – creative, intense, temperamental, unconventional lifestyle</a:t>
            </a:r>
          </a:p>
          <a:p>
            <a:pPr lvl="2"/>
            <a:r>
              <a:rPr lang="en-US" dirty="0"/>
              <a:t>‘</a:t>
            </a:r>
            <a:r>
              <a:rPr lang="en-US" dirty="0" err="1"/>
              <a:t>shi</a:t>
            </a:r>
            <a:r>
              <a:rPr lang="en-US" dirty="0"/>
              <a:t> </a:t>
            </a:r>
            <a:r>
              <a:rPr lang="en-US" dirty="0" err="1"/>
              <a:t>gu</a:t>
            </a:r>
            <a:r>
              <a:rPr lang="en-US" dirty="0"/>
              <a:t>’ – Worldly, devoted to family, socially skillful, somewhat reserved</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004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0E6F-C8B6-45E9-B64F-E9E99BDB719A}"/>
              </a:ext>
            </a:extLst>
          </p:cNvPr>
          <p:cNvSpPr>
            <a:spLocks noGrp="1"/>
          </p:cNvSpPr>
          <p:nvPr>
            <p:ph type="title"/>
          </p:nvPr>
        </p:nvSpPr>
        <p:spPr/>
        <p:txBody>
          <a:bodyPr/>
          <a:lstStyle/>
          <a:p>
            <a:r>
              <a:rPr lang="en-US" dirty="0"/>
              <a:t>Causal Attributions</a:t>
            </a:r>
          </a:p>
        </p:txBody>
      </p:sp>
      <p:sp>
        <p:nvSpPr>
          <p:cNvPr id="3" name="Content Placeholder 2">
            <a:extLst>
              <a:ext uri="{FF2B5EF4-FFF2-40B4-BE49-F238E27FC236}">
                <a16:creationId xmlns:a16="http://schemas.microsoft.com/office/drawing/2014/main" id="{F8E1B5BF-0529-4AA4-850D-1CC50CFF5F9E}"/>
              </a:ext>
            </a:extLst>
          </p:cNvPr>
          <p:cNvSpPr>
            <a:spLocks noGrp="1"/>
          </p:cNvSpPr>
          <p:nvPr>
            <p:ph idx="1"/>
          </p:nvPr>
        </p:nvSpPr>
        <p:spPr/>
        <p:txBody>
          <a:bodyPr/>
          <a:lstStyle/>
          <a:p>
            <a:r>
              <a:rPr lang="en-US" dirty="0"/>
              <a:t>Fritz Heider </a:t>
            </a:r>
          </a:p>
          <a:p>
            <a:r>
              <a:rPr lang="en-US" b="1" dirty="0"/>
              <a:t>Attribution theory – </a:t>
            </a:r>
            <a:r>
              <a:rPr lang="en-US" dirty="0"/>
              <a:t>The study of how people explain the causes of their own and other people’s behaviour</a:t>
            </a:r>
          </a:p>
          <a:p>
            <a:r>
              <a:rPr lang="en-US" b="1" dirty="0"/>
              <a:t>Internal attribution – </a:t>
            </a:r>
            <a:r>
              <a:rPr lang="en-US" dirty="0"/>
              <a:t>The inference that a person is behaving in a certain way because of something about their attitude, character or personality</a:t>
            </a:r>
          </a:p>
          <a:p>
            <a:r>
              <a:rPr lang="en-US" b="1" dirty="0"/>
              <a:t>External attribution – </a:t>
            </a:r>
            <a:r>
              <a:rPr lang="en-US" dirty="0"/>
              <a:t>The inference that a person is behaving a certain way because of something about the situation they are in; the assumption is that most people would respond the same way in the same situation</a:t>
            </a:r>
            <a:br>
              <a:rPr lang="en-US" dirty="0"/>
            </a:br>
            <a:endParaRPr lang="en-US" dirty="0"/>
          </a:p>
        </p:txBody>
      </p:sp>
    </p:spTree>
    <p:extLst>
      <p:ext uri="{BB962C8B-B14F-4D97-AF65-F5344CB8AC3E}">
        <p14:creationId xmlns:p14="http://schemas.microsoft.com/office/powerpoint/2010/main" val="193478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0E23F-466C-45C6-8B0D-099AA66BDF08}"/>
              </a:ext>
            </a:extLst>
          </p:cNvPr>
          <p:cNvSpPr>
            <a:spLocks noGrp="1"/>
          </p:cNvSpPr>
          <p:nvPr>
            <p:ph type="title"/>
          </p:nvPr>
        </p:nvSpPr>
        <p:spPr>
          <a:xfrm>
            <a:off x="7859485" y="634946"/>
            <a:ext cx="3690257" cy="1450757"/>
          </a:xfrm>
        </p:spPr>
        <p:txBody>
          <a:bodyPr>
            <a:normAutofit/>
          </a:bodyPr>
          <a:lstStyle/>
          <a:p>
            <a:r>
              <a:rPr lang="en-US" dirty="0"/>
              <a:t>Covariation Model</a:t>
            </a:r>
          </a:p>
        </p:txBody>
      </p:sp>
      <p:pic>
        <p:nvPicPr>
          <p:cNvPr id="5" name="Picture 4">
            <a:extLst>
              <a:ext uri="{FF2B5EF4-FFF2-40B4-BE49-F238E27FC236}">
                <a16:creationId xmlns:a16="http://schemas.microsoft.com/office/drawing/2014/main" id="{9CD92A75-7818-4A40-A771-29CC3631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08412"/>
            <a:ext cx="6909801" cy="4577743"/>
          </a:xfrm>
          <a:prstGeom prst="rect">
            <a:avLst/>
          </a:prstGeom>
        </p:spPr>
      </p:pic>
      <p:cxnSp>
        <p:nvCxnSpPr>
          <p:cNvPr id="34"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78C9CE-CA21-494A-ABDE-2F2C4405C38D}"/>
              </a:ext>
            </a:extLst>
          </p:cNvPr>
          <p:cNvSpPr>
            <a:spLocks noGrp="1"/>
          </p:cNvSpPr>
          <p:nvPr>
            <p:ph idx="1"/>
          </p:nvPr>
        </p:nvSpPr>
        <p:spPr>
          <a:xfrm>
            <a:off x="7859485" y="2198914"/>
            <a:ext cx="3690257" cy="3670180"/>
          </a:xfrm>
        </p:spPr>
        <p:txBody>
          <a:bodyPr>
            <a:normAutofit lnSpcReduction="10000"/>
          </a:bodyPr>
          <a:lstStyle/>
          <a:p>
            <a:r>
              <a:rPr lang="en-US" sz="1300" b="1" dirty="0"/>
              <a:t>Covariation model – </a:t>
            </a:r>
            <a:r>
              <a:rPr lang="en-US" sz="1300" dirty="0"/>
              <a:t>A theory stating that to form an attribution about what caused a person’s behaviour, we systematically note the pattern between the presence (or absence) of possible causal factors and whether or not the behaviour occurs at different times and in different situations. </a:t>
            </a:r>
          </a:p>
          <a:p>
            <a:r>
              <a:rPr lang="en-US" sz="1300" b="1" dirty="0"/>
              <a:t>Consensus information: </a:t>
            </a:r>
            <a:r>
              <a:rPr lang="en-US" sz="1300" dirty="0"/>
              <a:t>Information about the extent to which other people behave the same way as the actor does toward the same stimulus </a:t>
            </a:r>
          </a:p>
          <a:p>
            <a:r>
              <a:rPr lang="en-US" sz="1300" b="1" dirty="0"/>
              <a:t>Distinctiveness Information: </a:t>
            </a:r>
            <a:r>
              <a:rPr lang="en-US" sz="1300" dirty="0"/>
              <a:t>Information about the extent to which the actor behaves in the same way to different stimuli</a:t>
            </a:r>
          </a:p>
          <a:p>
            <a:r>
              <a:rPr lang="en-US" sz="1300" b="1" dirty="0"/>
              <a:t>Consistency Information: </a:t>
            </a:r>
            <a:r>
              <a:rPr lang="en-US" sz="1300" dirty="0"/>
              <a:t>Information about the extent to which the behaviour between the actor and the stimulus is the same across time and circumstances</a:t>
            </a:r>
          </a:p>
          <a:p>
            <a:r>
              <a:rPr lang="en-US" sz="1300" dirty="0"/>
              <a:t>Harold Kelly (1967, 1973) </a:t>
            </a:r>
          </a:p>
        </p:txBody>
      </p:sp>
      <p:sp>
        <p:nvSpPr>
          <p:cNvPr id="35"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803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E23F-466C-45C6-8B0D-099AA66BDF08}"/>
              </a:ext>
            </a:extLst>
          </p:cNvPr>
          <p:cNvSpPr>
            <a:spLocks noGrp="1"/>
          </p:cNvSpPr>
          <p:nvPr>
            <p:ph type="title"/>
          </p:nvPr>
        </p:nvSpPr>
        <p:spPr/>
        <p:txBody>
          <a:bodyPr>
            <a:normAutofit/>
          </a:bodyPr>
          <a:lstStyle/>
          <a:p>
            <a:r>
              <a:rPr lang="en-US" dirty="0"/>
              <a:t>Covariation Model</a:t>
            </a:r>
          </a:p>
        </p:txBody>
      </p:sp>
      <p:sp>
        <p:nvSpPr>
          <p:cNvPr id="3" name="Content Placeholder 2">
            <a:extLst>
              <a:ext uri="{FF2B5EF4-FFF2-40B4-BE49-F238E27FC236}">
                <a16:creationId xmlns:a16="http://schemas.microsoft.com/office/drawing/2014/main" id="{6378C9CE-CA21-494A-ABDE-2F2C4405C38D}"/>
              </a:ext>
            </a:extLst>
          </p:cNvPr>
          <p:cNvSpPr>
            <a:spLocks noGrp="1"/>
          </p:cNvSpPr>
          <p:nvPr>
            <p:ph sz="half" idx="1"/>
          </p:nvPr>
        </p:nvSpPr>
        <p:spPr/>
        <p:txBody>
          <a:bodyPr>
            <a:normAutofit/>
          </a:bodyPr>
          <a:lstStyle/>
          <a:p>
            <a:r>
              <a:rPr lang="en-US" sz="1300" b="1" dirty="0"/>
              <a:t>Covariation model – </a:t>
            </a:r>
            <a:r>
              <a:rPr lang="en-US" sz="1300" dirty="0"/>
              <a:t>A theory stating that to form an attribution about what caused a person’s behaviour, we systematically note the pattern between the presence (or absence) of possible causal factors and whether or not the behaviour occurs at different times and in different situations. </a:t>
            </a:r>
          </a:p>
          <a:p>
            <a:r>
              <a:rPr lang="en-US" sz="1300" b="1" dirty="0"/>
              <a:t>Consensus information: </a:t>
            </a:r>
            <a:r>
              <a:rPr lang="en-US" sz="1300" dirty="0"/>
              <a:t>Information about the extent to which other people behave the same way as the actor does toward the same stimulus </a:t>
            </a:r>
          </a:p>
          <a:p>
            <a:r>
              <a:rPr lang="en-US" sz="1300" b="1" dirty="0"/>
              <a:t>Distinctiveness Information: </a:t>
            </a:r>
            <a:r>
              <a:rPr lang="en-US" sz="1300" dirty="0"/>
              <a:t>Information about the extent to which the actor behaves in the same way to different stimuli</a:t>
            </a:r>
          </a:p>
          <a:p>
            <a:r>
              <a:rPr lang="en-US" sz="1300" b="1" dirty="0"/>
              <a:t>Consistency Information: </a:t>
            </a:r>
            <a:r>
              <a:rPr lang="en-US" sz="1300" dirty="0"/>
              <a:t>Information about the extent to which the behaviour between the actor and the stimulus is the same across time and circumstances</a:t>
            </a:r>
          </a:p>
          <a:p>
            <a:r>
              <a:rPr lang="en-US" sz="1300" dirty="0"/>
              <a:t>Harold Kelly (1967, 1973) </a:t>
            </a:r>
          </a:p>
          <a:p>
            <a:endParaRPr lang="en-US" sz="1300" dirty="0"/>
          </a:p>
        </p:txBody>
      </p:sp>
      <p:sp>
        <p:nvSpPr>
          <p:cNvPr id="8" name="Content Placeholder 7">
            <a:extLst>
              <a:ext uri="{FF2B5EF4-FFF2-40B4-BE49-F238E27FC236}">
                <a16:creationId xmlns:a16="http://schemas.microsoft.com/office/drawing/2014/main" id="{7F243286-83B9-4894-94A7-F12A8871BA01}"/>
              </a:ext>
            </a:extLst>
          </p:cNvPr>
          <p:cNvSpPr>
            <a:spLocks noGrp="1"/>
          </p:cNvSpPr>
          <p:nvPr>
            <p:ph sz="half" idx="2"/>
          </p:nvPr>
        </p:nvSpPr>
        <p:spPr/>
        <p:txBody>
          <a:bodyPr/>
          <a:lstStyle/>
          <a:p>
            <a:r>
              <a:rPr lang="en-US" dirty="0"/>
              <a:t>Critique:</a:t>
            </a:r>
          </a:p>
          <a:p>
            <a:pPr lvl="1"/>
            <a:r>
              <a:rPr lang="en-US" dirty="0"/>
              <a:t>People don’t use consensus information as much as what Kelly predicted – they rely more on consistency and distinctiveness. </a:t>
            </a:r>
          </a:p>
          <a:p>
            <a:pPr lvl="1"/>
            <a:r>
              <a:rPr lang="en-US" dirty="0"/>
              <a:t>People don’t always have relevant information needed on all three dimensions </a:t>
            </a:r>
          </a:p>
          <a:p>
            <a:endParaRPr lang="en-US" dirty="0"/>
          </a:p>
        </p:txBody>
      </p:sp>
    </p:spTree>
    <p:extLst>
      <p:ext uri="{BB962C8B-B14F-4D97-AF65-F5344CB8AC3E}">
        <p14:creationId xmlns:p14="http://schemas.microsoft.com/office/powerpoint/2010/main" val="89932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4F581-9ACB-4A02-B65E-3CACB45E92BD}"/>
              </a:ext>
            </a:extLst>
          </p:cNvPr>
          <p:cNvSpPr>
            <a:spLocks noGrp="1"/>
          </p:cNvSpPr>
          <p:nvPr>
            <p:ph type="title"/>
          </p:nvPr>
        </p:nvSpPr>
        <p:spPr>
          <a:xfrm>
            <a:off x="7859485" y="634946"/>
            <a:ext cx="3690257" cy="1450757"/>
          </a:xfrm>
        </p:spPr>
        <p:txBody>
          <a:bodyPr>
            <a:normAutofit/>
          </a:bodyPr>
          <a:lstStyle/>
          <a:p>
            <a:r>
              <a:rPr lang="en-US" sz="4100" dirty="0"/>
              <a:t>Fundamental Attribution Error</a:t>
            </a:r>
          </a:p>
        </p:txBody>
      </p:sp>
      <p:pic>
        <p:nvPicPr>
          <p:cNvPr id="7" name="Picture 6">
            <a:extLst>
              <a:ext uri="{FF2B5EF4-FFF2-40B4-BE49-F238E27FC236}">
                <a16:creationId xmlns:a16="http://schemas.microsoft.com/office/drawing/2014/main" id="{9D1A2640-48D9-4C5E-92C3-A85BA2A7D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634" y="640081"/>
            <a:ext cx="4530531" cy="5314406"/>
          </a:xfrm>
          <a:prstGeom prst="rect">
            <a:avLst/>
          </a:prstGeom>
        </p:spPr>
      </p:pic>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B1D89DE-75CD-4A33-9301-797AEFFBE0FF}"/>
              </a:ext>
            </a:extLst>
          </p:cNvPr>
          <p:cNvSpPr>
            <a:spLocks noGrp="1"/>
          </p:cNvSpPr>
          <p:nvPr>
            <p:ph idx="1"/>
          </p:nvPr>
        </p:nvSpPr>
        <p:spPr>
          <a:xfrm>
            <a:off x="7859485" y="2198914"/>
            <a:ext cx="3690257" cy="3670180"/>
          </a:xfrm>
        </p:spPr>
        <p:txBody>
          <a:bodyPr>
            <a:normAutofit/>
          </a:bodyPr>
          <a:lstStyle/>
          <a:p>
            <a:r>
              <a:rPr lang="en-US" b="1" dirty="0"/>
              <a:t>Fundamental attribution error (correspondence bias) – </a:t>
            </a:r>
            <a:r>
              <a:rPr lang="en-US" dirty="0"/>
              <a:t>The tendency to overestimate the extend to which people’s behaviour is due to personality traits and to underestimate the role of situational factors. </a:t>
            </a:r>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442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E5958DBC-F4DA-42A8-8C52-860179790E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4F9F0-884A-4A6D-98F5-81ABC7AF4B60}"/>
              </a:ext>
            </a:extLst>
          </p:cNvPr>
          <p:cNvSpPr>
            <a:spLocks noGrp="1"/>
          </p:cNvSpPr>
          <p:nvPr>
            <p:ph type="title"/>
          </p:nvPr>
        </p:nvSpPr>
        <p:spPr>
          <a:xfrm>
            <a:off x="5144679" y="634946"/>
            <a:ext cx="6405063" cy="1450757"/>
          </a:xfrm>
        </p:spPr>
        <p:txBody>
          <a:bodyPr>
            <a:normAutofit/>
          </a:bodyPr>
          <a:lstStyle/>
          <a:p>
            <a:r>
              <a:rPr lang="en-US" dirty="0"/>
              <a:t>Fundamental Attribution Error</a:t>
            </a:r>
          </a:p>
        </p:txBody>
      </p:sp>
      <p:pic>
        <p:nvPicPr>
          <p:cNvPr id="5" name="Picture 4">
            <a:extLst>
              <a:ext uri="{FF2B5EF4-FFF2-40B4-BE49-F238E27FC236}">
                <a16:creationId xmlns:a16="http://schemas.microsoft.com/office/drawing/2014/main" id="{41FF48F1-169F-46EA-9DF9-040DC338E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10081"/>
            <a:ext cx="4020297" cy="1618169"/>
          </a:xfrm>
          <a:prstGeom prst="rect">
            <a:avLst/>
          </a:prstGeom>
        </p:spPr>
      </p:pic>
      <p:cxnSp>
        <p:nvCxnSpPr>
          <p:cNvPr id="17" name="Straight Connector 13">
            <a:extLst>
              <a:ext uri="{FF2B5EF4-FFF2-40B4-BE49-F238E27FC236}">
                <a16:creationId xmlns:a16="http://schemas.microsoft.com/office/drawing/2014/main" id="{79FCC9A9-2031-4283-9B27-34B62BB7F30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1351EFE-D411-4EE7-A59C-64364DCF6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782" y="3218101"/>
            <a:ext cx="1454729" cy="2476136"/>
          </a:xfrm>
          <a:prstGeom prst="rect">
            <a:avLst/>
          </a:prstGeom>
        </p:spPr>
      </p:pic>
      <p:sp>
        <p:nvSpPr>
          <p:cNvPr id="3" name="Content Placeholder 2">
            <a:extLst>
              <a:ext uri="{FF2B5EF4-FFF2-40B4-BE49-F238E27FC236}">
                <a16:creationId xmlns:a16="http://schemas.microsoft.com/office/drawing/2014/main" id="{473D7FDD-4144-4C73-A7B8-64236AF12E88}"/>
              </a:ext>
            </a:extLst>
          </p:cNvPr>
          <p:cNvSpPr>
            <a:spLocks noGrp="1"/>
          </p:cNvSpPr>
          <p:nvPr>
            <p:ph idx="1"/>
          </p:nvPr>
        </p:nvSpPr>
        <p:spPr>
          <a:xfrm>
            <a:off x="5144679" y="2198914"/>
            <a:ext cx="6405063" cy="3670180"/>
          </a:xfrm>
        </p:spPr>
        <p:txBody>
          <a:bodyPr>
            <a:normAutofit/>
          </a:bodyPr>
          <a:lstStyle/>
          <a:p>
            <a:r>
              <a:rPr lang="en-US" b="1" dirty="0"/>
              <a:t>Victim blaming – </a:t>
            </a:r>
            <a:r>
              <a:rPr lang="en-US" dirty="0"/>
              <a:t>Even if people are made aware of the situational factors responsible for the plight of disadvantaged members of society they may still see these individuals as responsible for their misfortune</a:t>
            </a:r>
          </a:p>
          <a:p>
            <a:r>
              <a:rPr lang="en-US" b="1" dirty="0"/>
              <a:t>Perceptual salience – </a:t>
            </a:r>
            <a:r>
              <a:rPr lang="en-US" dirty="0"/>
              <a:t>Information that is the focus of people’s attention; people tend to overestimate the causal role of the perceptually salient information</a:t>
            </a:r>
          </a:p>
          <a:p>
            <a:endParaRPr lang="en-US" dirty="0"/>
          </a:p>
          <a:p>
            <a:endParaRPr lang="en-US" dirty="0"/>
          </a:p>
        </p:txBody>
      </p:sp>
      <p:sp>
        <p:nvSpPr>
          <p:cNvPr id="19" name="Rectangle 15">
            <a:extLst>
              <a:ext uri="{FF2B5EF4-FFF2-40B4-BE49-F238E27FC236}">
                <a16:creationId xmlns:a16="http://schemas.microsoft.com/office/drawing/2014/main" id="{51DDD252-D7C8-4CE5-9C61-D60D722BC2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7">
            <a:extLst>
              <a:ext uri="{FF2B5EF4-FFF2-40B4-BE49-F238E27FC236}">
                <a16:creationId xmlns:a16="http://schemas.microsoft.com/office/drawing/2014/main" id="{2FBD75F5-C49C-4F6A-8D43-7A5939C23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719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BDE4-DC2A-4A0B-9B38-5B621521E8FC}"/>
              </a:ext>
            </a:extLst>
          </p:cNvPr>
          <p:cNvSpPr>
            <a:spLocks noGrp="1"/>
          </p:cNvSpPr>
          <p:nvPr>
            <p:ph type="title"/>
          </p:nvPr>
        </p:nvSpPr>
        <p:spPr/>
        <p:txBody>
          <a:bodyPr/>
          <a:lstStyle/>
          <a:p>
            <a:r>
              <a:rPr lang="en-US" dirty="0"/>
              <a:t>Exam Overview</a:t>
            </a:r>
          </a:p>
        </p:txBody>
      </p:sp>
      <p:sp>
        <p:nvSpPr>
          <p:cNvPr id="3" name="Content Placeholder 2">
            <a:extLst>
              <a:ext uri="{FF2B5EF4-FFF2-40B4-BE49-F238E27FC236}">
                <a16:creationId xmlns:a16="http://schemas.microsoft.com/office/drawing/2014/main" id="{24809F9B-F6B9-437B-BDB5-CD4F95CAA305}"/>
              </a:ext>
            </a:extLst>
          </p:cNvPr>
          <p:cNvSpPr>
            <a:spLocks noGrp="1"/>
          </p:cNvSpPr>
          <p:nvPr>
            <p:ph idx="1"/>
          </p:nvPr>
        </p:nvSpPr>
        <p:spPr>
          <a:xfrm>
            <a:off x="1097280" y="1845733"/>
            <a:ext cx="10058400" cy="4359123"/>
          </a:xfrm>
        </p:spPr>
        <p:txBody>
          <a:bodyPr>
            <a:normAutofit fontScale="92500" lnSpcReduction="20000"/>
          </a:bodyPr>
          <a:lstStyle/>
          <a:p>
            <a:r>
              <a:rPr lang="en-US" dirty="0"/>
              <a:t>Your exam will be based on:</a:t>
            </a:r>
          </a:p>
          <a:p>
            <a:pPr lvl="1"/>
            <a:r>
              <a:rPr lang="en-US" dirty="0"/>
              <a:t>Chapter 1, 3, and 4 of Social Psychology, Sixth Canadian Edition</a:t>
            </a:r>
          </a:p>
          <a:p>
            <a:pPr lvl="1"/>
            <a:r>
              <a:rPr lang="en-US" dirty="0"/>
              <a:t>The PowerPoint slides</a:t>
            </a:r>
          </a:p>
          <a:p>
            <a:pPr lvl="1"/>
            <a:r>
              <a:rPr lang="en-US" dirty="0"/>
              <a:t>Video links included in the slide that we discussed in class</a:t>
            </a:r>
          </a:p>
          <a:p>
            <a:pPr lvl="1"/>
            <a:r>
              <a:rPr lang="en-US" dirty="0"/>
              <a:t>Part 1 of the Century of Self</a:t>
            </a:r>
          </a:p>
          <a:p>
            <a:r>
              <a:rPr lang="en-US" dirty="0"/>
              <a:t>Composition of the exam will contain:</a:t>
            </a:r>
          </a:p>
          <a:p>
            <a:pPr lvl="1"/>
            <a:r>
              <a:rPr lang="en-US" dirty="0"/>
              <a:t>No more than 25 – 30 multiple choice questions.</a:t>
            </a:r>
          </a:p>
          <a:p>
            <a:pPr lvl="1"/>
            <a:r>
              <a:rPr lang="en-US" dirty="0"/>
              <a:t>No more than 2 essay questions – with follow-up questions.</a:t>
            </a:r>
          </a:p>
          <a:p>
            <a:r>
              <a:rPr lang="en-US" dirty="0"/>
              <a:t>Multiple choice questions:</a:t>
            </a:r>
          </a:p>
          <a:p>
            <a:pPr lvl="1"/>
            <a:r>
              <a:rPr lang="en-US" dirty="0"/>
              <a:t>Will be taken from the textbook and PowerPoint Slides.</a:t>
            </a:r>
          </a:p>
          <a:p>
            <a:pPr lvl="1"/>
            <a:r>
              <a:rPr lang="en-US" dirty="0"/>
              <a:t>Will be based on </a:t>
            </a:r>
            <a:r>
              <a:rPr lang="en-US" i="1" dirty="0"/>
              <a:t>recall</a:t>
            </a:r>
            <a:r>
              <a:rPr lang="en-US" dirty="0"/>
              <a:t> and </a:t>
            </a:r>
            <a:r>
              <a:rPr lang="en-US" i="1" dirty="0"/>
              <a:t>application</a:t>
            </a:r>
            <a:r>
              <a:rPr lang="en-US" dirty="0"/>
              <a:t> of concepts, terms, studies, etc. </a:t>
            </a:r>
          </a:p>
          <a:p>
            <a:r>
              <a:rPr lang="en-US" dirty="0"/>
              <a:t>Essay Questions:</a:t>
            </a:r>
          </a:p>
          <a:p>
            <a:pPr lvl="1"/>
            <a:r>
              <a:rPr lang="en-US" dirty="0"/>
              <a:t>Will be taken from Textbook, PowerPoint, Video links, Part 1 of the Century of Self.</a:t>
            </a:r>
          </a:p>
          <a:p>
            <a:pPr lvl="1"/>
            <a:r>
              <a:rPr lang="en-US" dirty="0"/>
              <a:t>Will be based on a critical understanding of the topic at hand. </a:t>
            </a:r>
          </a:p>
        </p:txBody>
      </p:sp>
    </p:spTree>
    <p:extLst>
      <p:ext uri="{BB962C8B-B14F-4D97-AF65-F5344CB8AC3E}">
        <p14:creationId xmlns:p14="http://schemas.microsoft.com/office/powerpoint/2010/main" val="50740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8DABE-D95E-4F3A-A0C3-A42D9D36B8A1}"/>
              </a:ext>
            </a:extLst>
          </p:cNvPr>
          <p:cNvSpPr>
            <a:spLocks noGrp="1"/>
          </p:cNvSpPr>
          <p:nvPr>
            <p:ph type="title"/>
          </p:nvPr>
        </p:nvSpPr>
        <p:spPr>
          <a:xfrm>
            <a:off x="7859485" y="634946"/>
            <a:ext cx="3690257" cy="1450757"/>
          </a:xfrm>
        </p:spPr>
        <p:txBody>
          <a:bodyPr>
            <a:normAutofit/>
          </a:bodyPr>
          <a:lstStyle/>
          <a:p>
            <a:r>
              <a:rPr lang="en-US" sz="3400" dirty="0"/>
              <a:t>Two-Step Process of Making Attributions</a:t>
            </a:r>
          </a:p>
        </p:txBody>
      </p:sp>
      <p:pic>
        <p:nvPicPr>
          <p:cNvPr id="5" name="Picture 4">
            <a:extLst>
              <a:ext uri="{FF2B5EF4-FFF2-40B4-BE49-F238E27FC236}">
                <a16:creationId xmlns:a16="http://schemas.microsoft.com/office/drawing/2014/main" id="{202BD540-AAD0-489C-8856-DB9352E8740D}"/>
              </a:ext>
            </a:extLst>
          </p:cNvPr>
          <p:cNvPicPr>
            <a:picLocks noChangeAspect="1"/>
          </p:cNvPicPr>
          <p:nvPr/>
        </p:nvPicPr>
        <p:blipFill rotWithShape="1">
          <a:blip r:embed="rId2">
            <a:extLst>
              <a:ext uri="{28A0092B-C50C-407E-A947-70E740481C1C}">
                <a14:useLocalDpi xmlns:a14="http://schemas.microsoft.com/office/drawing/2010/main" val="0"/>
              </a:ext>
            </a:extLst>
          </a:blip>
          <a:srcRect r="3462" b="2"/>
          <a:stretch/>
        </p:blipFill>
        <p:spPr>
          <a:xfrm>
            <a:off x="633999" y="640081"/>
            <a:ext cx="6909801" cy="5314406"/>
          </a:xfrm>
          <a:prstGeom prst="rect">
            <a:avLst/>
          </a:prstGeom>
        </p:spPr>
      </p:pic>
      <p:cxnSp>
        <p:nvCxnSpPr>
          <p:cNvPr id="24" name="Straight Connector 11">
            <a:extLst>
              <a:ext uri="{FF2B5EF4-FFF2-40B4-BE49-F238E27FC236}">
                <a16:creationId xmlns:a16="http://schemas.microsoft.com/office/drawing/2014/main"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4935BF-1CEE-48F2-A20A-63ADF0B1C817}"/>
              </a:ext>
            </a:extLst>
          </p:cNvPr>
          <p:cNvSpPr>
            <a:spLocks noGrp="1"/>
          </p:cNvSpPr>
          <p:nvPr>
            <p:ph idx="1"/>
          </p:nvPr>
        </p:nvSpPr>
        <p:spPr>
          <a:xfrm>
            <a:off x="7859485" y="2198913"/>
            <a:ext cx="3690257" cy="3755565"/>
          </a:xfrm>
        </p:spPr>
        <p:txBody>
          <a:bodyPr>
            <a:normAutofit/>
          </a:bodyPr>
          <a:lstStyle/>
          <a:p>
            <a:r>
              <a:rPr lang="en-US" b="1" dirty="0"/>
              <a:t>Two-Step Process of Attribution: </a:t>
            </a:r>
            <a:r>
              <a:rPr lang="en-US" dirty="0"/>
              <a:t>Analyzing another person’s behaviour first by making an automatic internal attribution and only then thinking of possible situational reasons for the behaviour, after which one may adjust the original internal attribution </a:t>
            </a:r>
          </a:p>
          <a:p>
            <a:pPr lvl="1"/>
            <a:r>
              <a:rPr lang="en-US" dirty="0"/>
              <a:t>Varies across cultures </a:t>
            </a:r>
          </a:p>
          <a:p>
            <a:pPr lvl="1"/>
            <a:r>
              <a:rPr lang="en-US" dirty="0"/>
              <a:t>Changes depending if we are describing ourselves or others </a:t>
            </a:r>
          </a:p>
          <a:p>
            <a:pPr lvl="1"/>
            <a:r>
              <a:rPr lang="en-US" dirty="0"/>
              <a:t>Actor/observer differences</a:t>
            </a:r>
          </a:p>
        </p:txBody>
      </p:sp>
      <p:sp>
        <p:nvSpPr>
          <p:cNvPr id="25" name="Rectangle 13">
            <a:extLst>
              <a:ext uri="{FF2B5EF4-FFF2-40B4-BE49-F238E27FC236}">
                <a16:creationId xmlns:a16="http://schemas.microsoft.com/office/drawing/2014/main" id="{6329CBCE-21AE-419D-AC1F-8ACF510A6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5">
            <a:extLst>
              <a:ext uri="{FF2B5EF4-FFF2-40B4-BE49-F238E27FC236}">
                <a16:creationId xmlns:a16="http://schemas.microsoft.com/office/drawing/2014/main" id="{FF2DA012-1414-493D-888F-5D99D0BDA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264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6F2-A7B7-48F6-81F5-4EBCF9BA8D37}"/>
              </a:ext>
            </a:extLst>
          </p:cNvPr>
          <p:cNvSpPr>
            <a:spLocks noGrp="1"/>
          </p:cNvSpPr>
          <p:nvPr>
            <p:ph type="title"/>
          </p:nvPr>
        </p:nvSpPr>
        <p:spPr/>
        <p:txBody>
          <a:bodyPr/>
          <a:lstStyle/>
          <a:p>
            <a:r>
              <a:rPr lang="en-US" dirty="0"/>
              <a:t>Self-Serving Attributions </a:t>
            </a:r>
          </a:p>
        </p:txBody>
      </p:sp>
      <p:sp>
        <p:nvSpPr>
          <p:cNvPr id="3" name="Content Placeholder 2">
            <a:extLst>
              <a:ext uri="{FF2B5EF4-FFF2-40B4-BE49-F238E27FC236}">
                <a16:creationId xmlns:a16="http://schemas.microsoft.com/office/drawing/2014/main" id="{615FCB52-05DD-4640-94F0-AF8EF7B6EC5D}"/>
              </a:ext>
            </a:extLst>
          </p:cNvPr>
          <p:cNvSpPr>
            <a:spLocks noGrp="1"/>
          </p:cNvSpPr>
          <p:nvPr>
            <p:ph idx="1"/>
          </p:nvPr>
        </p:nvSpPr>
        <p:spPr/>
        <p:txBody>
          <a:bodyPr/>
          <a:lstStyle/>
          <a:p>
            <a:r>
              <a:rPr lang="en-US" b="1" dirty="0"/>
              <a:t>Self-Serving Attributions</a:t>
            </a:r>
            <a:r>
              <a:rPr lang="en-US" dirty="0"/>
              <a:t>: Explanations for one’s success that credit internal, dispositional factors and explanations for one’s failures blame external, situational factors.</a:t>
            </a:r>
          </a:p>
          <a:p>
            <a:endParaRPr lang="en-US" dirty="0"/>
          </a:p>
          <a:p>
            <a:pPr lvl="1"/>
            <a:r>
              <a:rPr lang="en-US" dirty="0"/>
              <a:t>Remember what we worked on with others more than what they did </a:t>
            </a:r>
          </a:p>
          <a:p>
            <a:pPr lvl="1"/>
            <a:r>
              <a:rPr lang="en-US" dirty="0"/>
              <a:t>Can be seen in athlete speeches – some experienced athletes don’t fall into the trap</a:t>
            </a:r>
          </a:p>
          <a:p>
            <a:pPr lvl="1"/>
            <a:r>
              <a:rPr lang="en-US" dirty="0"/>
              <a:t>Cultural influence – More present in individualist (Western) cultures</a:t>
            </a:r>
          </a:p>
          <a:p>
            <a:pPr marL="384048" lvl="2" indent="0">
              <a:buNone/>
            </a:pPr>
            <a:endParaRPr lang="en-US" dirty="0"/>
          </a:p>
        </p:txBody>
      </p:sp>
    </p:spTree>
    <p:extLst>
      <p:ext uri="{BB962C8B-B14F-4D97-AF65-F5344CB8AC3E}">
        <p14:creationId xmlns:p14="http://schemas.microsoft.com/office/powerpoint/2010/main" val="2539054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0C5B-5A3A-409B-B268-651D2CDA2AC6}"/>
              </a:ext>
            </a:extLst>
          </p:cNvPr>
          <p:cNvSpPr>
            <a:spLocks noGrp="1"/>
          </p:cNvSpPr>
          <p:nvPr>
            <p:ph type="title"/>
          </p:nvPr>
        </p:nvSpPr>
        <p:spPr/>
        <p:txBody>
          <a:bodyPr/>
          <a:lstStyle/>
          <a:p>
            <a:r>
              <a:rPr lang="en-US" dirty="0"/>
              <a:t>Defensive Attributions</a:t>
            </a:r>
          </a:p>
        </p:txBody>
      </p:sp>
      <p:sp>
        <p:nvSpPr>
          <p:cNvPr id="3" name="Content Placeholder 2">
            <a:extLst>
              <a:ext uri="{FF2B5EF4-FFF2-40B4-BE49-F238E27FC236}">
                <a16:creationId xmlns:a16="http://schemas.microsoft.com/office/drawing/2014/main" id="{526916DC-1F98-4080-B289-C483981FA0A6}"/>
              </a:ext>
            </a:extLst>
          </p:cNvPr>
          <p:cNvSpPr>
            <a:spLocks noGrp="1"/>
          </p:cNvSpPr>
          <p:nvPr>
            <p:ph idx="1"/>
          </p:nvPr>
        </p:nvSpPr>
        <p:spPr/>
        <p:txBody>
          <a:bodyPr/>
          <a:lstStyle/>
          <a:p>
            <a:r>
              <a:rPr lang="en-US" b="1" dirty="0"/>
              <a:t>Defensive attribution</a:t>
            </a:r>
            <a:r>
              <a:rPr lang="en-US" dirty="0"/>
              <a:t>: Explanations for behaviour that avoid feelings of vulnerability and mortality </a:t>
            </a:r>
          </a:p>
          <a:p>
            <a:r>
              <a:rPr lang="en-US" b="1" dirty="0"/>
              <a:t>Belief in a Just World</a:t>
            </a:r>
            <a:r>
              <a:rPr lang="en-US" dirty="0"/>
              <a:t>: A form of defensive attribution wherein people assume that bad things happen to bad people and good things happen to good people</a:t>
            </a:r>
          </a:p>
        </p:txBody>
      </p:sp>
    </p:spTree>
    <p:extLst>
      <p:ext uri="{BB962C8B-B14F-4D97-AF65-F5344CB8AC3E}">
        <p14:creationId xmlns:p14="http://schemas.microsoft.com/office/powerpoint/2010/main" val="45813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2ADF-BE98-4900-8103-374A73AAAF3C}"/>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60A0D806-E2AA-4293-AC48-6291A8803447}"/>
              </a:ext>
            </a:extLst>
          </p:cNvPr>
          <p:cNvSpPr>
            <a:spLocks noGrp="1"/>
          </p:cNvSpPr>
          <p:nvPr>
            <p:ph idx="1"/>
          </p:nvPr>
        </p:nvSpPr>
        <p:spPr/>
        <p:txBody>
          <a:bodyPr>
            <a:normAutofit fontScale="47500" lnSpcReduction="20000"/>
          </a:bodyPr>
          <a:lstStyle/>
          <a:p>
            <a:r>
              <a:rPr lang="en-US" dirty="0"/>
              <a:t>What are examples of nonverbal communication?</a:t>
            </a:r>
          </a:p>
          <a:p>
            <a:r>
              <a:rPr lang="en-US" dirty="0"/>
              <a:t>What did Darwin suggest about facial expressions?</a:t>
            </a:r>
          </a:p>
          <a:p>
            <a:r>
              <a:rPr lang="en-US" dirty="0"/>
              <a:t>According to Ekman, what are the six universal emotions determined by unique facial expressions?</a:t>
            </a:r>
          </a:p>
          <a:p>
            <a:r>
              <a:rPr lang="en-US" dirty="0"/>
              <a:t>Give evidence for and against the argument that facial expressions of emotion universal.</a:t>
            </a:r>
          </a:p>
          <a:p>
            <a:r>
              <a:rPr lang="en-US" dirty="0"/>
              <a:t>Why is decoding sometimes inaccurate? </a:t>
            </a:r>
          </a:p>
          <a:p>
            <a:r>
              <a:rPr lang="en-US" dirty="0"/>
              <a:t>What are other channels for nonverbal communication?</a:t>
            </a:r>
          </a:p>
          <a:p>
            <a:r>
              <a:rPr lang="en-US" dirty="0"/>
              <a:t>What is implicit personality theory?</a:t>
            </a:r>
          </a:p>
          <a:p>
            <a:r>
              <a:rPr lang="en-US" dirty="0"/>
              <a:t>How to people draw causal attributions about people’s behaviour? </a:t>
            </a:r>
          </a:p>
          <a:p>
            <a:r>
              <a:rPr lang="en-US" dirty="0"/>
              <a:t>How do people draw causal attributions about their own behaviour?</a:t>
            </a:r>
          </a:p>
          <a:p>
            <a:r>
              <a:rPr lang="en-US" dirty="0"/>
              <a:t>What is the covariation model of attribution? </a:t>
            </a:r>
          </a:p>
          <a:p>
            <a:r>
              <a:rPr lang="en-US" dirty="0"/>
              <a:t>What is the fundamental attribution error and how does it manifest cross culturally?</a:t>
            </a:r>
          </a:p>
          <a:p>
            <a:r>
              <a:rPr lang="en-US" dirty="0"/>
              <a:t>What are consequences of the fundamental attribution error? </a:t>
            </a:r>
          </a:p>
          <a:p>
            <a:r>
              <a:rPr lang="en-US" dirty="0"/>
              <a:t>What is the two-step process of making attributions? How does it apply cross culturally?</a:t>
            </a:r>
          </a:p>
          <a:p>
            <a:r>
              <a:rPr lang="en-US" dirty="0"/>
              <a:t>What are defensive attributions? Give some examples of defensive attributions. </a:t>
            </a:r>
          </a:p>
        </p:txBody>
      </p:sp>
    </p:spTree>
    <p:extLst>
      <p:ext uri="{BB962C8B-B14F-4D97-AF65-F5344CB8AC3E}">
        <p14:creationId xmlns:p14="http://schemas.microsoft.com/office/powerpoint/2010/main" val="341674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r>
              <a:rPr lang="en-US" sz="3200"/>
              <a:t>Study Hard!</a:t>
            </a:r>
            <a:endParaRPr lang="en-US" sz="3200" dirty="0"/>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D0EC-7008-4626-B7F7-191E08D3B88D}"/>
              </a:ext>
            </a:extLst>
          </p:cNvPr>
          <p:cNvSpPr>
            <a:spLocks noGrp="1"/>
          </p:cNvSpPr>
          <p:nvPr>
            <p:ph type="title"/>
          </p:nvPr>
        </p:nvSpPr>
        <p:spPr/>
        <p:txBody>
          <a:bodyPr/>
          <a:lstStyle/>
          <a:p>
            <a:r>
              <a:rPr lang="en-US" dirty="0"/>
              <a:t>Practice Questions - Recall</a:t>
            </a:r>
          </a:p>
        </p:txBody>
      </p:sp>
      <p:sp>
        <p:nvSpPr>
          <p:cNvPr id="3" name="Content Placeholder 2">
            <a:extLst>
              <a:ext uri="{FF2B5EF4-FFF2-40B4-BE49-F238E27FC236}">
                <a16:creationId xmlns:a16="http://schemas.microsoft.com/office/drawing/2014/main" id="{F15CB20B-DE04-45F3-BC34-3D54DA4706CF}"/>
              </a:ext>
            </a:extLst>
          </p:cNvPr>
          <p:cNvSpPr>
            <a:spLocks noGrp="1"/>
          </p:cNvSpPr>
          <p:nvPr>
            <p:ph idx="1"/>
          </p:nvPr>
        </p:nvSpPr>
        <p:spPr/>
        <p:txBody>
          <a:bodyPr>
            <a:normAutofit/>
          </a:bodyPr>
          <a:lstStyle/>
          <a:p>
            <a:r>
              <a:rPr lang="en-US" dirty="0"/>
              <a:t>2) Social psychology is defined as the scientific study of the way people's ________ are influenced by the ________ presence of other people.</a:t>
            </a:r>
          </a:p>
          <a:p>
            <a:endParaRPr lang="en-US" dirty="0"/>
          </a:p>
          <a:p>
            <a:pPr lvl="1"/>
            <a:r>
              <a:rPr lang="en-US" dirty="0"/>
              <a:t>A) thoughts and feelings; real or imagined</a:t>
            </a:r>
          </a:p>
          <a:p>
            <a:pPr lvl="1"/>
            <a:r>
              <a:rPr lang="en-US" dirty="0"/>
              <a:t>B) thoughts, feelings, and behaviours; real or imagined</a:t>
            </a:r>
          </a:p>
          <a:p>
            <a:pPr lvl="1"/>
            <a:r>
              <a:rPr lang="en-US" dirty="0"/>
              <a:t>C) behaviours; real</a:t>
            </a:r>
          </a:p>
          <a:p>
            <a:pPr lvl="1"/>
            <a:r>
              <a:rPr lang="en-US" dirty="0"/>
              <a:t>D) behaviours; imagined</a:t>
            </a:r>
          </a:p>
          <a:p>
            <a:pPr lvl="1"/>
            <a:r>
              <a:rPr lang="en-US" dirty="0"/>
              <a:t>E) thoughts and behaviours; imagined</a:t>
            </a:r>
          </a:p>
          <a:p>
            <a:r>
              <a:rPr lang="en-US" dirty="0"/>
              <a:t> </a:t>
            </a:r>
          </a:p>
        </p:txBody>
      </p:sp>
    </p:spTree>
    <p:extLst>
      <p:ext uri="{BB962C8B-B14F-4D97-AF65-F5344CB8AC3E}">
        <p14:creationId xmlns:p14="http://schemas.microsoft.com/office/powerpoint/2010/main" val="164815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D0EC-7008-4626-B7F7-191E08D3B88D}"/>
              </a:ext>
            </a:extLst>
          </p:cNvPr>
          <p:cNvSpPr>
            <a:spLocks noGrp="1"/>
          </p:cNvSpPr>
          <p:nvPr>
            <p:ph type="title"/>
          </p:nvPr>
        </p:nvSpPr>
        <p:spPr/>
        <p:txBody>
          <a:bodyPr/>
          <a:lstStyle/>
          <a:p>
            <a:r>
              <a:rPr lang="en-US" dirty="0"/>
              <a:t>Practice Questions – Applied</a:t>
            </a:r>
          </a:p>
        </p:txBody>
      </p:sp>
      <p:sp>
        <p:nvSpPr>
          <p:cNvPr id="3" name="Content Placeholder 2">
            <a:extLst>
              <a:ext uri="{FF2B5EF4-FFF2-40B4-BE49-F238E27FC236}">
                <a16:creationId xmlns:a16="http://schemas.microsoft.com/office/drawing/2014/main" id="{F15CB20B-DE04-45F3-BC34-3D54DA4706CF}"/>
              </a:ext>
            </a:extLst>
          </p:cNvPr>
          <p:cNvSpPr>
            <a:spLocks noGrp="1"/>
          </p:cNvSpPr>
          <p:nvPr>
            <p:ph idx="1"/>
          </p:nvPr>
        </p:nvSpPr>
        <p:spPr/>
        <p:txBody>
          <a:bodyPr>
            <a:normAutofit/>
          </a:bodyPr>
          <a:lstStyle/>
          <a:p>
            <a:r>
              <a:rPr lang="en-US" dirty="0"/>
              <a:t> 3) Which of the following is an example of a </a:t>
            </a:r>
            <a:r>
              <a:rPr lang="en-US" i="1" dirty="0"/>
              <a:t>direct </a:t>
            </a:r>
            <a:r>
              <a:rPr lang="en-US" dirty="0"/>
              <a:t>persuasion attempt?</a:t>
            </a:r>
          </a:p>
          <a:p>
            <a:endParaRPr lang="en-US" dirty="0"/>
          </a:p>
          <a:p>
            <a:pPr lvl="1"/>
            <a:r>
              <a:rPr lang="en-US" dirty="0"/>
              <a:t>A) Ramona works hard in school to make her mother proud.</a:t>
            </a:r>
          </a:p>
          <a:p>
            <a:pPr lvl="1"/>
            <a:r>
              <a:rPr lang="en-US" dirty="0"/>
              <a:t>B) Jason moves from Calgary to P.E.I and picks up a maritime accent. </a:t>
            </a:r>
          </a:p>
          <a:p>
            <a:pPr lvl="1"/>
            <a:r>
              <a:rPr lang="en-US" dirty="0"/>
              <a:t>C) Gavin watches a romantic comedy to make his girlfriend happy.</a:t>
            </a:r>
          </a:p>
          <a:p>
            <a:pPr lvl="1"/>
            <a:r>
              <a:rPr lang="en-US" dirty="0"/>
              <a:t>D) Marianne thinks of her ex-boyfriend and becomes sad.</a:t>
            </a:r>
          </a:p>
          <a:p>
            <a:pPr lvl="1"/>
            <a:r>
              <a:rPr lang="en-US" dirty="0"/>
              <a:t>E) A bully threatens Billy and makes him give the bully his lunch money.</a:t>
            </a:r>
          </a:p>
          <a:p>
            <a:endParaRPr lang="en-US" dirty="0"/>
          </a:p>
          <a:p>
            <a:endParaRPr lang="en-US" dirty="0"/>
          </a:p>
          <a:p>
            <a:endParaRPr lang="en-US" dirty="0"/>
          </a:p>
        </p:txBody>
      </p:sp>
    </p:spTree>
    <p:extLst>
      <p:ext uri="{BB962C8B-B14F-4D97-AF65-F5344CB8AC3E}">
        <p14:creationId xmlns:p14="http://schemas.microsoft.com/office/powerpoint/2010/main" val="93048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B794-EEE1-428C-9CB8-BE28069CF911}"/>
              </a:ext>
            </a:extLst>
          </p:cNvPr>
          <p:cNvSpPr>
            <a:spLocks noGrp="1"/>
          </p:cNvSpPr>
          <p:nvPr>
            <p:ph type="title"/>
          </p:nvPr>
        </p:nvSpPr>
        <p:spPr/>
        <p:txBody>
          <a:bodyPr/>
          <a:lstStyle/>
          <a:p>
            <a:r>
              <a:rPr lang="en-US" dirty="0"/>
              <a:t>Practice Question – Essay Question</a:t>
            </a:r>
          </a:p>
        </p:txBody>
      </p:sp>
      <p:sp>
        <p:nvSpPr>
          <p:cNvPr id="3" name="Content Placeholder 2">
            <a:extLst>
              <a:ext uri="{FF2B5EF4-FFF2-40B4-BE49-F238E27FC236}">
                <a16:creationId xmlns:a16="http://schemas.microsoft.com/office/drawing/2014/main" id="{58094D6F-A921-4D7B-AA0D-8A326935BF88}"/>
              </a:ext>
            </a:extLst>
          </p:cNvPr>
          <p:cNvSpPr>
            <a:spLocks noGrp="1"/>
          </p:cNvSpPr>
          <p:nvPr>
            <p:ph idx="1"/>
          </p:nvPr>
        </p:nvSpPr>
        <p:spPr/>
        <p:txBody>
          <a:bodyPr/>
          <a:lstStyle/>
          <a:p>
            <a:r>
              <a:rPr lang="en-US" dirty="0"/>
              <a:t>Please define, compare and contrast the following fields:</a:t>
            </a:r>
          </a:p>
          <a:p>
            <a:endParaRPr lang="en-US" dirty="0"/>
          </a:p>
          <a:p>
            <a:pPr lvl="1"/>
            <a:r>
              <a:rPr lang="en-US" dirty="0"/>
              <a:t>Social psychology </a:t>
            </a:r>
          </a:p>
          <a:p>
            <a:pPr lvl="1"/>
            <a:r>
              <a:rPr lang="en-US" dirty="0"/>
              <a:t>Sociology</a:t>
            </a:r>
          </a:p>
          <a:p>
            <a:pPr lvl="1"/>
            <a:r>
              <a:rPr lang="en-US" dirty="0"/>
              <a:t>Critical Social Psychology</a:t>
            </a:r>
          </a:p>
          <a:p>
            <a:pPr lvl="1"/>
            <a:r>
              <a:rPr lang="en-US" dirty="0"/>
              <a:t>Gestalt Psychology</a:t>
            </a:r>
          </a:p>
          <a:p>
            <a:pPr lvl="1"/>
            <a:r>
              <a:rPr lang="en-US" dirty="0"/>
              <a:t>Personality Psychology</a:t>
            </a:r>
          </a:p>
        </p:txBody>
      </p:sp>
    </p:spTree>
    <p:extLst>
      <p:ext uri="{BB962C8B-B14F-4D97-AF65-F5344CB8AC3E}">
        <p14:creationId xmlns:p14="http://schemas.microsoft.com/office/powerpoint/2010/main" val="93048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1037-FB46-4AC9-B736-8558A62BB84F}"/>
              </a:ext>
            </a:extLst>
          </p:cNvPr>
          <p:cNvSpPr>
            <a:spLocks noGrp="1"/>
          </p:cNvSpPr>
          <p:nvPr>
            <p:ph type="title"/>
          </p:nvPr>
        </p:nvSpPr>
        <p:spPr/>
        <p:txBody>
          <a:bodyPr/>
          <a:lstStyle/>
          <a:p>
            <a:r>
              <a:rPr lang="en-US" dirty="0"/>
              <a:t>Nonverbal Behaviour</a:t>
            </a:r>
          </a:p>
        </p:txBody>
      </p:sp>
      <p:sp>
        <p:nvSpPr>
          <p:cNvPr id="3" name="Content Placeholder 2">
            <a:extLst>
              <a:ext uri="{FF2B5EF4-FFF2-40B4-BE49-F238E27FC236}">
                <a16:creationId xmlns:a16="http://schemas.microsoft.com/office/drawing/2014/main" id="{F9A3AFCC-72B9-4F37-B240-6884F166D66C}"/>
              </a:ext>
            </a:extLst>
          </p:cNvPr>
          <p:cNvSpPr>
            <a:spLocks noGrp="1"/>
          </p:cNvSpPr>
          <p:nvPr>
            <p:ph idx="1"/>
          </p:nvPr>
        </p:nvSpPr>
        <p:spPr/>
        <p:txBody>
          <a:bodyPr>
            <a:normAutofit fontScale="92500" lnSpcReduction="10000"/>
          </a:bodyPr>
          <a:lstStyle/>
          <a:p>
            <a:r>
              <a:rPr lang="en-US" dirty="0"/>
              <a:t>Nonverbal communication  refers to how people communicate, intentionally or unintentionally, without words. </a:t>
            </a:r>
          </a:p>
          <a:p>
            <a:pPr lvl="1"/>
            <a:r>
              <a:rPr lang="en-US" sz="1600" dirty="0"/>
              <a:t>Facial expressions, tone of voice, gestures, body position/movement, touch, eye gaze, are common nonverbal communication channels. </a:t>
            </a:r>
          </a:p>
          <a:p>
            <a:r>
              <a:rPr lang="en-US" dirty="0"/>
              <a:t>Nonverbal behaviour is important for forming first impressions, but they are not always accurate</a:t>
            </a:r>
          </a:p>
          <a:p>
            <a:r>
              <a:rPr lang="en-US" dirty="0"/>
              <a:t>Nonverbal cues serve the following functions in communication: </a:t>
            </a:r>
          </a:p>
          <a:p>
            <a:pPr lvl="1"/>
            <a:r>
              <a:rPr lang="en-US" dirty="0"/>
              <a:t>They express emotions, attitudes and personality</a:t>
            </a:r>
          </a:p>
          <a:p>
            <a:pPr lvl="1"/>
            <a:r>
              <a:rPr lang="en-US" dirty="0"/>
              <a:t>They elicit empathy – mirror neurons</a:t>
            </a:r>
          </a:p>
          <a:p>
            <a:pPr lvl="1"/>
            <a:r>
              <a:rPr lang="en-US" dirty="0"/>
              <a:t>They substitute for verbal messages (emblems)</a:t>
            </a:r>
          </a:p>
          <a:p>
            <a:pPr lvl="1"/>
            <a:r>
              <a:rPr lang="en-US" dirty="0"/>
              <a:t>Many nonverbal cues occur at the same time (although they are mainly studied in isolation)</a:t>
            </a:r>
          </a:p>
          <a:p>
            <a:pPr lvl="1"/>
            <a:endParaRPr lang="en-US" dirty="0"/>
          </a:p>
          <a:p>
            <a:pPr lvl="1"/>
            <a:endParaRPr lang="en-US" dirty="0"/>
          </a:p>
          <a:p>
            <a:r>
              <a:rPr lang="en-US" dirty="0"/>
              <a:t> </a:t>
            </a:r>
          </a:p>
        </p:txBody>
      </p:sp>
    </p:spTree>
    <p:extLst>
      <p:ext uri="{BB962C8B-B14F-4D97-AF65-F5344CB8AC3E}">
        <p14:creationId xmlns:p14="http://schemas.microsoft.com/office/powerpoint/2010/main" val="272669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3B37-CB01-4DFE-9A54-D7EE79F9D970}"/>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BB2B563D-F7FB-4398-8EAB-7C6E6FEE50F2}"/>
              </a:ext>
            </a:extLst>
          </p:cNvPr>
          <p:cNvSpPr>
            <a:spLocks noGrp="1"/>
          </p:cNvSpPr>
          <p:nvPr>
            <p:ph idx="1"/>
          </p:nvPr>
        </p:nvSpPr>
        <p:spPr/>
        <p:txBody>
          <a:bodyPr/>
          <a:lstStyle/>
          <a:p>
            <a:r>
              <a:rPr lang="en-US" b="1" dirty="0"/>
              <a:t>Charles Darwin </a:t>
            </a:r>
            <a:r>
              <a:rPr lang="en-US" dirty="0"/>
              <a:t>(1872) The expression of the Emotions in Man and Animals – Focus on facial expressions. </a:t>
            </a:r>
          </a:p>
          <a:p>
            <a:pPr lvl="1"/>
            <a:r>
              <a:rPr lang="en-US" b="1" dirty="0"/>
              <a:t>Encode – </a:t>
            </a:r>
            <a:r>
              <a:rPr lang="en-US" dirty="0"/>
              <a:t>To express or emit nonverbal behaviour, such as smiling or patting someone on the back. </a:t>
            </a:r>
          </a:p>
          <a:p>
            <a:pPr lvl="1"/>
            <a:r>
              <a:rPr lang="en-US" b="1" dirty="0"/>
              <a:t>Decode – </a:t>
            </a:r>
            <a:r>
              <a:rPr lang="en-US" dirty="0"/>
              <a:t>To interpret the meaning of the nonverbal behaviour other people express, such as deciding that a pat on the back was an expression of condescension not kindness </a:t>
            </a:r>
          </a:p>
          <a:p>
            <a:pPr lvl="1"/>
            <a:r>
              <a:rPr lang="en-US" dirty="0"/>
              <a:t>Primary facial expressions are universal</a:t>
            </a:r>
          </a:p>
          <a:p>
            <a:pPr lvl="1"/>
            <a:r>
              <a:rPr lang="en-US" dirty="0"/>
              <a:t>Nonverbal communication are species specific and not culture specific</a:t>
            </a:r>
          </a:p>
          <a:p>
            <a:pPr lvl="1"/>
            <a:r>
              <a:rPr lang="en-US" dirty="0"/>
              <a:t>They are vestiges of once-useful physiological reactions</a:t>
            </a:r>
          </a:p>
          <a:p>
            <a:pPr lvl="1"/>
            <a:r>
              <a:rPr lang="en-US" dirty="0"/>
              <a:t>Evolutionary significance of conveying emotional states</a:t>
            </a:r>
          </a:p>
          <a:p>
            <a:pPr lvl="1"/>
            <a:endParaRPr lang="en-US" dirty="0"/>
          </a:p>
          <a:p>
            <a:endParaRPr lang="en-US" dirty="0"/>
          </a:p>
          <a:p>
            <a:endParaRPr lang="en-US" dirty="0"/>
          </a:p>
        </p:txBody>
      </p:sp>
    </p:spTree>
    <p:extLst>
      <p:ext uri="{BB962C8B-B14F-4D97-AF65-F5344CB8AC3E}">
        <p14:creationId xmlns:p14="http://schemas.microsoft.com/office/powerpoint/2010/main" val="386220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37410-C04B-41CC-9D77-3965ADC26A6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What is an Emotion? </a:t>
            </a:r>
          </a:p>
        </p:txBody>
      </p:sp>
      <p:pic>
        <p:nvPicPr>
          <p:cNvPr id="13" name="Content Placeholder 4">
            <a:extLst>
              <a:ext uri="{FF2B5EF4-FFF2-40B4-BE49-F238E27FC236}">
                <a16:creationId xmlns:a16="http://schemas.microsoft.com/office/drawing/2014/main" id="{0D37F4D9-FA40-44BB-A434-E885727268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792" y="260365"/>
            <a:ext cx="6912217" cy="4821270"/>
          </a:xfrm>
          <a:prstGeom prst="rect">
            <a:avLst/>
          </a:prstGeom>
        </p:spPr>
      </p:pic>
      <p:cxnSp>
        <p:nvCxnSpPr>
          <p:cNvPr id="36"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F6EA56F-2478-4B68-A773-71D76680FDA9}"/>
              </a:ext>
            </a:extLst>
          </p:cNvPr>
          <p:cNvSpPr/>
          <p:nvPr/>
        </p:nvSpPr>
        <p:spPr>
          <a:xfrm>
            <a:off x="5043714" y="4380536"/>
            <a:ext cx="6574971" cy="2031325"/>
          </a:xfrm>
          <a:prstGeom prst="rect">
            <a:avLst/>
          </a:prstGeom>
        </p:spPr>
        <p:txBody>
          <a:bodyPr wrap="square">
            <a:spAutoFit/>
          </a:bodyPr>
          <a:lstStyle/>
          <a:p>
            <a:pPr marL="201168" lvl="1" indent="0">
              <a:buNone/>
            </a:pPr>
            <a:r>
              <a:rPr lang="en-US" i="1" dirty="0"/>
              <a:t>Emotions are short-lived, feeling-purposive-expressive bodily responses that help us adapt to the opportunities and challenges we face during important life events. </a:t>
            </a:r>
          </a:p>
          <a:p>
            <a:pPr marL="201168" lvl="1" indent="0">
              <a:buNone/>
            </a:pPr>
            <a:r>
              <a:rPr lang="en-US" i="1" dirty="0"/>
              <a:t>Thus, a significant life event occurs and produces a distinct pattern of neural activity that, in turn, generates and coordinates the emotional reaction that is a feeling-purposive-expressive-bodily reaction to the life event. </a:t>
            </a:r>
          </a:p>
        </p:txBody>
      </p:sp>
    </p:spTree>
    <p:extLst>
      <p:ext uri="{BB962C8B-B14F-4D97-AF65-F5344CB8AC3E}">
        <p14:creationId xmlns:p14="http://schemas.microsoft.com/office/powerpoint/2010/main" val="326199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515-840F-435B-A098-EACA054CE2CB}"/>
              </a:ext>
            </a:extLst>
          </p:cNvPr>
          <p:cNvSpPr>
            <a:spLocks noGrp="1"/>
          </p:cNvSpPr>
          <p:nvPr>
            <p:ph type="title"/>
          </p:nvPr>
        </p:nvSpPr>
        <p:spPr/>
        <p:txBody>
          <a:bodyPr/>
          <a:lstStyle/>
          <a:p>
            <a:r>
              <a:rPr lang="en-US" dirty="0"/>
              <a:t>Facial Expressions of Emotion</a:t>
            </a:r>
          </a:p>
        </p:txBody>
      </p:sp>
      <p:sp>
        <p:nvSpPr>
          <p:cNvPr id="3" name="Content Placeholder 2">
            <a:extLst>
              <a:ext uri="{FF2B5EF4-FFF2-40B4-BE49-F238E27FC236}">
                <a16:creationId xmlns:a16="http://schemas.microsoft.com/office/drawing/2014/main" id="{AC0621C7-3514-46E3-9D48-FEF8444C2803}"/>
              </a:ext>
            </a:extLst>
          </p:cNvPr>
          <p:cNvSpPr>
            <a:spLocks noGrp="1"/>
          </p:cNvSpPr>
          <p:nvPr>
            <p:ph idx="1"/>
          </p:nvPr>
        </p:nvSpPr>
        <p:spPr/>
        <p:txBody>
          <a:bodyPr/>
          <a:lstStyle/>
          <a:p>
            <a:r>
              <a:rPr lang="en-US" dirty="0"/>
              <a:t>Ekman – There are six universal expressions of emotion (anger, happiness, fear, surprise, disgust, sadness) </a:t>
            </a:r>
          </a:p>
          <a:p>
            <a:r>
              <a:rPr lang="en-US" dirty="0"/>
              <a:t>Not all agree: </a:t>
            </a:r>
          </a:p>
          <a:p>
            <a:pPr lvl="1"/>
            <a:r>
              <a:rPr lang="en-US" dirty="0"/>
              <a:t>There are other emotions besides these six (emotion families and/or first-order – second order emotions) – Embarrassment, contempt, pride, shame, pain, love, wonder, humour/amusement, etc. </a:t>
            </a:r>
          </a:p>
          <a:p>
            <a:pPr lvl="1"/>
            <a:r>
              <a:rPr lang="en-US" dirty="0"/>
              <a:t>Not all six emotions can be interpreted universally</a:t>
            </a:r>
          </a:p>
          <a:p>
            <a:pPr lvl="2"/>
            <a:r>
              <a:rPr lang="en-US" dirty="0"/>
              <a:t>Ekman &amp; Friesen (1975) 82% labelled happiness correctly, 54% identified fear (Argentina &amp; New Guinea), 44% identified disgust (New Guinea) </a:t>
            </a:r>
          </a:p>
          <a:p>
            <a:pPr lvl="2"/>
            <a:r>
              <a:rPr lang="en-US" dirty="0"/>
              <a:t>Less agreement when participants had to name the emotion instead of selecting from list</a:t>
            </a:r>
          </a:p>
          <a:p>
            <a:pPr lvl="2"/>
            <a:r>
              <a:rPr lang="en-US" dirty="0"/>
              <a:t>Contempt was not recognizable across cultures</a:t>
            </a:r>
          </a:p>
          <a:p>
            <a:pPr lvl="2"/>
            <a:r>
              <a:rPr lang="en-US" dirty="0"/>
              <a:t>Context is important – decoding facial expressions is influenced by the presence of other faces</a:t>
            </a:r>
          </a:p>
          <a:p>
            <a:pPr lvl="2"/>
            <a:r>
              <a:rPr lang="en-US" dirty="0"/>
              <a:t>Situation is important – Information  about the situation will change our interpretation</a:t>
            </a:r>
          </a:p>
          <a:p>
            <a:pPr lvl="2"/>
            <a:r>
              <a:rPr lang="en-US" dirty="0"/>
              <a:t>Holistic vs analytic thinkers </a:t>
            </a:r>
          </a:p>
        </p:txBody>
      </p:sp>
    </p:spTree>
    <p:extLst>
      <p:ext uri="{BB962C8B-B14F-4D97-AF65-F5344CB8AC3E}">
        <p14:creationId xmlns:p14="http://schemas.microsoft.com/office/powerpoint/2010/main" val="344869642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2924</TotalTime>
  <Words>1644</Words>
  <Application>Microsoft Office PowerPoint</Application>
  <PresentationFormat>Widescreen</PresentationFormat>
  <Paragraphs>158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lpstr>
      <vt:lpstr>Fundamentals of Social Psychology</vt:lpstr>
      <vt:lpstr>Exam Overview</vt:lpstr>
      <vt:lpstr>Practice Questions - Recall</vt:lpstr>
      <vt:lpstr>Practice Questions – Applied</vt:lpstr>
      <vt:lpstr>Practice Question – Essay Question</vt:lpstr>
      <vt:lpstr>Nonverbal Behaviour</vt:lpstr>
      <vt:lpstr>Facial Expressions of Emotion</vt:lpstr>
      <vt:lpstr>What is an Emotion? </vt:lpstr>
      <vt:lpstr>Facial Expressions of Emotion</vt:lpstr>
      <vt:lpstr>Facial Expressions of Emotion</vt:lpstr>
      <vt:lpstr>Facial Expressions of Emotion</vt:lpstr>
      <vt:lpstr>Facial Expressions of Emotion</vt:lpstr>
      <vt:lpstr>Other Channels of Nonverbal Communication</vt:lpstr>
      <vt:lpstr>Implicit Personality Theories</vt:lpstr>
      <vt:lpstr>Causal Attributions</vt:lpstr>
      <vt:lpstr>Covariation Model</vt:lpstr>
      <vt:lpstr>Covariation Model</vt:lpstr>
      <vt:lpstr>Fundamental Attribution Error</vt:lpstr>
      <vt:lpstr>Fundamental Attribution Error</vt:lpstr>
      <vt:lpstr>Two-Step Process of Making Attributions</vt:lpstr>
      <vt:lpstr>Self-Serving Attributions </vt:lpstr>
      <vt:lpstr>Defensive Attributions</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314</cp:revision>
  <dcterms:created xsi:type="dcterms:W3CDTF">2016-08-29T02:04:56Z</dcterms:created>
  <dcterms:modified xsi:type="dcterms:W3CDTF">2018-07-11T16:34:46Z</dcterms:modified>
</cp:coreProperties>
</file>