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300" r:id="rId3"/>
    <p:sldId id="299" r:id="rId4"/>
    <p:sldId id="273" r:id="rId5"/>
    <p:sldId id="274" r:id="rId6"/>
    <p:sldId id="275" r:id="rId7"/>
    <p:sldId id="276" r:id="rId8"/>
    <p:sldId id="277" r:id="rId9"/>
    <p:sldId id="278"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79" r:id="rId30"/>
    <p:sldId id="301" r:id="rId31"/>
    <p:sldId id="272"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8" autoAdjust="0"/>
    <p:restoredTop sz="94619" autoAdjust="0"/>
  </p:normalViewPr>
  <p:slideViewPr>
    <p:cSldViewPr snapToGrid="0">
      <p:cViewPr>
        <p:scale>
          <a:sx n="88" d="100"/>
          <a:sy n="88" d="100"/>
        </p:scale>
        <p:origin x="80" y="2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2018-08-13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2018-08-13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2018-08-13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2018-08-13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2018-08-13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2018-08-13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2018-08-13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2018-08-13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2018-08-13</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2018-08-13</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2018-08-13</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2018-08-13</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8PRuxMprSDQ"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onKVeZaDzWg" TargetMode="External"/><Relationship Id="rId2" Type="http://schemas.openxmlformats.org/officeDocument/2006/relationships/hyperlink" Target="https://www.youtube.com/watch?v=nmXr-rC5F-4"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implicit.harvard.edu/implici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Fundamentals of Social Psychology</a:t>
            </a:r>
          </a:p>
        </p:txBody>
      </p:sp>
      <p:sp>
        <p:nvSpPr>
          <p:cNvPr id="3" name="Subtitle 2"/>
          <p:cNvSpPr>
            <a:spLocks noGrp="1"/>
          </p:cNvSpPr>
          <p:nvPr>
            <p:ph type="subTitle" idx="1"/>
          </p:nvPr>
        </p:nvSpPr>
        <p:spPr/>
        <p:txBody>
          <a:bodyPr>
            <a:normAutofit fontScale="85000" lnSpcReduction="20000"/>
          </a:bodyPr>
          <a:lstStyle/>
          <a:p>
            <a:r>
              <a:rPr lang="en-CA" dirty="0"/>
              <a:t>Prejudice</a:t>
            </a:r>
          </a:p>
          <a:p>
            <a:r>
              <a:rPr lang="en-CA" dirty="0"/>
              <a:t>August 8</a:t>
            </a:r>
            <a:r>
              <a:rPr lang="en-CA" baseline="30000" dirty="0"/>
              <a:t>th</a:t>
            </a:r>
            <a:r>
              <a:rPr lang="en-CA" dirty="0"/>
              <a:t>, 2018</a:t>
            </a:r>
          </a:p>
          <a:p>
            <a:r>
              <a:rPr lang="en-CA" dirty="0"/>
              <a:t>Erik Chevrier</a:t>
            </a:r>
          </a:p>
          <a:p>
            <a:endParaRPr lang="en-CA" dirty="0"/>
          </a:p>
        </p:txBody>
      </p:sp>
    </p:spTree>
    <p:extLst>
      <p:ext uri="{BB962C8B-B14F-4D97-AF65-F5344CB8AC3E}">
        <p14:creationId xmlns:p14="http://schemas.microsoft.com/office/powerpoint/2010/main" val="918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BA016-84EA-4CC4-B37E-B60A812D1F2B}"/>
              </a:ext>
            </a:extLst>
          </p:cNvPr>
          <p:cNvSpPr>
            <a:spLocks noGrp="1"/>
          </p:cNvSpPr>
          <p:nvPr>
            <p:ph type="title"/>
          </p:nvPr>
        </p:nvSpPr>
        <p:spPr/>
        <p:txBody>
          <a:bodyPr/>
          <a:lstStyle/>
          <a:p>
            <a:r>
              <a:rPr lang="en-US" dirty="0"/>
              <a:t>Social Identity </a:t>
            </a:r>
          </a:p>
        </p:txBody>
      </p:sp>
      <p:sp>
        <p:nvSpPr>
          <p:cNvPr id="3" name="Content Placeholder 2">
            <a:extLst>
              <a:ext uri="{FF2B5EF4-FFF2-40B4-BE49-F238E27FC236}">
                <a16:creationId xmlns:a16="http://schemas.microsoft.com/office/drawing/2014/main" id="{C3E033A6-B549-4645-B614-510C5D372DCF}"/>
              </a:ext>
            </a:extLst>
          </p:cNvPr>
          <p:cNvSpPr>
            <a:spLocks noGrp="1"/>
          </p:cNvSpPr>
          <p:nvPr>
            <p:ph idx="1"/>
          </p:nvPr>
        </p:nvSpPr>
        <p:spPr/>
        <p:txBody>
          <a:bodyPr/>
          <a:lstStyle/>
          <a:p>
            <a:r>
              <a:rPr lang="en-US" dirty="0"/>
              <a:t>People who strongly identify with a group are more likely to:</a:t>
            </a:r>
          </a:p>
          <a:p>
            <a:pPr lvl="1"/>
            <a:r>
              <a:rPr lang="en-US" dirty="0"/>
              <a:t>favour the group</a:t>
            </a:r>
          </a:p>
          <a:p>
            <a:pPr lvl="2"/>
            <a:r>
              <a:rPr lang="en-US" dirty="0"/>
              <a:t>When the group’s identity is threatened, people attempt to restore it</a:t>
            </a:r>
          </a:p>
          <a:p>
            <a:pPr lvl="1"/>
            <a:r>
              <a:rPr lang="en-US" dirty="0"/>
              <a:t>discriminate an out-group</a:t>
            </a:r>
          </a:p>
          <a:p>
            <a:pPr lvl="2"/>
            <a:r>
              <a:rPr lang="en-US" dirty="0"/>
              <a:t>When people’s group identities are threatened, they are more likely to discriminate against someone from an out-group</a:t>
            </a:r>
          </a:p>
          <a:p>
            <a:pPr lvl="1"/>
            <a:endParaRPr lang="en-US" dirty="0"/>
          </a:p>
          <a:p>
            <a:pPr marL="201168" lvl="1" indent="0">
              <a:buNone/>
            </a:pPr>
            <a:endParaRPr lang="en-US" dirty="0"/>
          </a:p>
          <a:p>
            <a:pPr marL="201168" lvl="1" indent="0">
              <a:buNone/>
            </a:pPr>
            <a:endParaRPr lang="en-US" dirty="0"/>
          </a:p>
        </p:txBody>
      </p:sp>
    </p:spTree>
    <p:extLst>
      <p:ext uri="{BB962C8B-B14F-4D97-AF65-F5344CB8AC3E}">
        <p14:creationId xmlns:p14="http://schemas.microsoft.com/office/powerpoint/2010/main" val="897122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30E32-BF6D-45B2-97C2-5B80BB1154CC}"/>
              </a:ext>
            </a:extLst>
          </p:cNvPr>
          <p:cNvSpPr>
            <a:spLocks noGrp="1"/>
          </p:cNvSpPr>
          <p:nvPr>
            <p:ph type="title"/>
          </p:nvPr>
        </p:nvSpPr>
        <p:spPr/>
        <p:txBody>
          <a:bodyPr/>
          <a:lstStyle/>
          <a:p>
            <a:r>
              <a:rPr lang="en-US" dirty="0"/>
              <a:t>Self-Esteem Benefits</a:t>
            </a:r>
          </a:p>
        </p:txBody>
      </p:sp>
      <p:sp>
        <p:nvSpPr>
          <p:cNvPr id="3" name="Content Placeholder 2">
            <a:extLst>
              <a:ext uri="{FF2B5EF4-FFF2-40B4-BE49-F238E27FC236}">
                <a16:creationId xmlns:a16="http://schemas.microsoft.com/office/drawing/2014/main" id="{8C3ADC70-CE76-4A3C-A5C1-32D97863140C}"/>
              </a:ext>
            </a:extLst>
          </p:cNvPr>
          <p:cNvSpPr>
            <a:spLocks noGrp="1"/>
          </p:cNvSpPr>
          <p:nvPr>
            <p:ph idx="1"/>
          </p:nvPr>
        </p:nvSpPr>
        <p:spPr/>
        <p:txBody>
          <a:bodyPr/>
          <a:lstStyle/>
          <a:p>
            <a:r>
              <a:rPr lang="en-US" dirty="0"/>
              <a:t>Social identity gives people a self-esteem boost</a:t>
            </a:r>
          </a:p>
          <a:p>
            <a:r>
              <a:rPr lang="en-US" dirty="0"/>
              <a:t>Those who discriminate against out-groups get boosts in self-esteem</a:t>
            </a:r>
          </a:p>
          <a:p>
            <a:r>
              <a:rPr lang="en-US" dirty="0"/>
              <a:t>When self-esteem is threatened, people are more likely to ‘put down’ the out-group as a means of restoring feelings of self-worth.</a:t>
            </a:r>
          </a:p>
          <a:p>
            <a:r>
              <a:rPr lang="en-US" dirty="0"/>
              <a:t>Having high self-esteem can prevent people from ‘putting down’ the out-group</a:t>
            </a:r>
          </a:p>
        </p:txBody>
      </p:sp>
    </p:spTree>
    <p:extLst>
      <p:ext uri="{BB962C8B-B14F-4D97-AF65-F5344CB8AC3E}">
        <p14:creationId xmlns:p14="http://schemas.microsoft.com/office/powerpoint/2010/main" val="1514526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6DF1-0667-454C-ABBC-5F76242DA940}"/>
              </a:ext>
            </a:extLst>
          </p:cNvPr>
          <p:cNvSpPr>
            <a:spLocks noGrp="1"/>
          </p:cNvSpPr>
          <p:nvPr>
            <p:ph type="title"/>
          </p:nvPr>
        </p:nvSpPr>
        <p:spPr/>
        <p:txBody>
          <a:bodyPr/>
          <a:lstStyle/>
          <a:p>
            <a:r>
              <a:rPr lang="en-US" dirty="0"/>
              <a:t>Implications of Social Categorization for Reducing Prejudice</a:t>
            </a:r>
          </a:p>
        </p:txBody>
      </p:sp>
      <p:sp>
        <p:nvSpPr>
          <p:cNvPr id="3" name="Content Placeholder 2">
            <a:extLst>
              <a:ext uri="{FF2B5EF4-FFF2-40B4-BE49-F238E27FC236}">
                <a16:creationId xmlns:a16="http://schemas.microsoft.com/office/drawing/2014/main" id="{0F02FCE4-5958-412B-98DF-C4F71587AABB}"/>
              </a:ext>
            </a:extLst>
          </p:cNvPr>
          <p:cNvSpPr>
            <a:spLocks noGrp="1"/>
          </p:cNvSpPr>
          <p:nvPr>
            <p:ph idx="1"/>
          </p:nvPr>
        </p:nvSpPr>
        <p:spPr/>
        <p:txBody>
          <a:bodyPr/>
          <a:lstStyle/>
          <a:p>
            <a:r>
              <a:rPr lang="en-US" dirty="0"/>
              <a:t>Reinforce a common identity – we are all people</a:t>
            </a:r>
          </a:p>
          <a:p>
            <a:r>
              <a:rPr lang="en-US" dirty="0"/>
              <a:t>Emphasize superordinate groups that members of in and out groups belong</a:t>
            </a:r>
          </a:p>
          <a:p>
            <a:r>
              <a:rPr lang="en-US" dirty="0"/>
              <a:t>Eliminate the ‘us’ vs ‘them’ mentality </a:t>
            </a:r>
          </a:p>
          <a:p>
            <a:r>
              <a:rPr lang="en-US" b="1" dirty="0"/>
              <a:t>Self-affirmation theory </a:t>
            </a:r>
            <a:r>
              <a:rPr lang="en-US" dirty="0"/>
              <a:t>– A theory suggesting that people will reduce the impact of a dissonance-arousing threat to their self-concept by focusing on and affirming their competence on some dimension unrelated to the threat. </a:t>
            </a:r>
          </a:p>
          <a:p>
            <a:pPr lvl="1"/>
            <a:r>
              <a:rPr lang="en-US" dirty="0"/>
              <a:t>people who have affirmed themselves in some way, are less likely to need to boost their self-esteem by </a:t>
            </a:r>
            <a:r>
              <a:rPr lang="en-US"/>
              <a:t>‘putting down’ </a:t>
            </a:r>
            <a:r>
              <a:rPr lang="en-US" dirty="0"/>
              <a:t>members of an out-group</a:t>
            </a:r>
          </a:p>
          <a:p>
            <a:pPr marL="0" indent="0">
              <a:buNone/>
            </a:pPr>
            <a:endParaRPr lang="en-US" dirty="0"/>
          </a:p>
        </p:txBody>
      </p:sp>
    </p:spTree>
    <p:extLst>
      <p:ext uri="{BB962C8B-B14F-4D97-AF65-F5344CB8AC3E}">
        <p14:creationId xmlns:p14="http://schemas.microsoft.com/office/powerpoint/2010/main" val="338135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3D5DB-630F-4FF5-88BE-636EB3D283A1}"/>
              </a:ext>
            </a:extLst>
          </p:cNvPr>
          <p:cNvSpPr>
            <a:spLocks noGrp="1"/>
          </p:cNvSpPr>
          <p:nvPr>
            <p:ph type="title"/>
          </p:nvPr>
        </p:nvSpPr>
        <p:spPr/>
        <p:txBody>
          <a:bodyPr/>
          <a:lstStyle/>
          <a:p>
            <a:r>
              <a:rPr lang="en-US" dirty="0"/>
              <a:t>Activation of Stereotypes</a:t>
            </a:r>
          </a:p>
        </p:txBody>
      </p:sp>
      <p:sp>
        <p:nvSpPr>
          <p:cNvPr id="3" name="Content Placeholder 2">
            <a:extLst>
              <a:ext uri="{FF2B5EF4-FFF2-40B4-BE49-F238E27FC236}">
                <a16:creationId xmlns:a16="http://schemas.microsoft.com/office/drawing/2014/main" id="{099E9B5C-58E5-4B93-9ABD-AE89B38F2573}"/>
              </a:ext>
            </a:extLst>
          </p:cNvPr>
          <p:cNvSpPr>
            <a:spLocks noGrp="1"/>
          </p:cNvSpPr>
          <p:nvPr>
            <p:ph idx="1"/>
          </p:nvPr>
        </p:nvSpPr>
        <p:spPr/>
        <p:txBody>
          <a:bodyPr/>
          <a:lstStyle/>
          <a:p>
            <a:r>
              <a:rPr lang="en-US" dirty="0"/>
              <a:t>When stereotypes are activated, they can cause people to behave in ways that are harmful to members of an out-group</a:t>
            </a:r>
          </a:p>
          <a:p>
            <a:pPr lvl="1"/>
            <a:r>
              <a:rPr lang="en-US" dirty="0"/>
              <a:t>i.e. shootings of black males by police officers</a:t>
            </a:r>
          </a:p>
          <a:p>
            <a:pPr lvl="1"/>
            <a:endParaRPr lang="en-US" dirty="0"/>
          </a:p>
        </p:txBody>
      </p:sp>
    </p:spTree>
    <p:extLst>
      <p:ext uri="{BB962C8B-B14F-4D97-AF65-F5344CB8AC3E}">
        <p14:creationId xmlns:p14="http://schemas.microsoft.com/office/powerpoint/2010/main" val="3100077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1D26AE-A12C-4384-BD91-3B52392D4E64}"/>
              </a:ext>
            </a:extLst>
          </p:cNvPr>
          <p:cNvSpPr>
            <a:spLocks noGrp="1"/>
          </p:cNvSpPr>
          <p:nvPr>
            <p:ph type="title"/>
          </p:nvPr>
        </p:nvSpPr>
        <p:spPr>
          <a:xfrm>
            <a:off x="6411685" y="634946"/>
            <a:ext cx="5127171" cy="1450757"/>
          </a:xfrm>
        </p:spPr>
        <p:txBody>
          <a:bodyPr>
            <a:normAutofit/>
          </a:bodyPr>
          <a:lstStyle/>
          <a:p>
            <a:r>
              <a:rPr lang="en-US" sz="3700"/>
              <a:t>Automatic vs Controlled Processing of Stereotypes</a:t>
            </a:r>
          </a:p>
        </p:txBody>
      </p:sp>
      <p:pic>
        <p:nvPicPr>
          <p:cNvPr id="5" name="Picture 4" descr="A picture containing text, map&#10;&#10;Description generated with very high confidence">
            <a:extLst>
              <a:ext uri="{FF2B5EF4-FFF2-40B4-BE49-F238E27FC236}">
                <a16:creationId xmlns:a16="http://schemas.microsoft.com/office/drawing/2014/main" id="{5612086E-E785-4119-A3BA-80B18745BF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192" y="808933"/>
            <a:ext cx="5451627" cy="4920093"/>
          </a:xfrm>
          <a:prstGeom prst="rect">
            <a:avLst/>
          </a:prstGeom>
        </p:spPr>
      </p:pic>
      <p:cxnSp>
        <p:nvCxnSpPr>
          <p:cNvPr id="12" name="Straight Connector 1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6288130-4F85-4E6D-A103-C55CD7C3F58C}"/>
              </a:ext>
            </a:extLst>
          </p:cNvPr>
          <p:cNvSpPr>
            <a:spLocks noGrp="1"/>
          </p:cNvSpPr>
          <p:nvPr>
            <p:ph idx="1"/>
          </p:nvPr>
        </p:nvSpPr>
        <p:spPr>
          <a:xfrm>
            <a:off x="6411684" y="2198914"/>
            <a:ext cx="5127172" cy="3670180"/>
          </a:xfrm>
        </p:spPr>
        <p:txBody>
          <a:bodyPr>
            <a:normAutofit/>
          </a:bodyPr>
          <a:lstStyle/>
          <a:p>
            <a:r>
              <a:rPr lang="en-US" dirty="0"/>
              <a:t>Two-step model of cognitive processing </a:t>
            </a:r>
            <a:r>
              <a:rPr lang="en-US" dirty="0">
                <a:sym typeface="Wingdings" panose="05000000000000000000" pitchFamily="2" charset="2"/>
              </a:rPr>
              <a:t></a:t>
            </a:r>
            <a:endParaRPr lang="en-US" dirty="0"/>
          </a:p>
          <a:p>
            <a:r>
              <a:rPr lang="en-US" dirty="0"/>
              <a:t>Those who are more willing to control</a:t>
            </a:r>
            <a:br>
              <a:rPr lang="en-US" dirty="0"/>
            </a:br>
            <a:r>
              <a:rPr lang="en-US" dirty="0"/>
              <a:t>prejudice are less likely to show prejudice</a:t>
            </a:r>
          </a:p>
          <a:p>
            <a:endParaRPr lang="en-US" dirty="0"/>
          </a:p>
          <a:p>
            <a:r>
              <a:rPr lang="en-US" dirty="0"/>
              <a:t>We can selectively activate and inhibit stereotypes in service of self-enhancement</a:t>
            </a:r>
          </a:p>
          <a:p>
            <a:pPr marL="201168" lvl="1" indent="0">
              <a:buNone/>
            </a:pPr>
            <a:endParaRPr lang="en-US" dirty="0"/>
          </a:p>
        </p:txBody>
      </p:sp>
      <p:sp>
        <p:nvSpPr>
          <p:cNvPr id="14" name="Rectangle 1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40875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FE5B2-EE27-4C1E-B123-894973A46ACE}"/>
              </a:ext>
            </a:extLst>
          </p:cNvPr>
          <p:cNvSpPr>
            <a:spLocks noGrp="1"/>
          </p:cNvSpPr>
          <p:nvPr>
            <p:ph type="title"/>
          </p:nvPr>
        </p:nvSpPr>
        <p:spPr/>
        <p:txBody>
          <a:bodyPr/>
          <a:lstStyle/>
          <a:p>
            <a:r>
              <a:rPr lang="en-US" dirty="0"/>
              <a:t>Meta-Stereotypes</a:t>
            </a:r>
          </a:p>
        </p:txBody>
      </p:sp>
      <p:sp>
        <p:nvSpPr>
          <p:cNvPr id="3" name="Content Placeholder 2">
            <a:extLst>
              <a:ext uri="{FF2B5EF4-FFF2-40B4-BE49-F238E27FC236}">
                <a16:creationId xmlns:a16="http://schemas.microsoft.com/office/drawing/2014/main" id="{DAD10AC0-1686-4B80-8A84-6FD2999DACB3}"/>
              </a:ext>
            </a:extLst>
          </p:cNvPr>
          <p:cNvSpPr>
            <a:spLocks noGrp="1"/>
          </p:cNvSpPr>
          <p:nvPr>
            <p:ph idx="1"/>
          </p:nvPr>
        </p:nvSpPr>
        <p:spPr/>
        <p:txBody>
          <a:bodyPr/>
          <a:lstStyle/>
          <a:p>
            <a:r>
              <a:rPr lang="en-US" dirty="0"/>
              <a:t>A person’s belief regarding the stereotype that out-group members hold about their own group</a:t>
            </a:r>
            <a:br>
              <a:rPr lang="en-US" dirty="0"/>
            </a:br>
            <a:endParaRPr lang="en-US" dirty="0"/>
          </a:p>
          <a:p>
            <a:r>
              <a:rPr lang="en-US" dirty="0"/>
              <a:t>When people are expected that members of the out-group will perceive them negatively, they are more likely to be prejudice towards that group</a:t>
            </a:r>
          </a:p>
          <a:p>
            <a:pPr lvl="1"/>
            <a:r>
              <a:rPr lang="en-US" dirty="0"/>
              <a:t>In prejudice reduction, it may not be effective to bet people to put themselves in the perspective of the out-group if this leads them to believe that the out-group holds negative feelings about their group</a:t>
            </a:r>
          </a:p>
          <a:p>
            <a:pPr lvl="1"/>
            <a:r>
              <a:rPr lang="en-US" dirty="0"/>
              <a:t>Prejudice may be reduced if people are asked to take an ‘other-focused’ perspective rather than a ‘self-perspective’</a:t>
            </a:r>
          </a:p>
          <a:p>
            <a:pPr lvl="2"/>
            <a:r>
              <a:rPr lang="en-US" dirty="0"/>
              <a:t>Learn as much as possible about the other person, rather than focus on how they are being evaluated by the other person. </a:t>
            </a:r>
          </a:p>
          <a:p>
            <a:pPr lvl="1"/>
            <a:r>
              <a:rPr lang="en-US" dirty="0"/>
              <a:t>We project our own prejudice onto other groups and therefore assume that they also dislike us</a:t>
            </a:r>
          </a:p>
          <a:p>
            <a:pPr marL="201168" lvl="1" indent="0">
              <a:buNone/>
            </a:pPr>
            <a:endParaRPr lang="en-US" dirty="0"/>
          </a:p>
          <a:p>
            <a:pPr lvl="2"/>
            <a:endParaRPr lang="en-US" dirty="0"/>
          </a:p>
        </p:txBody>
      </p:sp>
    </p:spTree>
    <p:extLst>
      <p:ext uri="{BB962C8B-B14F-4D97-AF65-F5344CB8AC3E}">
        <p14:creationId xmlns:p14="http://schemas.microsoft.com/office/powerpoint/2010/main" val="102501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1461-F7C1-4AB5-B747-80DB45C69695}"/>
              </a:ext>
            </a:extLst>
          </p:cNvPr>
          <p:cNvSpPr>
            <a:spLocks noGrp="1"/>
          </p:cNvSpPr>
          <p:nvPr>
            <p:ph type="title"/>
          </p:nvPr>
        </p:nvSpPr>
        <p:spPr/>
        <p:txBody>
          <a:bodyPr/>
          <a:lstStyle/>
          <a:p>
            <a:r>
              <a:rPr lang="en-US" dirty="0"/>
              <a:t>Reducing Prejudice by Revising Stereotypes</a:t>
            </a:r>
          </a:p>
        </p:txBody>
      </p:sp>
      <p:sp>
        <p:nvSpPr>
          <p:cNvPr id="3" name="Content Placeholder 2">
            <a:extLst>
              <a:ext uri="{FF2B5EF4-FFF2-40B4-BE49-F238E27FC236}">
                <a16:creationId xmlns:a16="http://schemas.microsoft.com/office/drawing/2014/main" id="{E23515DE-7D1F-40FC-BAD5-00781736E9E0}"/>
              </a:ext>
            </a:extLst>
          </p:cNvPr>
          <p:cNvSpPr>
            <a:spLocks noGrp="1"/>
          </p:cNvSpPr>
          <p:nvPr>
            <p:ph idx="1"/>
          </p:nvPr>
        </p:nvSpPr>
        <p:spPr/>
        <p:txBody>
          <a:bodyPr/>
          <a:lstStyle/>
          <a:p>
            <a:r>
              <a:rPr lang="en-US" dirty="0"/>
              <a:t>Stereotypes are very resistant to change</a:t>
            </a:r>
          </a:p>
          <a:p>
            <a:r>
              <a:rPr lang="en-US" dirty="0"/>
              <a:t>People hang on to stereotypes in the face of contradictory evidence</a:t>
            </a:r>
          </a:p>
          <a:p>
            <a:r>
              <a:rPr lang="en-US" dirty="0"/>
              <a:t>When faced with contradictory evidence, people sometimes create a new subtype for this deviant member. </a:t>
            </a:r>
          </a:p>
          <a:p>
            <a:r>
              <a:rPr lang="en-US" dirty="0"/>
              <a:t>Stereotypes can eventually change when people come in contact with many examples that are inconsistent with the stereotype</a:t>
            </a:r>
          </a:p>
          <a:p>
            <a:endParaRPr lang="en-US" dirty="0"/>
          </a:p>
        </p:txBody>
      </p:sp>
    </p:spTree>
    <p:extLst>
      <p:ext uri="{BB962C8B-B14F-4D97-AF65-F5344CB8AC3E}">
        <p14:creationId xmlns:p14="http://schemas.microsoft.com/office/powerpoint/2010/main" val="1166697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5FDBA-F180-401A-B8A2-D41AD3CBF9EC}"/>
              </a:ext>
            </a:extLst>
          </p:cNvPr>
          <p:cNvSpPr>
            <a:spLocks noGrp="1"/>
          </p:cNvSpPr>
          <p:nvPr>
            <p:ph type="title"/>
          </p:nvPr>
        </p:nvSpPr>
        <p:spPr/>
        <p:txBody>
          <a:bodyPr/>
          <a:lstStyle/>
          <a:p>
            <a:r>
              <a:rPr lang="en-US" dirty="0"/>
              <a:t>Affect and Mood</a:t>
            </a:r>
          </a:p>
        </p:txBody>
      </p:sp>
      <p:sp>
        <p:nvSpPr>
          <p:cNvPr id="3" name="Content Placeholder 2">
            <a:extLst>
              <a:ext uri="{FF2B5EF4-FFF2-40B4-BE49-F238E27FC236}">
                <a16:creationId xmlns:a16="http://schemas.microsoft.com/office/drawing/2014/main" id="{3066AB98-E2A3-4C38-991F-1AB9802E30F1}"/>
              </a:ext>
            </a:extLst>
          </p:cNvPr>
          <p:cNvSpPr>
            <a:spLocks noGrp="1"/>
          </p:cNvSpPr>
          <p:nvPr>
            <p:ph idx="1"/>
          </p:nvPr>
        </p:nvSpPr>
        <p:spPr/>
        <p:txBody>
          <a:bodyPr>
            <a:normAutofit lnSpcReduction="10000"/>
          </a:bodyPr>
          <a:lstStyle/>
          <a:p>
            <a:r>
              <a:rPr lang="en-US" dirty="0"/>
              <a:t>Emotions elicited by a particular group are the most important determinate of our level of prejudice. </a:t>
            </a:r>
          </a:p>
          <a:p>
            <a:r>
              <a:rPr lang="en-US" dirty="0"/>
              <a:t>Prejudice is also a product of our symbolic beliefs – the perception that a particular group promotes or hinders the values we cherish and a product of behavioural experiences with members of that group. </a:t>
            </a:r>
          </a:p>
          <a:p>
            <a:pPr lvl="1"/>
            <a:r>
              <a:rPr lang="en-US" dirty="0"/>
              <a:t>Predicts attitudes towards gay and lesbians</a:t>
            </a:r>
          </a:p>
          <a:p>
            <a:r>
              <a:rPr lang="en-US" dirty="0"/>
              <a:t>Emotion is a strong predictor of prejudice that minority groups hold against majority groups</a:t>
            </a:r>
          </a:p>
          <a:p>
            <a:r>
              <a:rPr lang="en-US" dirty="0"/>
              <a:t>The more negative emotion people feel while interacting with a particular group, the more prejudice they have towards that group. </a:t>
            </a:r>
          </a:p>
          <a:p>
            <a:r>
              <a:rPr lang="en-US" dirty="0"/>
              <a:t>Mood can also affect prejudice.</a:t>
            </a:r>
          </a:p>
          <a:p>
            <a:pPr lvl="1"/>
            <a:r>
              <a:rPr lang="en-US" dirty="0"/>
              <a:t>People in a bad mood are more likely to display prejudice</a:t>
            </a:r>
          </a:p>
          <a:p>
            <a:pPr lvl="1"/>
            <a:r>
              <a:rPr lang="en-US" dirty="0"/>
              <a:t>Prejudice reduction should focus on changing people’s feelings towards an out-group</a:t>
            </a:r>
          </a:p>
          <a:p>
            <a:pPr lvl="1"/>
            <a:endParaRPr lang="en-US" dirty="0"/>
          </a:p>
        </p:txBody>
      </p:sp>
    </p:spTree>
    <p:extLst>
      <p:ext uri="{BB962C8B-B14F-4D97-AF65-F5344CB8AC3E}">
        <p14:creationId xmlns:p14="http://schemas.microsoft.com/office/powerpoint/2010/main" val="1871101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9DDC5-7208-40C9-B836-228D9956BE37}"/>
              </a:ext>
            </a:extLst>
          </p:cNvPr>
          <p:cNvSpPr>
            <a:spLocks noGrp="1"/>
          </p:cNvSpPr>
          <p:nvPr>
            <p:ph type="title"/>
          </p:nvPr>
        </p:nvSpPr>
        <p:spPr/>
        <p:txBody>
          <a:bodyPr/>
          <a:lstStyle/>
          <a:p>
            <a:r>
              <a:rPr lang="en-US" dirty="0"/>
              <a:t>Attributional Biases</a:t>
            </a:r>
          </a:p>
        </p:txBody>
      </p:sp>
      <p:sp>
        <p:nvSpPr>
          <p:cNvPr id="3" name="Content Placeholder 2">
            <a:extLst>
              <a:ext uri="{FF2B5EF4-FFF2-40B4-BE49-F238E27FC236}">
                <a16:creationId xmlns:a16="http://schemas.microsoft.com/office/drawing/2014/main" id="{8C37FEB0-E477-4507-83DA-29102F8A96B0}"/>
              </a:ext>
            </a:extLst>
          </p:cNvPr>
          <p:cNvSpPr>
            <a:spLocks noGrp="1"/>
          </p:cNvSpPr>
          <p:nvPr>
            <p:ph idx="1"/>
          </p:nvPr>
        </p:nvSpPr>
        <p:spPr/>
        <p:txBody>
          <a:bodyPr/>
          <a:lstStyle/>
          <a:p>
            <a:r>
              <a:rPr lang="en-US" b="1" dirty="0"/>
              <a:t>Fundamental attribution error – </a:t>
            </a:r>
            <a:r>
              <a:rPr lang="en-US" dirty="0"/>
              <a:t>Attributing personality factors to someone’s behaviour instead of situational explanations.</a:t>
            </a:r>
          </a:p>
          <a:p>
            <a:r>
              <a:rPr lang="en-US" b="1" dirty="0"/>
              <a:t>Ultimate attribution error – </a:t>
            </a:r>
            <a:r>
              <a:rPr lang="en-US" dirty="0"/>
              <a:t>Our tendency to make dispositional attributions about an entire group of people. </a:t>
            </a:r>
          </a:p>
          <a:p>
            <a:r>
              <a:rPr lang="en-US" dirty="0"/>
              <a:t>When people conform to our stereotype, we tend to blind ourselves to clues about why they might have behaved the way they did. We attribute their behaviour to their personality rather than the situation. </a:t>
            </a:r>
          </a:p>
        </p:txBody>
      </p:sp>
    </p:spTree>
    <p:extLst>
      <p:ext uri="{BB962C8B-B14F-4D97-AF65-F5344CB8AC3E}">
        <p14:creationId xmlns:p14="http://schemas.microsoft.com/office/powerpoint/2010/main" val="3115278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799CA-1F16-46E3-9430-7E51942B35F7}"/>
              </a:ext>
            </a:extLst>
          </p:cNvPr>
          <p:cNvSpPr>
            <a:spLocks noGrp="1"/>
          </p:cNvSpPr>
          <p:nvPr>
            <p:ph type="title"/>
          </p:nvPr>
        </p:nvSpPr>
        <p:spPr/>
        <p:txBody>
          <a:bodyPr/>
          <a:lstStyle/>
          <a:p>
            <a:r>
              <a:rPr lang="en-US" dirty="0"/>
              <a:t>Realistic Conflict Theory</a:t>
            </a:r>
          </a:p>
        </p:txBody>
      </p:sp>
      <p:sp>
        <p:nvSpPr>
          <p:cNvPr id="3" name="Content Placeholder 2">
            <a:extLst>
              <a:ext uri="{FF2B5EF4-FFF2-40B4-BE49-F238E27FC236}">
                <a16:creationId xmlns:a16="http://schemas.microsoft.com/office/drawing/2014/main" id="{88FED24B-5552-4EB8-8C04-948E8840084D}"/>
              </a:ext>
            </a:extLst>
          </p:cNvPr>
          <p:cNvSpPr>
            <a:spLocks noGrp="1"/>
          </p:cNvSpPr>
          <p:nvPr>
            <p:ph idx="1"/>
          </p:nvPr>
        </p:nvSpPr>
        <p:spPr/>
        <p:txBody>
          <a:bodyPr/>
          <a:lstStyle/>
          <a:p>
            <a:r>
              <a:rPr lang="en-US" dirty="0"/>
              <a:t>The theory that limited resources leads to conflict among groups and result in increased prejudice and discrimination. </a:t>
            </a:r>
          </a:p>
          <a:p>
            <a:pPr lvl="1"/>
            <a:r>
              <a:rPr lang="en-US" dirty="0"/>
              <a:t>When resources are scarce, we are more threatened by out-groups</a:t>
            </a:r>
          </a:p>
          <a:p>
            <a:pPr marL="201168" lvl="1" indent="0">
              <a:buNone/>
            </a:pPr>
            <a:endParaRPr lang="en-US" dirty="0"/>
          </a:p>
          <a:p>
            <a:pPr marL="201168" lvl="1" indent="0">
              <a:buNone/>
            </a:pPr>
            <a:r>
              <a:rPr lang="en-US" dirty="0"/>
              <a:t>Economic recession and prejudice towards immigrants are positively correlated.</a:t>
            </a:r>
          </a:p>
          <a:p>
            <a:pPr marL="201168" lvl="1" indent="0">
              <a:buNone/>
            </a:pPr>
            <a:endParaRPr lang="en-US" dirty="0"/>
          </a:p>
          <a:p>
            <a:pPr marL="201168" lvl="1" indent="0">
              <a:buNone/>
            </a:pPr>
            <a:r>
              <a:rPr lang="en-US" dirty="0"/>
              <a:t>Experimental evidence too….p. 368 and 369. </a:t>
            </a:r>
          </a:p>
        </p:txBody>
      </p:sp>
    </p:spTree>
    <p:extLst>
      <p:ext uri="{BB962C8B-B14F-4D97-AF65-F5344CB8AC3E}">
        <p14:creationId xmlns:p14="http://schemas.microsoft.com/office/powerpoint/2010/main" val="2986757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A61A5-E436-4312-AE25-25F73179BD3E}"/>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9EAA6589-49FA-4825-A34B-AE46C5E84C90}"/>
              </a:ext>
            </a:extLst>
          </p:cNvPr>
          <p:cNvSpPr>
            <a:spLocks noGrp="1"/>
          </p:cNvSpPr>
          <p:nvPr>
            <p:ph idx="1"/>
          </p:nvPr>
        </p:nvSpPr>
        <p:spPr/>
        <p:txBody>
          <a:bodyPr/>
          <a:lstStyle/>
          <a:p>
            <a:r>
              <a:rPr lang="en-US" dirty="0"/>
              <a:t>What chapter do you want to read for the last class?</a:t>
            </a:r>
          </a:p>
          <a:p>
            <a:pPr lvl="1"/>
            <a:r>
              <a:rPr lang="en-US" dirty="0"/>
              <a:t>Doing critical social psychology &amp; prejudice in practice</a:t>
            </a:r>
          </a:p>
          <a:p>
            <a:pPr lvl="1"/>
            <a:r>
              <a:rPr lang="en-US" dirty="0"/>
              <a:t>Interpersonal attraction</a:t>
            </a:r>
          </a:p>
          <a:p>
            <a:pPr lvl="1"/>
            <a:r>
              <a:rPr lang="en-US" dirty="0"/>
              <a:t>Prosocial behaviour</a:t>
            </a:r>
          </a:p>
          <a:p>
            <a:pPr lvl="1"/>
            <a:r>
              <a:rPr lang="en-US" dirty="0"/>
              <a:t>Aggression</a:t>
            </a:r>
          </a:p>
        </p:txBody>
      </p:sp>
    </p:spTree>
    <p:extLst>
      <p:ext uri="{BB962C8B-B14F-4D97-AF65-F5344CB8AC3E}">
        <p14:creationId xmlns:p14="http://schemas.microsoft.com/office/powerpoint/2010/main" val="2380927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81E44-5172-47EE-81FC-90BB8E7F96B0}"/>
              </a:ext>
            </a:extLst>
          </p:cNvPr>
          <p:cNvSpPr>
            <a:spLocks noGrp="1"/>
          </p:cNvSpPr>
          <p:nvPr>
            <p:ph type="title"/>
          </p:nvPr>
        </p:nvSpPr>
        <p:spPr/>
        <p:txBody>
          <a:bodyPr/>
          <a:lstStyle/>
          <a:p>
            <a:r>
              <a:rPr lang="en-US" dirty="0"/>
              <a:t>Reducing Prejudice by Fostering Common Goals</a:t>
            </a:r>
          </a:p>
        </p:txBody>
      </p:sp>
      <p:sp>
        <p:nvSpPr>
          <p:cNvPr id="3" name="Content Placeholder 2">
            <a:extLst>
              <a:ext uri="{FF2B5EF4-FFF2-40B4-BE49-F238E27FC236}">
                <a16:creationId xmlns:a16="http://schemas.microsoft.com/office/drawing/2014/main" id="{73B86F12-D145-43E3-91C8-C7833F024DEB}"/>
              </a:ext>
            </a:extLst>
          </p:cNvPr>
          <p:cNvSpPr>
            <a:spLocks noGrp="1"/>
          </p:cNvSpPr>
          <p:nvPr>
            <p:ph idx="1"/>
          </p:nvPr>
        </p:nvSpPr>
        <p:spPr/>
        <p:txBody>
          <a:bodyPr/>
          <a:lstStyle/>
          <a:p>
            <a:r>
              <a:rPr lang="en-US" dirty="0" err="1"/>
              <a:t>Muzafer</a:t>
            </a:r>
            <a:r>
              <a:rPr lang="en-US" dirty="0"/>
              <a:t> </a:t>
            </a:r>
            <a:r>
              <a:rPr lang="en-US" dirty="0" err="1"/>
              <a:t>Sherif</a:t>
            </a:r>
            <a:r>
              <a:rPr lang="en-US" dirty="0"/>
              <a:t> (1961) Boy Scout Camp</a:t>
            </a:r>
          </a:p>
          <a:p>
            <a:r>
              <a:rPr lang="en-US" dirty="0" err="1">
                <a:hlinkClick r:id="rId2"/>
              </a:rPr>
              <a:t>Sherif</a:t>
            </a:r>
            <a:r>
              <a:rPr lang="en-US" dirty="0">
                <a:hlinkClick r:id="rId2"/>
              </a:rPr>
              <a:t> – Robbers Cave</a:t>
            </a:r>
            <a:r>
              <a:rPr lang="en-US" dirty="0"/>
              <a:t> – Realistic Conflict Theory</a:t>
            </a:r>
          </a:p>
          <a:p>
            <a:endParaRPr lang="en-US" dirty="0"/>
          </a:p>
          <a:p>
            <a:r>
              <a:rPr lang="en-US" dirty="0"/>
              <a:t>Reducing prejudice</a:t>
            </a:r>
          </a:p>
          <a:p>
            <a:r>
              <a:rPr lang="en-US" dirty="0"/>
              <a:t>Eliminate competitive games</a:t>
            </a:r>
          </a:p>
          <a:p>
            <a:r>
              <a:rPr lang="en-US" dirty="0"/>
              <a:t>Promote non-competitive social contact</a:t>
            </a:r>
          </a:p>
          <a:p>
            <a:r>
              <a:rPr lang="en-US" dirty="0"/>
              <a:t>Create mutual interdependence – a situation in which two or more groups need each other to accomplish superordinate goals. </a:t>
            </a:r>
          </a:p>
        </p:txBody>
      </p:sp>
    </p:spTree>
    <p:extLst>
      <p:ext uri="{BB962C8B-B14F-4D97-AF65-F5344CB8AC3E}">
        <p14:creationId xmlns:p14="http://schemas.microsoft.com/office/powerpoint/2010/main" val="2604310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A87F8-F6BF-49A9-AC80-2DF8BF5E1159}"/>
              </a:ext>
            </a:extLst>
          </p:cNvPr>
          <p:cNvSpPr>
            <a:spLocks noGrp="1"/>
          </p:cNvSpPr>
          <p:nvPr>
            <p:ph type="title"/>
          </p:nvPr>
        </p:nvSpPr>
        <p:spPr/>
        <p:txBody>
          <a:bodyPr/>
          <a:lstStyle/>
          <a:p>
            <a:r>
              <a:rPr lang="en-US" dirty="0"/>
              <a:t>Pressure to Conform: Normative Rules</a:t>
            </a:r>
          </a:p>
        </p:txBody>
      </p:sp>
      <p:sp>
        <p:nvSpPr>
          <p:cNvPr id="3" name="Content Placeholder 2">
            <a:extLst>
              <a:ext uri="{FF2B5EF4-FFF2-40B4-BE49-F238E27FC236}">
                <a16:creationId xmlns:a16="http://schemas.microsoft.com/office/drawing/2014/main" id="{7920F095-B5AB-4077-A3A1-7B3045067925}"/>
              </a:ext>
            </a:extLst>
          </p:cNvPr>
          <p:cNvSpPr>
            <a:spLocks noGrp="1"/>
          </p:cNvSpPr>
          <p:nvPr>
            <p:ph idx="1"/>
          </p:nvPr>
        </p:nvSpPr>
        <p:spPr/>
        <p:txBody>
          <a:bodyPr/>
          <a:lstStyle/>
          <a:p>
            <a:r>
              <a:rPr lang="en-US" dirty="0"/>
              <a:t>Many people uphold discriminatory behaviour in order to conform to, or fit in, with a majority view. </a:t>
            </a:r>
          </a:p>
          <a:p>
            <a:r>
              <a:rPr lang="en-US" b="1" dirty="0" err="1"/>
              <a:t>Injunctification</a:t>
            </a:r>
            <a:r>
              <a:rPr lang="en-US" b="1" dirty="0"/>
              <a:t> – </a:t>
            </a:r>
            <a:r>
              <a:rPr lang="en-US" dirty="0"/>
              <a:t>A motivated tendency to see things the same status quo (the way things are) as the most desirable state of affairs. </a:t>
            </a:r>
          </a:p>
          <a:p>
            <a:r>
              <a:rPr lang="en-US" dirty="0"/>
              <a:t>Motivated to justify the current system. </a:t>
            </a:r>
          </a:p>
          <a:p>
            <a:r>
              <a:rPr lang="en-US" dirty="0"/>
              <a:t>React negatively to people who don’t conform to prevailing social norms. </a:t>
            </a:r>
          </a:p>
        </p:txBody>
      </p:sp>
    </p:spTree>
    <p:extLst>
      <p:ext uri="{BB962C8B-B14F-4D97-AF65-F5344CB8AC3E}">
        <p14:creationId xmlns:p14="http://schemas.microsoft.com/office/powerpoint/2010/main" val="2324561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47CAE-5DA3-4099-99AF-944689E1B564}"/>
              </a:ext>
            </a:extLst>
          </p:cNvPr>
          <p:cNvSpPr>
            <a:spLocks noGrp="1"/>
          </p:cNvSpPr>
          <p:nvPr>
            <p:ph type="title"/>
          </p:nvPr>
        </p:nvSpPr>
        <p:spPr/>
        <p:txBody>
          <a:bodyPr/>
          <a:lstStyle/>
          <a:p>
            <a:r>
              <a:rPr lang="en-US" dirty="0"/>
              <a:t>Individual Differences in Prejudice</a:t>
            </a:r>
          </a:p>
        </p:txBody>
      </p:sp>
      <p:sp>
        <p:nvSpPr>
          <p:cNvPr id="3" name="Content Placeholder 2">
            <a:extLst>
              <a:ext uri="{FF2B5EF4-FFF2-40B4-BE49-F238E27FC236}">
                <a16:creationId xmlns:a16="http://schemas.microsoft.com/office/drawing/2014/main" id="{C379D64C-8CE3-49D0-A877-722CD8FBD19D}"/>
              </a:ext>
            </a:extLst>
          </p:cNvPr>
          <p:cNvSpPr>
            <a:spLocks noGrp="1"/>
          </p:cNvSpPr>
          <p:nvPr>
            <p:ph idx="1"/>
          </p:nvPr>
        </p:nvSpPr>
        <p:spPr/>
        <p:txBody>
          <a:bodyPr/>
          <a:lstStyle/>
          <a:p>
            <a:r>
              <a:rPr lang="en-US" b="1" dirty="0"/>
              <a:t>Right-Wing Authoritarianism –</a:t>
            </a:r>
            <a:r>
              <a:rPr lang="en-US" dirty="0"/>
              <a:t>  Three clusters of attitudes.</a:t>
            </a:r>
          </a:p>
          <a:p>
            <a:pPr lvl="1"/>
            <a:r>
              <a:rPr lang="en-US" dirty="0"/>
              <a:t>Authoritarian submission – high degree of submission to authority figures in society</a:t>
            </a:r>
          </a:p>
          <a:p>
            <a:pPr lvl="1"/>
            <a:r>
              <a:rPr lang="en-US" dirty="0"/>
              <a:t>Authoritarian aggression – aggression towards groups that are seen as legitimate targets by authority figures</a:t>
            </a:r>
          </a:p>
          <a:p>
            <a:pPr lvl="1"/>
            <a:r>
              <a:rPr lang="en-US" dirty="0"/>
              <a:t>Conventionalism – high degree of conformity to the rules and conventions that are established by authority figures</a:t>
            </a:r>
          </a:p>
          <a:p>
            <a:pPr lvl="1"/>
            <a:endParaRPr lang="en-US" dirty="0"/>
          </a:p>
          <a:p>
            <a:pPr marL="201168" lvl="1" indent="0">
              <a:buNone/>
            </a:pPr>
            <a:r>
              <a:rPr lang="en-US" i="1" dirty="0"/>
              <a:t>How to combat right-wing authoritarianism…</a:t>
            </a:r>
          </a:p>
          <a:p>
            <a:pPr marL="201168" lvl="1" indent="0">
              <a:buNone/>
            </a:pPr>
            <a:r>
              <a:rPr lang="en-US" dirty="0"/>
              <a:t>Create awareness that attitudes have changed towards particular out-group. </a:t>
            </a:r>
          </a:p>
          <a:p>
            <a:pPr lvl="1"/>
            <a:r>
              <a:rPr lang="en-US" dirty="0"/>
              <a:t>Social pressure</a:t>
            </a:r>
          </a:p>
          <a:p>
            <a:pPr marL="201168" lvl="1" indent="0">
              <a:buNone/>
            </a:pPr>
            <a:r>
              <a:rPr lang="en-US" dirty="0"/>
              <a:t>Encourage interaction with out-group</a:t>
            </a:r>
          </a:p>
          <a:p>
            <a:pPr lvl="1"/>
            <a:endParaRPr lang="en-US" dirty="0"/>
          </a:p>
        </p:txBody>
      </p:sp>
    </p:spTree>
    <p:extLst>
      <p:ext uri="{BB962C8B-B14F-4D97-AF65-F5344CB8AC3E}">
        <p14:creationId xmlns:p14="http://schemas.microsoft.com/office/powerpoint/2010/main" val="3774422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47CAE-5DA3-4099-99AF-944689E1B564}"/>
              </a:ext>
            </a:extLst>
          </p:cNvPr>
          <p:cNvSpPr>
            <a:spLocks noGrp="1"/>
          </p:cNvSpPr>
          <p:nvPr>
            <p:ph type="title"/>
          </p:nvPr>
        </p:nvSpPr>
        <p:spPr/>
        <p:txBody>
          <a:bodyPr/>
          <a:lstStyle/>
          <a:p>
            <a:r>
              <a:rPr lang="en-US" dirty="0"/>
              <a:t>Individual Differences in Prejudice</a:t>
            </a:r>
          </a:p>
        </p:txBody>
      </p:sp>
      <p:sp>
        <p:nvSpPr>
          <p:cNvPr id="3" name="Content Placeholder 2">
            <a:extLst>
              <a:ext uri="{FF2B5EF4-FFF2-40B4-BE49-F238E27FC236}">
                <a16:creationId xmlns:a16="http://schemas.microsoft.com/office/drawing/2014/main" id="{C379D64C-8CE3-49D0-A877-722CD8FBD19D}"/>
              </a:ext>
            </a:extLst>
          </p:cNvPr>
          <p:cNvSpPr>
            <a:spLocks noGrp="1"/>
          </p:cNvSpPr>
          <p:nvPr>
            <p:ph idx="1"/>
          </p:nvPr>
        </p:nvSpPr>
        <p:spPr/>
        <p:txBody>
          <a:bodyPr/>
          <a:lstStyle/>
          <a:p>
            <a:r>
              <a:rPr lang="en-US" dirty="0"/>
              <a:t>Religious Fundamentalism – Belief in the absolute literal truth of one’s religious beliefs. </a:t>
            </a:r>
          </a:p>
          <a:p>
            <a:r>
              <a:rPr lang="en-US" dirty="0"/>
              <a:t>People with a ‘religious quest’ tend to be less prejudice</a:t>
            </a:r>
          </a:p>
          <a:p>
            <a:endParaRPr lang="en-US" dirty="0"/>
          </a:p>
          <a:p>
            <a:endParaRPr lang="en-US" dirty="0"/>
          </a:p>
          <a:p>
            <a:pPr lvl="1"/>
            <a:endParaRPr lang="en-US" dirty="0"/>
          </a:p>
        </p:txBody>
      </p:sp>
    </p:spTree>
    <p:extLst>
      <p:ext uri="{BB962C8B-B14F-4D97-AF65-F5344CB8AC3E}">
        <p14:creationId xmlns:p14="http://schemas.microsoft.com/office/powerpoint/2010/main" val="1298906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CEF1B-2515-4BBE-911E-0ADBABE9D48F}"/>
              </a:ext>
            </a:extLst>
          </p:cNvPr>
          <p:cNvSpPr>
            <a:spLocks noGrp="1"/>
          </p:cNvSpPr>
          <p:nvPr>
            <p:ph type="title"/>
          </p:nvPr>
        </p:nvSpPr>
        <p:spPr/>
        <p:txBody>
          <a:bodyPr/>
          <a:lstStyle/>
          <a:p>
            <a:r>
              <a:rPr lang="en-US" dirty="0"/>
              <a:t>Individual Differences</a:t>
            </a:r>
          </a:p>
        </p:txBody>
      </p:sp>
      <p:sp>
        <p:nvSpPr>
          <p:cNvPr id="3" name="Content Placeholder 2">
            <a:extLst>
              <a:ext uri="{FF2B5EF4-FFF2-40B4-BE49-F238E27FC236}">
                <a16:creationId xmlns:a16="http://schemas.microsoft.com/office/drawing/2014/main" id="{8DDC70BA-C519-4D02-A081-BF21C63D0DA9}"/>
              </a:ext>
            </a:extLst>
          </p:cNvPr>
          <p:cNvSpPr>
            <a:spLocks noGrp="1"/>
          </p:cNvSpPr>
          <p:nvPr>
            <p:ph idx="1"/>
          </p:nvPr>
        </p:nvSpPr>
        <p:spPr/>
        <p:txBody>
          <a:bodyPr/>
          <a:lstStyle/>
          <a:p>
            <a:r>
              <a:rPr lang="en-US" b="1" dirty="0"/>
              <a:t>Social Dominance Orientation – </a:t>
            </a:r>
            <a:r>
              <a:rPr lang="en-US" dirty="0"/>
              <a:t>People who believe that people are inherently unequal and it is acceptable for some groups in society to be treated better than others. </a:t>
            </a:r>
          </a:p>
          <a:p>
            <a:pPr lvl="1"/>
            <a:r>
              <a:rPr lang="en-US" dirty="0"/>
              <a:t>Prejudice reduction can backfire if explained that people should be treated equally</a:t>
            </a:r>
          </a:p>
          <a:p>
            <a:pPr lvl="1"/>
            <a:r>
              <a:rPr lang="en-US" dirty="0"/>
              <a:t>Some success with ‘shared identity’</a:t>
            </a:r>
          </a:p>
        </p:txBody>
      </p:sp>
    </p:spTree>
    <p:extLst>
      <p:ext uri="{BB962C8B-B14F-4D97-AF65-F5344CB8AC3E}">
        <p14:creationId xmlns:p14="http://schemas.microsoft.com/office/powerpoint/2010/main" val="3740345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5AE6C737-FF55-4064-94B7-0B21D2EB6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6018E1-8B05-4641-9485-C709CA81EBA0}"/>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8000">
                <a:solidFill>
                  <a:schemeClr val="tx1">
                    <a:lumMod val="85000"/>
                    <a:lumOff val="15000"/>
                  </a:schemeClr>
                </a:solidFill>
              </a:rPr>
              <a:t>Self-Fulfilling Prophecies</a:t>
            </a:r>
          </a:p>
        </p:txBody>
      </p:sp>
      <p:pic>
        <p:nvPicPr>
          <p:cNvPr id="6" name="Content Placeholder 4">
            <a:extLst>
              <a:ext uri="{FF2B5EF4-FFF2-40B4-BE49-F238E27FC236}">
                <a16:creationId xmlns:a16="http://schemas.microsoft.com/office/drawing/2014/main" id="{8D506589-7B0F-4B81-86AE-2B6FB08A55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99" y="1023324"/>
            <a:ext cx="5462001" cy="4287670"/>
          </a:xfrm>
          <a:prstGeom prst="rect">
            <a:avLst/>
          </a:prstGeom>
        </p:spPr>
      </p:pic>
      <p:cxnSp>
        <p:nvCxnSpPr>
          <p:cNvPr id="19" name="Straight Connector 18">
            <a:extLst>
              <a:ext uri="{FF2B5EF4-FFF2-40B4-BE49-F238E27FC236}">
                <a16:creationId xmlns:a16="http://schemas.microsoft.com/office/drawing/2014/main" id="{6B5B1DD8-6224-4137-8621-32982B00F9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8218D9F-38B6-4AE0-9051-5434D19A5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2D3DCA99-84AF-487A-BF72-91C5FA6B0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21868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F1E4A-0654-4AF5-9A13-8061D93A4E28}"/>
              </a:ext>
            </a:extLst>
          </p:cNvPr>
          <p:cNvSpPr>
            <a:spLocks noGrp="1"/>
          </p:cNvSpPr>
          <p:nvPr>
            <p:ph type="title"/>
          </p:nvPr>
        </p:nvSpPr>
        <p:spPr/>
        <p:txBody>
          <a:bodyPr/>
          <a:lstStyle/>
          <a:p>
            <a:r>
              <a:rPr lang="en-US" dirty="0"/>
              <a:t>Stereotype Threat</a:t>
            </a:r>
          </a:p>
        </p:txBody>
      </p:sp>
      <p:sp>
        <p:nvSpPr>
          <p:cNvPr id="3" name="Content Placeholder 2">
            <a:extLst>
              <a:ext uri="{FF2B5EF4-FFF2-40B4-BE49-F238E27FC236}">
                <a16:creationId xmlns:a16="http://schemas.microsoft.com/office/drawing/2014/main" id="{AA15C3A7-B1AC-491A-817B-1174D4ABA6E3}"/>
              </a:ext>
            </a:extLst>
          </p:cNvPr>
          <p:cNvSpPr>
            <a:spLocks noGrp="1"/>
          </p:cNvSpPr>
          <p:nvPr>
            <p:ph idx="1"/>
          </p:nvPr>
        </p:nvSpPr>
        <p:spPr/>
        <p:txBody>
          <a:bodyPr/>
          <a:lstStyle/>
          <a:p>
            <a:r>
              <a:rPr lang="en-US" dirty="0"/>
              <a:t>Apprehension experienced by members of a minority group that they behave in a manner that confirms an existing cultural stereotype. </a:t>
            </a:r>
          </a:p>
          <a:p>
            <a:pPr lvl="1"/>
            <a:r>
              <a:rPr lang="en-US" dirty="0"/>
              <a:t>Tests and performance p. 376 and 377. </a:t>
            </a:r>
          </a:p>
          <a:p>
            <a:pPr marL="201168" lvl="1" indent="0">
              <a:buNone/>
            </a:pPr>
            <a:endParaRPr lang="en-US" dirty="0"/>
          </a:p>
          <a:p>
            <a:pPr marL="201168" lvl="1" indent="0">
              <a:buNone/>
            </a:pPr>
            <a:endParaRPr lang="en-US" dirty="0"/>
          </a:p>
          <a:p>
            <a:pPr marL="201168" lvl="1" indent="0">
              <a:buNone/>
            </a:pPr>
            <a:r>
              <a:rPr lang="en-US" dirty="0"/>
              <a:t>Overcoming stereotype threat</a:t>
            </a:r>
          </a:p>
          <a:p>
            <a:pPr lvl="1"/>
            <a:r>
              <a:rPr lang="en-US" dirty="0"/>
              <a:t>Change people’s mindsets</a:t>
            </a:r>
          </a:p>
          <a:p>
            <a:pPr lvl="2"/>
            <a:r>
              <a:rPr lang="en-US" dirty="0"/>
              <a:t>Fixed vs improvable skills</a:t>
            </a:r>
          </a:p>
          <a:p>
            <a:pPr lvl="2"/>
            <a:r>
              <a:rPr lang="en-US" dirty="0"/>
              <a:t>Remind people that it is normal to feel anxiety during tests</a:t>
            </a:r>
          </a:p>
          <a:p>
            <a:pPr lvl="2"/>
            <a:r>
              <a:rPr lang="en-US" dirty="0"/>
              <a:t>Remind students that they are all good</a:t>
            </a:r>
          </a:p>
          <a:p>
            <a:pPr lvl="2"/>
            <a:endParaRPr lang="en-US" dirty="0"/>
          </a:p>
        </p:txBody>
      </p:sp>
    </p:spTree>
    <p:extLst>
      <p:ext uri="{BB962C8B-B14F-4D97-AF65-F5344CB8AC3E}">
        <p14:creationId xmlns:p14="http://schemas.microsoft.com/office/powerpoint/2010/main" val="576414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87696-8E9C-4ECA-915A-D6645EB3796F}"/>
              </a:ext>
            </a:extLst>
          </p:cNvPr>
          <p:cNvSpPr>
            <a:spLocks noGrp="1"/>
          </p:cNvSpPr>
          <p:nvPr>
            <p:ph type="title"/>
          </p:nvPr>
        </p:nvSpPr>
        <p:spPr/>
        <p:txBody>
          <a:bodyPr/>
          <a:lstStyle/>
          <a:p>
            <a:r>
              <a:rPr lang="en-US" dirty="0"/>
              <a:t>Reducing Prejudice</a:t>
            </a:r>
          </a:p>
        </p:txBody>
      </p:sp>
      <p:sp>
        <p:nvSpPr>
          <p:cNvPr id="3" name="Content Placeholder 2">
            <a:extLst>
              <a:ext uri="{FF2B5EF4-FFF2-40B4-BE49-F238E27FC236}">
                <a16:creationId xmlns:a16="http://schemas.microsoft.com/office/drawing/2014/main" id="{9CE77D99-C80E-4068-A17B-CB7BA4D554B2}"/>
              </a:ext>
            </a:extLst>
          </p:cNvPr>
          <p:cNvSpPr>
            <a:spLocks noGrp="1"/>
          </p:cNvSpPr>
          <p:nvPr>
            <p:ph idx="1"/>
          </p:nvPr>
        </p:nvSpPr>
        <p:spPr/>
        <p:txBody>
          <a:bodyPr/>
          <a:lstStyle/>
          <a:p>
            <a:r>
              <a:rPr lang="en-US" dirty="0"/>
              <a:t>Contact hypothesis </a:t>
            </a:r>
          </a:p>
          <a:p>
            <a:pPr lvl="1"/>
            <a:r>
              <a:rPr lang="en-US" dirty="0"/>
              <a:t>Contact can reduce prejudice</a:t>
            </a:r>
          </a:p>
          <a:p>
            <a:pPr lvl="1"/>
            <a:endParaRPr lang="en-US" dirty="0"/>
          </a:p>
          <a:p>
            <a:pPr lvl="1"/>
            <a:r>
              <a:rPr lang="en-US" dirty="0"/>
              <a:t>Six conditions</a:t>
            </a:r>
          </a:p>
          <a:p>
            <a:pPr lvl="2"/>
            <a:r>
              <a:rPr lang="en-US" dirty="0"/>
              <a:t>Mutual interdependence</a:t>
            </a:r>
          </a:p>
          <a:p>
            <a:pPr lvl="2"/>
            <a:r>
              <a:rPr lang="en-US" dirty="0"/>
              <a:t>Common goal</a:t>
            </a:r>
          </a:p>
          <a:p>
            <a:pPr lvl="2"/>
            <a:r>
              <a:rPr lang="en-US" dirty="0"/>
              <a:t>Equal status</a:t>
            </a:r>
          </a:p>
          <a:p>
            <a:pPr lvl="2"/>
            <a:r>
              <a:rPr lang="en-US" dirty="0"/>
              <a:t>Friendly informal setting</a:t>
            </a:r>
          </a:p>
          <a:p>
            <a:pPr lvl="2"/>
            <a:r>
              <a:rPr lang="en-US" dirty="0"/>
              <a:t>Learning about multiple members of the outgroup</a:t>
            </a:r>
          </a:p>
          <a:p>
            <a:pPr lvl="2"/>
            <a:r>
              <a:rPr lang="en-US" dirty="0"/>
              <a:t>Create social norms that promote equality among the group</a:t>
            </a:r>
          </a:p>
          <a:p>
            <a:pPr lvl="2"/>
            <a:endParaRPr lang="en-US" dirty="0"/>
          </a:p>
        </p:txBody>
      </p:sp>
    </p:spTree>
    <p:extLst>
      <p:ext uri="{BB962C8B-B14F-4D97-AF65-F5344CB8AC3E}">
        <p14:creationId xmlns:p14="http://schemas.microsoft.com/office/powerpoint/2010/main" val="4182431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942CD-F0A9-4399-BD10-0A246223AF77}"/>
              </a:ext>
            </a:extLst>
          </p:cNvPr>
          <p:cNvSpPr>
            <a:spLocks noGrp="1"/>
          </p:cNvSpPr>
          <p:nvPr>
            <p:ph type="title"/>
          </p:nvPr>
        </p:nvSpPr>
        <p:spPr/>
        <p:txBody>
          <a:bodyPr/>
          <a:lstStyle/>
          <a:p>
            <a:r>
              <a:rPr lang="en-US" dirty="0"/>
              <a:t>Cooperation and Jigsaw Classroom</a:t>
            </a:r>
          </a:p>
        </p:txBody>
      </p:sp>
      <p:sp>
        <p:nvSpPr>
          <p:cNvPr id="3" name="Content Placeholder 2">
            <a:extLst>
              <a:ext uri="{FF2B5EF4-FFF2-40B4-BE49-F238E27FC236}">
                <a16:creationId xmlns:a16="http://schemas.microsoft.com/office/drawing/2014/main" id="{91ABC3D4-5508-4615-8A5F-129FD647DB67}"/>
              </a:ext>
            </a:extLst>
          </p:cNvPr>
          <p:cNvSpPr>
            <a:spLocks noGrp="1"/>
          </p:cNvSpPr>
          <p:nvPr>
            <p:ph idx="1"/>
          </p:nvPr>
        </p:nvSpPr>
        <p:spPr/>
        <p:txBody>
          <a:bodyPr/>
          <a:lstStyle/>
          <a:p>
            <a:r>
              <a:rPr lang="en-US" dirty="0"/>
              <a:t>A classroom setting designed to reduce prejudice between children by placing them in small, desegregated groups and making each child dependent on the other children in the group to learn the course material and to do well in the class</a:t>
            </a:r>
          </a:p>
          <a:p>
            <a:endParaRPr lang="en-US" dirty="0"/>
          </a:p>
          <a:p>
            <a:endParaRPr lang="en-US" dirty="0"/>
          </a:p>
        </p:txBody>
      </p:sp>
    </p:spTree>
    <p:extLst>
      <p:ext uri="{BB962C8B-B14F-4D97-AF65-F5344CB8AC3E}">
        <p14:creationId xmlns:p14="http://schemas.microsoft.com/office/powerpoint/2010/main" val="139133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418D0-733E-4186-B014-F894DAD33843}"/>
              </a:ext>
            </a:extLst>
          </p:cNvPr>
          <p:cNvSpPr>
            <a:spLocks noGrp="1"/>
          </p:cNvSpPr>
          <p:nvPr>
            <p:ph type="title"/>
          </p:nvPr>
        </p:nvSpPr>
        <p:spPr/>
        <p:txBody>
          <a:bodyPr/>
          <a:lstStyle/>
          <a:p>
            <a:r>
              <a:rPr lang="en-US" dirty="0"/>
              <a:t>Extended Contact Hypothesis</a:t>
            </a:r>
          </a:p>
        </p:txBody>
      </p:sp>
      <p:sp>
        <p:nvSpPr>
          <p:cNvPr id="3" name="Content Placeholder 2">
            <a:extLst>
              <a:ext uri="{FF2B5EF4-FFF2-40B4-BE49-F238E27FC236}">
                <a16:creationId xmlns:a16="http://schemas.microsoft.com/office/drawing/2014/main" id="{78B595DC-FA64-4818-B4B1-0CDAC347AD7A}"/>
              </a:ext>
            </a:extLst>
          </p:cNvPr>
          <p:cNvSpPr>
            <a:spLocks noGrp="1"/>
          </p:cNvSpPr>
          <p:nvPr>
            <p:ph idx="1"/>
          </p:nvPr>
        </p:nvSpPr>
        <p:spPr/>
        <p:txBody>
          <a:bodyPr/>
          <a:lstStyle/>
          <a:p>
            <a:r>
              <a:rPr lang="en-US" dirty="0"/>
              <a:t>The mere knowledge that a member of one’s group has a close relationship with a member of another group can reduce one’s prejudice towards </a:t>
            </a:r>
            <a:r>
              <a:rPr lang="en-US"/>
              <a:t>that group. </a:t>
            </a:r>
            <a:endParaRPr lang="en-US" dirty="0"/>
          </a:p>
        </p:txBody>
      </p:sp>
    </p:spTree>
    <p:extLst>
      <p:ext uri="{BB962C8B-B14F-4D97-AF65-F5344CB8AC3E}">
        <p14:creationId xmlns:p14="http://schemas.microsoft.com/office/powerpoint/2010/main" val="1736149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24EEB-FD1D-4C7C-B850-B834B89B37D7}"/>
              </a:ext>
            </a:extLst>
          </p:cNvPr>
          <p:cNvSpPr>
            <a:spLocks noGrp="1"/>
          </p:cNvSpPr>
          <p:nvPr>
            <p:ph type="title"/>
          </p:nvPr>
        </p:nvSpPr>
        <p:spPr/>
        <p:txBody>
          <a:bodyPr/>
          <a:lstStyle/>
          <a:p>
            <a:r>
              <a:rPr lang="en-US" dirty="0"/>
              <a:t>Jane Elliott </a:t>
            </a:r>
          </a:p>
        </p:txBody>
      </p:sp>
      <p:sp>
        <p:nvSpPr>
          <p:cNvPr id="3" name="Content Placeholder 2">
            <a:extLst>
              <a:ext uri="{FF2B5EF4-FFF2-40B4-BE49-F238E27FC236}">
                <a16:creationId xmlns:a16="http://schemas.microsoft.com/office/drawing/2014/main" id="{A9689310-C4E2-40E0-B7AB-659F30D86903}"/>
              </a:ext>
            </a:extLst>
          </p:cNvPr>
          <p:cNvSpPr>
            <a:spLocks noGrp="1"/>
          </p:cNvSpPr>
          <p:nvPr>
            <p:ph idx="1"/>
          </p:nvPr>
        </p:nvSpPr>
        <p:spPr/>
        <p:txBody>
          <a:bodyPr/>
          <a:lstStyle/>
          <a:p>
            <a:r>
              <a:rPr lang="en-US" dirty="0">
                <a:hlinkClick r:id="rId2"/>
              </a:rPr>
              <a:t>Blue eyes brown eyes experiment</a:t>
            </a:r>
            <a:endParaRPr lang="en-US" dirty="0"/>
          </a:p>
          <a:p>
            <a:r>
              <a:rPr lang="en-US" dirty="0">
                <a:hlinkClick r:id="rId3"/>
              </a:rPr>
              <a:t>Shorter video</a:t>
            </a:r>
            <a:endParaRPr lang="en-US" dirty="0"/>
          </a:p>
        </p:txBody>
      </p:sp>
    </p:spTree>
    <p:extLst>
      <p:ext uri="{BB962C8B-B14F-4D97-AF65-F5344CB8AC3E}">
        <p14:creationId xmlns:p14="http://schemas.microsoft.com/office/powerpoint/2010/main" val="1406690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FC7AF-0F28-44D5-8630-2CA95C8677D2}"/>
              </a:ext>
            </a:extLst>
          </p:cNvPr>
          <p:cNvSpPr>
            <a:spLocks noGrp="1"/>
          </p:cNvSpPr>
          <p:nvPr>
            <p:ph type="title"/>
          </p:nvPr>
        </p:nvSpPr>
        <p:spPr/>
        <p:txBody>
          <a:bodyPr/>
          <a:lstStyle/>
          <a:p>
            <a:r>
              <a:rPr lang="en-US" dirty="0"/>
              <a:t>Learning Check!</a:t>
            </a:r>
          </a:p>
        </p:txBody>
      </p:sp>
      <p:sp>
        <p:nvSpPr>
          <p:cNvPr id="3" name="Content Placeholder 2">
            <a:extLst>
              <a:ext uri="{FF2B5EF4-FFF2-40B4-BE49-F238E27FC236}">
                <a16:creationId xmlns:a16="http://schemas.microsoft.com/office/drawing/2014/main" id="{19846402-3DE3-4A09-A670-67CA6F35EAAF}"/>
              </a:ext>
            </a:extLst>
          </p:cNvPr>
          <p:cNvSpPr>
            <a:spLocks noGrp="1"/>
          </p:cNvSpPr>
          <p:nvPr>
            <p:ph idx="1"/>
          </p:nvPr>
        </p:nvSpPr>
        <p:spPr/>
        <p:txBody>
          <a:bodyPr>
            <a:normAutofit fontScale="70000" lnSpcReduction="20000"/>
          </a:bodyPr>
          <a:lstStyle/>
          <a:p>
            <a:r>
              <a:rPr lang="en-US" dirty="0"/>
              <a:t>Who is Jane Elliott? How did she address prejudice in her classroom?</a:t>
            </a:r>
            <a:br>
              <a:rPr lang="en-US" dirty="0"/>
            </a:br>
            <a:r>
              <a:rPr lang="en-US" dirty="0"/>
              <a:t>What is prejudice? What components make up prejudice? </a:t>
            </a:r>
            <a:br>
              <a:rPr lang="en-US" dirty="0"/>
            </a:br>
            <a:r>
              <a:rPr lang="en-US" dirty="0"/>
              <a:t>What is a stereotype? How does a stereotype work? </a:t>
            </a:r>
            <a:br>
              <a:rPr lang="en-US" dirty="0"/>
            </a:br>
            <a:r>
              <a:rPr lang="en-US" dirty="0"/>
              <a:t>What are different kinds of sexism? How do they manifest? </a:t>
            </a:r>
            <a:br>
              <a:rPr lang="en-US" dirty="0"/>
            </a:br>
            <a:r>
              <a:rPr lang="en-US" dirty="0"/>
              <a:t>What is discrimination? Provide examples of discrimination? </a:t>
            </a:r>
            <a:br>
              <a:rPr lang="en-US" dirty="0"/>
            </a:br>
            <a:r>
              <a:rPr lang="en-US" dirty="0"/>
              <a:t>What is implicit racism? How does it manifest? How is it measured? What are critiques of these measurements? </a:t>
            </a:r>
            <a:br>
              <a:rPr lang="en-US" dirty="0"/>
            </a:br>
            <a:r>
              <a:rPr lang="en-US" dirty="0"/>
              <a:t>What causes prejudice? </a:t>
            </a:r>
            <a:br>
              <a:rPr lang="en-US" dirty="0"/>
            </a:br>
            <a:r>
              <a:rPr lang="en-US" dirty="0"/>
              <a:t>What is social identity? How does it relate to prejudice? </a:t>
            </a:r>
            <a:br>
              <a:rPr lang="en-US" dirty="0"/>
            </a:br>
            <a:r>
              <a:rPr lang="en-US" dirty="0"/>
              <a:t>How does self-esteem relate to prejudice? </a:t>
            </a:r>
            <a:br>
              <a:rPr lang="en-US" dirty="0"/>
            </a:br>
            <a:r>
              <a:rPr lang="en-US" dirty="0"/>
              <a:t>How does the text book suggest that we can reduce prejudice? </a:t>
            </a:r>
            <a:br>
              <a:rPr lang="en-US" dirty="0"/>
            </a:br>
            <a:r>
              <a:rPr lang="en-US" dirty="0"/>
              <a:t>What are consequences of activating stereotypes? </a:t>
            </a:r>
            <a:br>
              <a:rPr lang="en-US" dirty="0"/>
            </a:br>
            <a:r>
              <a:rPr lang="en-US" dirty="0"/>
              <a:t>What are automatic vs controlled processes involved in prejudice and stereotyping? What is the two step model of cognitive processing?</a:t>
            </a:r>
            <a:br>
              <a:rPr lang="en-US" dirty="0"/>
            </a:br>
            <a:r>
              <a:rPr lang="en-US" dirty="0"/>
              <a:t>What is a meta stereotype?  What does meta-stereotypes infer about prejudice reduction strategies? </a:t>
            </a:r>
            <a:br>
              <a:rPr lang="en-US" dirty="0"/>
            </a:br>
            <a:r>
              <a:rPr lang="en-US" dirty="0"/>
              <a:t>What are ways to reduce prejudice by revising stereotypes? </a:t>
            </a:r>
            <a:br>
              <a:rPr lang="en-US" dirty="0"/>
            </a:br>
            <a:r>
              <a:rPr lang="en-US" dirty="0"/>
              <a:t>How does  affect and mood affect prejudice? </a:t>
            </a:r>
            <a:br>
              <a:rPr lang="en-US" dirty="0"/>
            </a:br>
            <a:r>
              <a:rPr lang="en-US" dirty="0"/>
              <a:t>What is the ultimate attribution error? </a:t>
            </a:r>
            <a:br>
              <a:rPr lang="en-US" dirty="0"/>
            </a:br>
            <a:r>
              <a:rPr lang="en-US" dirty="0"/>
              <a:t>What is realistic conflict theory? </a:t>
            </a:r>
            <a:br>
              <a:rPr lang="en-US" dirty="0"/>
            </a:br>
            <a:r>
              <a:rPr lang="en-US" dirty="0"/>
              <a:t>Please recount </a:t>
            </a:r>
            <a:r>
              <a:rPr lang="en-US" dirty="0" err="1"/>
              <a:t>Muzafer</a:t>
            </a:r>
            <a:r>
              <a:rPr lang="en-US" dirty="0"/>
              <a:t> </a:t>
            </a:r>
            <a:r>
              <a:rPr lang="en-US" dirty="0" err="1"/>
              <a:t>Sherif</a:t>
            </a:r>
            <a:r>
              <a:rPr lang="en-US" dirty="0"/>
              <a:t> ‘s experiment and discuss the implications of his experiment. </a:t>
            </a:r>
            <a:br>
              <a:rPr lang="en-US" dirty="0"/>
            </a:br>
            <a:r>
              <a:rPr lang="en-US" dirty="0"/>
              <a:t>How do normative rules affect prejudice? </a:t>
            </a:r>
            <a:br>
              <a:rPr lang="en-US" dirty="0"/>
            </a:br>
            <a:r>
              <a:rPr lang="en-US" dirty="0"/>
              <a:t>What are individual differences in prejudice? </a:t>
            </a:r>
            <a:br>
              <a:rPr lang="en-US" dirty="0"/>
            </a:br>
            <a:r>
              <a:rPr lang="en-US" dirty="0"/>
              <a:t>How can prejudice become a self fulfilling prophecy? </a:t>
            </a:r>
            <a:br>
              <a:rPr lang="en-US" dirty="0"/>
            </a:br>
            <a:r>
              <a:rPr lang="en-US" dirty="0"/>
              <a:t>What is stereotype threat and what effects does it produce? How can we overcome it? </a:t>
            </a:r>
            <a:br>
              <a:rPr lang="en-US" dirty="0"/>
            </a:br>
            <a:r>
              <a:rPr lang="en-US" dirty="0"/>
              <a:t>How do we reduce prejudice through contact? What other factors need to be present? </a:t>
            </a:r>
            <a:br>
              <a:rPr lang="en-US" dirty="0"/>
            </a:br>
            <a:r>
              <a:rPr lang="en-US" dirty="0"/>
              <a:t>What is the jigsaw classroom? </a:t>
            </a:r>
            <a:br>
              <a:rPr lang="en-US" dirty="0"/>
            </a:br>
            <a:r>
              <a:rPr lang="en-US" dirty="0"/>
              <a:t>What is the extended contact hypothesis?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6310431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2F787-2189-48A8-A7A4-2730C8AD31DC}"/>
              </a:ext>
            </a:extLst>
          </p:cNvPr>
          <p:cNvSpPr>
            <a:spLocks noGrp="1"/>
          </p:cNvSpPr>
          <p:nvPr>
            <p:ph type="title"/>
          </p:nvPr>
        </p:nvSpPr>
        <p:spPr/>
        <p:txBody>
          <a:bodyPr/>
          <a:lstStyle/>
          <a:p>
            <a:r>
              <a:rPr lang="en-US" dirty="0"/>
              <a:t>Questions or Concerns? </a:t>
            </a:r>
          </a:p>
        </p:txBody>
      </p:sp>
      <p:sp>
        <p:nvSpPr>
          <p:cNvPr id="3" name="Content Placeholder 2">
            <a:extLst>
              <a:ext uri="{FF2B5EF4-FFF2-40B4-BE49-F238E27FC236}">
                <a16:creationId xmlns:a16="http://schemas.microsoft.com/office/drawing/2014/main" id="{D40B0166-1197-4AA1-B4C3-1A43C3FEBC31}"/>
              </a:ext>
            </a:extLst>
          </p:cNvPr>
          <p:cNvSpPr>
            <a:spLocks noGrp="1"/>
          </p:cNvSpPr>
          <p:nvPr>
            <p:ph idx="1"/>
          </p:nvPr>
        </p:nvSpPr>
        <p:spPr/>
        <p:txBody>
          <a:bodyPr/>
          <a:lstStyle/>
          <a:p>
            <a:r>
              <a:rPr lang="en-US" sz="3200" dirty="0"/>
              <a:t>Have a great day!</a:t>
            </a:r>
          </a:p>
          <a:p>
            <a:endParaRPr lang="en-US" dirty="0"/>
          </a:p>
          <a:p>
            <a:pPr marL="0" indent="0">
              <a:buNone/>
            </a:pPr>
            <a:endParaRPr lang="en-US" dirty="0"/>
          </a:p>
        </p:txBody>
      </p:sp>
    </p:spTree>
    <p:extLst>
      <p:ext uri="{BB962C8B-B14F-4D97-AF65-F5344CB8AC3E}">
        <p14:creationId xmlns:p14="http://schemas.microsoft.com/office/powerpoint/2010/main" val="2462100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5B2E9-904A-419F-900D-FC964BB36EE1}"/>
              </a:ext>
            </a:extLst>
          </p:cNvPr>
          <p:cNvSpPr>
            <a:spLocks noGrp="1"/>
          </p:cNvSpPr>
          <p:nvPr>
            <p:ph type="title"/>
          </p:nvPr>
        </p:nvSpPr>
        <p:spPr/>
        <p:txBody>
          <a:bodyPr/>
          <a:lstStyle/>
          <a:p>
            <a:r>
              <a:rPr lang="en-US" dirty="0"/>
              <a:t>Prejudice </a:t>
            </a:r>
          </a:p>
        </p:txBody>
      </p:sp>
      <p:sp>
        <p:nvSpPr>
          <p:cNvPr id="3" name="Content Placeholder 2">
            <a:extLst>
              <a:ext uri="{FF2B5EF4-FFF2-40B4-BE49-F238E27FC236}">
                <a16:creationId xmlns:a16="http://schemas.microsoft.com/office/drawing/2014/main" id="{798B6BEC-D3B4-4C8D-9C6A-9E977213CCBE}"/>
              </a:ext>
            </a:extLst>
          </p:cNvPr>
          <p:cNvSpPr>
            <a:spLocks noGrp="1"/>
          </p:cNvSpPr>
          <p:nvPr>
            <p:ph idx="1"/>
          </p:nvPr>
        </p:nvSpPr>
        <p:spPr/>
        <p:txBody>
          <a:bodyPr/>
          <a:lstStyle/>
          <a:p>
            <a:r>
              <a:rPr lang="en-US" dirty="0"/>
              <a:t>A hostile or negative attitude toward people in a distinguishable group based solely on their membership in that group. </a:t>
            </a:r>
          </a:p>
          <a:p>
            <a:pPr lvl="1"/>
            <a:r>
              <a:rPr lang="en-US" dirty="0"/>
              <a:t>Affective component </a:t>
            </a:r>
          </a:p>
          <a:p>
            <a:pPr lvl="2"/>
            <a:r>
              <a:rPr lang="en-US" dirty="0"/>
              <a:t>Involves positive or negative affect</a:t>
            </a:r>
          </a:p>
          <a:p>
            <a:pPr lvl="1"/>
            <a:r>
              <a:rPr lang="en-US" dirty="0"/>
              <a:t>Cognitive Component</a:t>
            </a:r>
          </a:p>
          <a:p>
            <a:pPr lvl="1"/>
            <a:r>
              <a:rPr lang="en-US" dirty="0"/>
              <a:t>Behavioural Component </a:t>
            </a:r>
          </a:p>
          <a:p>
            <a:pPr lvl="1"/>
            <a:endParaRPr lang="en-US" dirty="0"/>
          </a:p>
          <a:p>
            <a:pPr lvl="1"/>
            <a:r>
              <a:rPr lang="en-US" b="1" dirty="0"/>
              <a:t>Attitude – </a:t>
            </a:r>
            <a:r>
              <a:rPr lang="en-US" dirty="0"/>
              <a:t>evaluations of people, objects or ideas.</a:t>
            </a:r>
          </a:p>
          <a:p>
            <a:pPr lvl="1"/>
            <a:endParaRPr lang="en-US" dirty="0"/>
          </a:p>
        </p:txBody>
      </p:sp>
    </p:spTree>
    <p:extLst>
      <p:ext uri="{BB962C8B-B14F-4D97-AF65-F5344CB8AC3E}">
        <p14:creationId xmlns:p14="http://schemas.microsoft.com/office/powerpoint/2010/main" val="2751053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1DC88-36D9-441C-987F-50C969EC0861}"/>
              </a:ext>
            </a:extLst>
          </p:cNvPr>
          <p:cNvSpPr>
            <a:spLocks noGrp="1"/>
          </p:cNvSpPr>
          <p:nvPr>
            <p:ph type="title"/>
          </p:nvPr>
        </p:nvSpPr>
        <p:spPr/>
        <p:txBody>
          <a:bodyPr/>
          <a:lstStyle/>
          <a:p>
            <a:r>
              <a:rPr lang="en-US" dirty="0"/>
              <a:t>Cognitive Component</a:t>
            </a:r>
          </a:p>
        </p:txBody>
      </p:sp>
      <p:sp>
        <p:nvSpPr>
          <p:cNvPr id="3" name="Content Placeholder 2">
            <a:extLst>
              <a:ext uri="{FF2B5EF4-FFF2-40B4-BE49-F238E27FC236}">
                <a16:creationId xmlns:a16="http://schemas.microsoft.com/office/drawing/2014/main" id="{0B2188F9-5264-420A-B7D0-9E6899C74916}"/>
              </a:ext>
            </a:extLst>
          </p:cNvPr>
          <p:cNvSpPr>
            <a:spLocks noGrp="1"/>
          </p:cNvSpPr>
          <p:nvPr>
            <p:ph idx="1"/>
          </p:nvPr>
        </p:nvSpPr>
        <p:spPr/>
        <p:txBody>
          <a:bodyPr/>
          <a:lstStyle/>
          <a:p>
            <a:r>
              <a:rPr lang="en-US" b="1" dirty="0"/>
              <a:t>Stereotype – </a:t>
            </a:r>
            <a:r>
              <a:rPr lang="en-US" dirty="0"/>
              <a:t>A generalization about a group of people in which identical characteristics are assigned to virtually all members of the group, regardless of actual variation among the members</a:t>
            </a:r>
          </a:p>
          <a:p>
            <a:pPr lvl="1"/>
            <a:r>
              <a:rPr lang="en-US" dirty="0"/>
              <a:t>Resistant to change</a:t>
            </a:r>
          </a:p>
          <a:p>
            <a:pPr lvl="1"/>
            <a:r>
              <a:rPr lang="en-US" dirty="0"/>
              <a:t>Stereotyping does not necessarily lead to negative or harmful behaviours</a:t>
            </a:r>
          </a:p>
          <a:p>
            <a:pPr lvl="1"/>
            <a:r>
              <a:rPr lang="en-US" dirty="0"/>
              <a:t>Traits or characteristics of a group that people are most likely to talk about are traits that become part of the stereotype of the group – ‘gossip value’</a:t>
            </a:r>
          </a:p>
          <a:p>
            <a:endParaRPr lang="en-US" dirty="0"/>
          </a:p>
        </p:txBody>
      </p:sp>
    </p:spTree>
    <p:extLst>
      <p:ext uri="{BB962C8B-B14F-4D97-AF65-F5344CB8AC3E}">
        <p14:creationId xmlns:p14="http://schemas.microsoft.com/office/powerpoint/2010/main" val="328764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C46DA6-8DB5-41DD-BBBB-B099CFB1D5C0}"/>
              </a:ext>
            </a:extLst>
          </p:cNvPr>
          <p:cNvSpPr>
            <a:spLocks noGrp="1"/>
          </p:cNvSpPr>
          <p:nvPr>
            <p:ph type="title"/>
          </p:nvPr>
        </p:nvSpPr>
        <p:spPr>
          <a:xfrm>
            <a:off x="6411685" y="634946"/>
            <a:ext cx="5127171" cy="1450757"/>
          </a:xfrm>
        </p:spPr>
        <p:txBody>
          <a:bodyPr>
            <a:normAutofit/>
          </a:bodyPr>
          <a:lstStyle/>
          <a:p>
            <a:r>
              <a:rPr lang="en-US" dirty="0"/>
              <a:t>Stereotypes of Gender</a:t>
            </a:r>
          </a:p>
        </p:txBody>
      </p:sp>
      <p:pic>
        <p:nvPicPr>
          <p:cNvPr id="5" name="Picture 4">
            <a:extLst>
              <a:ext uri="{FF2B5EF4-FFF2-40B4-BE49-F238E27FC236}">
                <a16:creationId xmlns:a16="http://schemas.microsoft.com/office/drawing/2014/main" id="{E05203D7-B658-4A05-B658-6133D471BA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192" y="1967404"/>
            <a:ext cx="5451627" cy="2603151"/>
          </a:xfrm>
          <a:prstGeom prst="rect">
            <a:avLst/>
          </a:prstGeom>
        </p:spPr>
      </p:pic>
      <p:cxnSp>
        <p:nvCxnSpPr>
          <p:cNvPr id="12" name="Straight Connector 1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B8075E3-01A6-46D0-8897-E1000B8055F8}"/>
              </a:ext>
            </a:extLst>
          </p:cNvPr>
          <p:cNvSpPr>
            <a:spLocks noGrp="1"/>
          </p:cNvSpPr>
          <p:nvPr>
            <p:ph idx="1"/>
          </p:nvPr>
        </p:nvSpPr>
        <p:spPr>
          <a:xfrm>
            <a:off x="6411684" y="2198914"/>
            <a:ext cx="5127172" cy="3670180"/>
          </a:xfrm>
        </p:spPr>
        <p:txBody>
          <a:bodyPr>
            <a:normAutofit/>
          </a:bodyPr>
          <a:lstStyle/>
          <a:p>
            <a:r>
              <a:rPr lang="en-US" dirty="0"/>
              <a:t>Two forms of sexism:</a:t>
            </a:r>
          </a:p>
          <a:p>
            <a:pPr lvl="1"/>
            <a:r>
              <a:rPr lang="en-US" dirty="0"/>
              <a:t>Hostile sexism – hold negative stereotypes of women</a:t>
            </a:r>
          </a:p>
          <a:p>
            <a:pPr lvl="1"/>
            <a:r>
              <a:rPr lang="en-US" dirty="0"/>
              <a:t>Benevolent sexism – hold positive stereotypes of women</a:t>
            </a:r>
            <a:br>
              <a:rPr lang="en-US" dirty="0"/>
            </a:br>
            <a:endParaRPr lang="en-US" dirty="0"/>
          </a:p>
          <a:p>
            <a:pPr marL="201168" lvl="1" indent="0">
              <a:buNone/>
            </a:pPr>
            <a:r>
              <a:rPr lang="en-US" dirty="0"/>
              <a:t>Gender based stereotypes are established at an early age</a:t>
            </a:r>
          </a:p>
          <a:p>
            <a:pPr marL="201168" lvl="1" indent="0">
              <a:buNone/>
            </a:pPr>
            <a:endParaRPr lang="en-US" dirty="0"/>
          </a:p>
        </p:txBody>
      </p:sp>
      <p:sp>
        <p:nvSpPr>
          <p:cNvPr id="14" name="Rectangle 1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42160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1918A-DCD8-4B9E-B2E6-23E3556E0D6A}"/>
              </a:ext>
            </a:extLst>
          </p:cNvPr>
          <p:cNvSpPr>
            <a:spLocks noGrp="1"/>
          </p:cNvSpPr>
          <p:nvPr>
            <p:ph type="title"/>
          </p:nvPr>
        </p:nvSpPr>
        <p:spPr/>
        <p:txBody>
          <a:bodyPr/>
          <a:lstStyle/>
          <a:p>
            <a:r>
              <a:rPr lang="en-US" dirty="0"/>
              <a:t>Discrimination: Behavioural Component </a:t>
            </a:r>
          </a:p>
        </p:txBody>
      </p:sp>
      <p:sp>
        <p:nvSpPr>
          <p:cNvPr id="3" name="Content Placeholder 2">
            <a:extLst>
              <a:ext uri="{FF2B5EF4-FFF2-40B4-BE49-F238E27FC236}">
                <a16:creationId xmlns:a16="http://schemas.microsoft.com/office/drawing/2014/main" id="{FE449AE9-019D-4D20-93FC-6CA403CE2BB4}"/>
              </a:ext>
            </a:extLst>
          </p:cNvPr>
          <p:cNvSpPr>
            <a:spLocks noGrp="1"/>
          </p:cNvSpPr>
          <p:nvPr>
            <p:ph idx="1"/>
          </p:nvPr>
        </p:nvSpPr>
        <p:spPr/>
        <p:txBody>
          <a:bodyPr/>
          <a:lstStyle/>
          <a:p>
            <a:r>
              <a:rPr lang="en-US" b="1" dirty="0"/>
              <a:t>Discrimination – </a:t>
            </a:r>
            <a:r>
              <a:rPr lang="en-US" dirty="0"/>
              <a:t>Unjustified negative or harmful action towards a member of a group simply because of his or her membership in that group</a:t>
            </a:r>
          </a:p>
          <a:p>
            <a:pPr lvl="1"/>
            <a:r>
              <a:rPr lang="en-US" dirty="0"/>
              <a:t>Examples: Housing, schools, court rooms, body type, sexual orientation, etc. </a:t>
            </a:r>
          </a:p>
        </p:txBody>
      </p:sp>
    </p:spTree>
    <p:extLst>
      <p:ext uri="{BB962C8B-B14F-4D97-AF65-F5344CB8AC3E}">
        <p14:creationId xmlns:p14="http://schemas.microsoft.com/office/powerpoint/2010/main" val="182995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A2110-B5F5-426C-8C2E-E50B758DC52B}"/>
              </a:ext>
            </a:extLst>
          </p:cNvPr>
          <p:cNvSpPr>
            <a:spLocks noGrp="1"/>
          </p:cNvSpPr>
          <p:nvPr>
            <p:ph type="title"/>
          </p:nvPr>
        </p:nvSpPr>
        <p:spPr/>
        <p:txBody>
          <a:bodyPr/>
          <a:lstStyle/>
          <a:p>
            <a:r>
              <a:rPr lang="en-US" dirty="0"/>
              <a:t>Implicit Racism </a:t>
            </a:r>
          </a:p>
        </p:txBody>
      </p:sp>
      <p:sp>
        <p:nvSpPr>
          <p:cNvPr id="3" name="Content Placeholder 2">
            <a:extLst>
              <a:ext uri="{FF2B5EF4-FFF2-40B4-BE49-F238E27FC236}">
                <a16:creationId xmlns:a16="http://schemas.microsoft.com/office/drawing/2014/main" id="{15610B6D-D1ED-471B-A606-A2B007FFE4B6}"/>
              </a:ext>
            </a:extLst>
          </p:cNvPr>
          <p:cNvSpPr>
            <a:spLocks noGrp="1"/>
          </p:cNvSpPr>
          <p:nvPr>
            <p:ph idx="1"/>
          </p:nvPr>
        </p:nvSpPr>
        <p:spPr/>
        <p:txBody>
          <a:bodyPr>
            <a:normAutofit lnSpcReduction="10000"/>
          </a:bodyPr>
          <a:lstStyle/>
          <a:p>
            <a:r>
              <a:rPr lang="en-US" b="1" dirty="0"/>
              <a:t>Modern racism – </a:t>
            </a:r>
            <a:r>
              <a:rPr lang="en-US" dirty="0"/>
              <a:t>Outwardly acting unprejudiced while inwardly maintaining prejudice attitudes</a:t>
            </a:r>
          </a:p>
          <a:p>
            <a:pPr lvl="1"/>
            <a:r>
              <a:rPr lang="en-US" dirty="0"/>
              <a:t>Racist attitudes may surface if someone feels ‘safe’, are intoxicated or stressed</a:t>
            </a:r>
          </a:p>
          <a:p>
            <a:r>
              <a:rPr lang="en-US" dirty="0"/>
              <a:t>Modern racism scale – measures subtle racism</a:t>
            </a:r>
          </a:p>
          <a:p>
            <a:pPr lvl="1"/>
            <a:r>
              <a:rPr lang="en-US" dirty="0"/>
              <a:t>i.e. minorities are getting too demanding in their push for special rights</a:t>
            </a:r>
          </a:p>
          <a:p>
            <a:pPr marL="201168" lvl="1" indent="0">
              <a:buNone/>
            </a:pPr>
            <a:r>
              <a:rPr lang="en-US" dirty="0"/>
              <a:t>Modern homonegativity scale</a:t>
            </a:r>
          </a:p>
          <a:p>
            <a:pPr marL="201168" lvl="1" indent="0">
              <a:buNone/>
            </a:pPr>
            <a:r>
              <a:rPr lang="en-US" dirty="0"/>
              <a:t>Modern Prejudiced Attitudes Towards Aboriginals Scale</a:t>
            </a:r>
          </a:p>
          <a:p>
            <a:r>
              <a:rPr lang="en-US" dirty="0"/>
              <a:t>Implicit Prejudices can be measured using the </a:t>
            </a:r>
            <a:r>
              <a:rPr lang="en-US" dirty="0">
                <a:hlinkClick r:id="rId2"/>
              </a:rPr>
              <a:t>Implicit Association Test</a:t>
            </a:r>
            <a:r>
              <a:rPr lang="en-US" dirty="0"/>
              <a:t> (IAT)</a:t>
            </a:r>
          </a:p>
          <a:p>
            <a:r>
              <a:rPr lang="en-US" dirty="0"/>
              <a:t>Critiques of IAT</a:t>
            </a:r>
          </a:p>
          <a:p>
            <a:pPr lvl="1"/>
            <a:r>
              <a:rPr lang="en-US" dirty="0"/>
              <a:t>Does not measure emotions but salience of the word associated with it</a:t>
            </a:r>
          </a:p>
          <a:p>
            <a:pPr lvl="1"/>
            <a:r>
              <a:rPr lang="en-US" dirty="0"/>
              <a:t>IAT does not measure prejudice but picks up familiarity effect</a:t>
            </a:r>
          </a:p>
          <a:p>
            <a:pPr lvl="1"/>
            <a:r>
              <a:rPr lang="en-US" dirty="0"/>
              <a:t>IAT may make people more aware of prejudices causing them to be more uncomfortable and less friendly when engaging with people from ‘different group’ </a:t>
            </a:r>
          </a:p>
        </p:txBody>
      </p:sp>
    </p:spTree>
    <p:extLst>
      <p:ext uri="{BB962C8B-B14F-4D97-AF65-F5344CB8AC3E}">
        <p14:creationId xmlns:p14="http://schemas.microsoft.com/office/powerpoint/2010/main" val="3678316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E38AD-203C-4CA9-B179-F1657DC397E8}"/>
              </a:ext>
            </a:extLst>
          </p:cNvPr>
          <p:cNvSpPr>
            <a:spLocks noGrp="1"/>
          </p:cNvSpPr>
          <p:nvPr>
            <p:ph type="title"/>
          </p:nvPr>
        </p:nvSpPr>
        <p:spPr/>
        <p:txBody>
          <a:bodyPr/>
          <a:lstStyle/>
          <a:p>
            <a:r>
              <a:rPr lang="en-US" dirty="0"/>
              <a:t>What Causes Prejudice</a:t>
            </a:r>
          </a:p>
        </p:txBody>
      </p:sp>
      <p:sp>
        <p:nvSpPr>
          <p:cNvPr id="3" name="Content Placeholder 2">
            <a:extLst>
              <a:ext uri="{FF2B5EF4-FFF2-40B4-BE49-F238E27FC236}">
                <a16:creationId xmlns:a16="http://schemas.microsoft.com/office/drawing/2014/main" id="{B7CBE6D1-101E-4900-968C-EF7E385A3D96}"/>
              </a:ext>
            </a:extLst>
          </p:cNvPr>
          <p:cNvSpPr>
            <a:spLocks noGrp="1"/>
          </p:cNvSpPr>
          <p:nvPr>
            <p:ph idx="1"/>
          </p:nvPr>
        </p:nvSpPr>
        <p:spPr/>
        <p:txBody>
          <a:bodyPr/>
          <a:lstStyle/>
          <a:p>
            <a:r>
              <a:rPr lang="en-US" b="1" dirty="0"/>
              <a:t>First step – </a:t>
            </a:r>
            <a:r>
              <a:rPr lang="en-US" dirty="0"/>
              <a:t>Creation of groups – form social identity</a:t>
            </a:r>
          </a:p>
          <a:p>
            <a:pPr lvl="1"/>
            <a:r>
              <a:rPr lang="en-US" dirty="0"/>
              <a:t>We make sense of our social world by creating groups, taxonomies and categories</a:t>
            </a:r>
          </a:p>
          <a:p>
            <a:r>
              <a:rPr lang="en-US" b="1" dirty="0"/>
              <a:t>In-Group Bias – </a:t>
            </a:r>
            <a:r>
              <a:rPr lang="en-US" dirty="0"/>
              <a:t>The tendency to evaluate in-group members more positively than out-group members</a:t>
            </a:r>
          </a:p>
          <a:p>
            <a:pPr lvl="1"/>
            <a:r>
              <a:rPr lang="en-US" dirty="0"/>
              <a:t>People give more favourable ratings to people in their group</a:t>
            </a:r>
          </a:p>
          <a:p>
            <a:pPr lvl="1"/>
            <a:r>
              <a:rPr lang="en-US" dirty="0"/>
              <a:t>Out-group members are seen more negatively</a:t>
            </a:r>
          </a:p>
          <a:p>
            <a:pPr lvl="1"/>
            <a:endParaRPr lang="en-US" dirty="0"/>
          </a:p>
          <a:p>
            <a:pPr lvl="1"/>
            <a:r>
              <a:rPr lang="en-US" b="1" dirty="0"/>
              <a:t>Minimal group – </a:t>
            </a:r>
            <a:r>
              <a:rPr lang="en-US" dirty="0"/>
              <a:t>The tendency to favour the in-group while denigrating the out-group is so pervasive that people show this bias even under the most minimal conditions. </a:t>
            </a:r>
          </a:p>
          <a:p>
            <a:pPr lvl="2"/>
            <a:r>
              <a:rPr lang="en-US" dirty="0"/>
              <a:t>Stronger when people choose their groups, however trivial criteria can still create in-groups with strangers</a:t>
            </a:r>
          </a:p>
          <a:p>
            <a:r>
              <a:rPr lang="en-US" b="1" dirty="0"/>
              <a:t>Second step – </a:t>
            </a:r>
            <a:r>
              <a:rPr lang="en-US" dirty="0"/>
              <a:t>Having a social identity contributes to feelings of self-esteem</a:t>
            </a:r>
          </a:p>
        </p:txBody>
      </p:sp>
    </p:spTree>
    <p:extLst>
      <p:ext uri="{BB962C8B-B14F-4D97-AF65-F5344CB8AC3E}">
        <p14:creationId xmlns:p14="http://schemas.microsoft.com/office/powerpoint/2010/main" val="339453468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3824</TotalTime>
  <Words>1521</Words>
  <Application>Microsoft Office PowerPoint</Application>
  <PresentationFormat>Widescreen</PresentationFormat>
  <Paragraphs>185</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Calibri</vt:lpstr>
      <vt:lpstr>Calibri Light</vt:lpstr>
      <vt:lpstr>Wingdings</vt:lpstr>
      <vt:lpstr>Retrospect</vt:lpstr>
      <vt:lpstr>Fundamentals of Social Psychology</vt:lpstr>
      <vt:lpstr>Discussion</vt:lpstr>
      <vt:lpstr>Jane Elliott </vt:lpstr>
      <vt:lpstr>Prejudice </vt:lpstr>
      <vt:lpstr>Cognitive Component</vt:lpstr>
      <vt:lpstr>Stereotypes of Gender</vt:lpstr>
      <vt:lpstr>Discrimination: Behavioural Component </vt:lpstr>
      <vt:lpstr>Implicit Racism </vt:lpstr>
      <vt:lpstr>What Causes Prejudice</vt:lpstr>
      <vt:lpstr>Social Identity </vt:lpstr>
      <vt:lpstr>Self-Esteem Benefits</vt:lpstr>
      <vt:lpstr>Implications of Social Categorization for Reducing Prejudice</vt:lpstr>
      <vt:lpstr>Activation of Stereotypes</vt:lpstr>
      <vt:lpstr>Automatic vs Controlled Processing of Stereotypes</vt:lpstr>
      <vt:lpstr>Meta-Stereotypes</vt:lpstr>
      <vt:lpstr>Reducing Prejudice by Revising Stereotypes</vt:lpstr>
      <vt:lpstr>Affect and Mood</vt:lpstr>
      <vt:lpstr>Attributional Biases</vt:lpstr>
      <vt:lpstr>Realistic Conflict Theory</vt:lpstr>
      <vt:lpstr>Reducing Prejudice by Fostering Common Goals</vt:lpstr>
      <vt:lpstr>Pressure to Conform: Normative Rules</vt:lpstr>
      <vt:lpstr>Individual Differences in Prejudice</vt:lpstr>
      <vt:lpstr>Individual Differences in Prejudice</vt:lpstr>
      <vt:lpstr>Individual Differences</vt:lpstr>
      <vt:lpstr>Self-Fulfilling Prophecies</vt:lpstr>
      <vt:lpstr>Stereotype Threat</vt:lpstr>
      <vt:lpstr>Reducing Prejudice</vt:lpstr>
      <vt:lpstr>Cooperation and Jigsaw Classroom</vt:lpstr>
      <vt:lpstr>Extended Contact Hypothesis</vt:lpstr>
      <vt:lpstr>Learning Check!</vt:lpstr>
      <vt:lpstr>Questions or Concerns?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Edible Activism!</dc:title>
  <dc:creator>Erik Chevrier</dc:creator>
  <cp:lastModifiedBy>Erik Chevrier</cp:lastModifiedBy>
  <cp:revision>510</cp:revision>
  <dcterms:created xsi:type="dcterms:W3CDTF">2016-08-29T02:04:56Z</dcterms:created>
  <dcterms:modified xsi:type="dcterms:W3CDTF">2018-08-13T16:08:06Z</dcterms:modified>
</cp:coreProperties>
</file>