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96" r:id="rId3"/>
    <p:sldId id="278" r:id="rId4"/>
    <p:sldId id="259" r:id="rId5"/>
    <p:sldId id="261" r:id="rId6"/>
    <p:sldId id="270" r:id="rId7"/>
    <p:sldId id="275" r:id="rId8"/>
    <p:sldId id="262" r:id="rId9"/>
    <p:sldId id="277" r:id="rId10"/>
    <p:sldId id="276" r:id="rId11"/>
    <p:sldId id="295" r:id="rId12"/>
    <p:sldId id="293" r:id="rId13"/>
    <p:sldId id="294" r:id="rId14"/>
    <p:sldId id="292"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8" autoAdjust="0"/>
    <p:restoredTop sz="94660"/>
  </p:normalViewPr>
  <p:slideViewPr>
    <p:cSldViewPr snapToGrid="0">
      <p:cViewPr varScale="1">
        <p:scale>
          <a:sx n="88" d="100"/>
          <a:sy n="88" d="100"/>
        </p:scale>
        <p:origin x="80"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2018-11-14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2018-11-14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2018-11-14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2018-11-14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2018-11-14</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2018-11-14</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2018-11-14</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2018-11-14</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inspection.gc.ca/food/labelling/eng/1299879892810/129987993987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nspection.gc.ca/food/labelling/food-labelling-for-industry/date-markings-and-storage-instructions/eng/1328032988308/1328034259857" TargetMode="External"/><Relationship Id="rId2" Type="http://schemas.openxmlformats.org/officeDocument/2006/relationships/hyperlink" Target="http://www.inspection.gc.ca/food/labelling/food-labelling-for-industry/label/country-of-origin/eng/1334599362133/1334601061354" TargetMode="External"/><Relationship Id="rId1" Type="http://schemas.openxmlformats.org/officeDocument/2006/relationships/slideLayout" Target="../slideLayouts/slideLayout2.xml"/><Relationship Id="rId4" Type="http://schemas.openxmlformats.org/officeDocument/2006/relationships/hyperlink" Target="http://www.inspection.gc.ca/food/information-for-consumers/report-a-concern/eng/1364500149016/1364500195684"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nspection.gc.ca/food/labelling/food-labelling-for-industry/label/country-of-origin/eng/1334599362133/1334601061354" TargetMode="External"/><Relationship Id="rId2" Type="http://schemas.openxmlformats.org/officeDocument/2006/relationships/hyperlink" Target="http://www.inspection.gc.ca/food/labelling/eng/1299879892810/1299879939872" TargetMode="External"/><Relationship Id="rId1" Type="http://schemas.openxmlformats.org/officeDocument/2006/relationships/slideLayout" Target="../slideLayouts/slideLayout2.xml"/><Relationship Id="rId4" Type="http://schemas.openxmlformats.org/officeDocument/2006/relationships/hyperlink" Target="http://www.inspection.gc.ca/food/labelling/food-labelling-for-industry/origin/eng/1393622222140/1393622515592"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concordiafoodgroups.ca/food-groups-networ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wto.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wto.org/english/tratop_e/tbt_e/tbt_e.htm" TargetMode="External"/><Relationship Id="rId2" Type="http://schemas.openxmlformats.org/officeDocument/2006/relationships/hyperlink" Target="https://www.wto.org/english/tratop_e/sps_e/sps_e.htm" TargetMode="External"/><Relationship Id="rId1" Type="http://schemas.openxmlformats.org/officeDocument/2006/relationships/slideLayout" Target="../slideLayouts/slideLayout2.xml"/><Relationship Id="rId4" Type="http://schemas.openxmlformats.org/officeDocument/2006/relationships/hyperlink" Target="https://www.wto.org/english/tratop_e/tbt_e/tbtnov16_e.htm"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wto.org/english/tratop_e/sps_e/sps_e.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fao.org/3/a-i7407e.pdf" TargetMode="External"/><Relationship Id="rId2" Type="http://schemas.openxmlformats.org/officeDocument/2006/relationships/hyperlink" Target="http://www.fao.org/fao-who-codexalimentarius/e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Food and Culture</a:t>
            </a:r>
          </a:p>
        </p:txBody>
      </p:sp>
      <p:sp>
        <p:nvSpPr>
          <p:cNvPr id="3" name="Subtitle 2"/>
          <p:cNvSpPr>
            <a:spLocks noGrp="1"/>
          </p:cNvSpPr>
          <p:nvPr>
            <p:ph type="subTitle" idx="1"/>
          </p:nvPr>
        </p:nvSpPr>
        <p:spPr/>
        <p:txBody>
          <a:bodyPr>
            <a:normAutofit fontScale="85000" lnSpcReduction="20000"/>
          </a:bodyPr>
          <a:lstStyle/>
          <a:p>
            <a:r>
              <a:rPr lang="en-CA" dirty="0"/>
              <a:t>Global Food Culture and International Trade Regulations</a:t>
            </a:r>
          </a:p>
          <a:p>
            <a:r>
              <a:rPr lang="en-CA" dirty="0"/>
              <a:t>Erik Chevrier</a:t>
            </a:r>
          </a:p>
          <a:p>
            <a:r>
              <a:rPr lang="en-CA" dirty="0"/>
              <a:t>November 14</a:t>
            </a:r>
            <a:r>
              <a:rPr lang="en-CA" baseline="30000" dirty="0"/>
              <a:t>th</a:t>
            </a:r>
            <a:r>
              <a:rPr lang="en-CA" dirty="0"/>
              <a:t>, 2018</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1DABAD8-216A-493D-B5C5-F597308539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4323" y="0"/>
            <a:ext cx="8291448" cy="6210294"/>
          </a:xfrm>
          <a:prstGeom prst="rect">
            <a:avLst/>
          </a:prstGeom>
        </p:spPr>
      </p:pic>
    </p:spTree>
    <p:extLst>
      <p:ext uri="{BB962C8B-B14F-4D97-AF65-F5344CB8AC3E}">
        <p14:creationId xmlns:p14="http://schemas.microsoft.com/office/powerpoint/2010/main" val="2641637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A10F5-C137-4615-959A-6E514E256B17}"/>
              </a:ext>
            </a:extLst>
          </p:cNvPr>
          <p:cNvSpPr>
            <a:spLocks noGrp="1"/>
          </p:cNvSpPr>
          <p:nvPr>
            <p:ph type="title"/>
          </p:nvPr>
        </p:nvSpPr>
        <p:spPr/>
        <p:txBody>
          <a:bodyPr/>
          <a:lstStyle/>
          <a:p>
            <a:r>
              <a:rPr lang="en-US" dirty="0"/>
              <a:t>Food Labeling in Canada </a:t>
            </a:r>
          </a:p>
        </p:txBody>
      </p:sp>
      <p:sp>
        <p:nvSpPr>
          <p:cNvPr id="3" name="Content Placeholder 2">
            <a:extLst>
              <a:ext uri="{FF2B5EF4-FFF2-40B4-BE49-F238E27FC236}">
                <a16:creationId xmlns:a16="http://schemas.microsoft.com/office/drawing/2014/main" id="{7CDACCE7-CD0C-497F-90CE-D9F3BDA3EE5E}"/>
              </a:ext>
            </a:extLst>
          </p:cNvPr>
          <p:cNvSpPr>
            <a:spLocks noGrp="1"/>
          </p:cNvSpPr>
          <p:nvPr>
            <p:ph idx="1"/>
          </p:nvPr>
        </p:nvSpPr>
        <p:spPr/>
        <p:txBody>
          <a:bodyPr>
            <a:normAutofit/>
          </a:bodyPr>
          <a:lstStyle/>
          <a:p>
            <a:r>
              <a:rPr lang="en-US" dirty="0">
                <a:hlinkClick r:id="rId2"/>
              </a:rPr>
              <a:t>Canada Food Labelling</a:t>
            </a:r>
            <a:endParaRPr lang="en-CA" dirty="0"/>
          </a:p>
          <a:p>
            <a:r>
              <a:rPr lang="en-CA" dirty="0"/>
              <a:t>Health Canada is responsible, under the Food and Drugs Act (FDA), for the establishment of policies and standards relating to the health, safety, and nutritional quality of food sold in Canada.</a:t>
            </a:r>
          </a:p>
          <a:p>
            <a:r>
              <a:rPr lang="en-CA" dirty="0"/>
              <a:t>The Canadian Food Inspection Agency (CFIA) is responsible for the administration of food labelling policies related to misrepresentation and fraud in respect to food labelling, packaging and advertising (FDA), and the general agri-food and fish labelling provisions respecting grade, quality and composition specified in the Canada Agricultural Products Act (CAPA), the Meat Inspection Act (MIA) and the Fish Inspection Act (FIA). In addition, the CFIA has responsibility for the administration of the food-related provisions of the Consumer Packaging and Labelling Act (CPLA), including basic food label information, net quantity, metrication and bilingual labelling.</a:t>
            </a:r>
          </a:p>
          <a:p>
            <a:r>
              <a:rPr lang="en-CA" dirty="0"/>
              <a:t>The CFIA is responsible for the enforcement of all of the above requirements.</a:t>
            </a:r>
            <a:endParaRPr lang="en-US" dirty="0"/>
          </a:p>
        </p:txBody>
      </p:sp>
    </p:spTree>
    <p:extLst>
      <p:ext uri="{BB962C8B-B14F-4D97-AF65-F5344CB8AC3E}">
        <p14:creationId xmlns:p14="http://schemas.microsoft.com/office/powerpoint/2010/main" val="1287643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B84F8-B7FF-44F9-9F9E-EF76E11A6548}"/>
              </a:ext>
            </a:extLst>
          </p:cNvPr>
          <p:cNvSpPr>
            <a:spLocks noGrp="1"/>
          </p:cNvSpPr>
          <p:nvPr>
            <p:ph type="title"/>
          </p:nvPr>
        </p:nvSpPr>
        <p:spPr/>
        <p:txBody>
          <a:bodyPr/>
          <a:lstStyle/>
          <a:p>
            <a:r>
              <a:rPr lang="en-US" dirty="0"/>
              <a:t>Group Activity</a:t>
            </a:r>
          </a:p>
        </p:txBody>
      </p:sp>
      <p:sp>
        <p:nvSpPr>
          <p:cNvPr id="3" name="Content Placeholder 2">
            <a:extLst>
              <a:ext uri="{FF2B5EF4-FFF2-40B4-BE49-F238E27FC236}">
                <a16:creationId xmlns:a16="http://schemas.microsoft.com/office/drawing/2014/main" id="{DFF2C2F0-F273-4482-BA1B-539A39077ABA}"/>
              </a:ext>
            </a:extLst>
          </p:cNvPr>
          <p:cNvSpPr>
            <a:spLocks noGrp="1"/>
          </p:cNvSpPr>
          <p:nvPr>
            <p:ph idx="1"/>
          </p:nvPr>
        </p:nvSpPr>
        <p:spPr/>
        <p:txBody>
          <a:bodyPr/>
          <a:lstStyle/>
          <a:p>
            <a:r>
              <a:rPr lang="en-US" dirty="0"/>
              <a:t>What are Canada’s regulations regarding country of origin labeling? </a:t>
            </a:r>
            <a:r>
              <a:rPr lang="en-US" dirty="0">
                <a:hlinkClick r:id="rId2"/>
              </a:rPr>
              <a:t>Country of origin labelling</a:t>
            </a:r>
            <a:endParaRPr lang="en-US" dirty="0"/>
          </a:p>
          <a:p>
            <a:r>
              <a:rPr lang="en-US" dirty="0"/>
              <a:t>What are Canada’s regulations regarding date marking? </a:t>
            </a:r>
            <a:r>
              <a:rPr lang="en-US" dirty="0">
                <a:hlinkClick r:id="rId3"/>
              </a:rPr>
              <a:t>Date Marking</a:t>
            </a:r>
            <a:endParaRPr lang="en-US" dirty="0"/>
          </a:p>
          <a:p>
            <a:r>
              <a:rPr lang="en-US" dirty="0"/>
              <a:t>What are Canada’s regulations regarding reporting a safety and/or labeling concern? </a:t>
            </a:r>
            <a:r>
              <a:rPr lang="en-CA" dirty="0">
                <a:hlinkClick r:id="rId4"/>
              </a:rPr>
              <a:t>Report a food safety or labelling concern</a:t>
            </a:r>
            <a:endParaRPr lang="en-CA" dirty="0"/>
          </a:p>
          <a:p>
            <a:endParaRPr lang="en-US" dirty="0"/>
          </a:p>
        </p:txBody>
      </p:sp>
    </p:spTree>
    <p:extLst>
      <p:ext uri="{BB962C8B-B14F-4D97-AF65-F5344CB8AC3E}">
        <p14:creationId xmlns:p14="http://schemas.microsoft.com/office/powerpoint/2010/main" val="1683160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FED36-AA1C-443A-B9E1-F97329D8B610}"/>
              </a:ext>
            </a:extLst>
          </p:cNvPr>
          <p:cNvSpPr>
            <a:spLocks noGrp="1"/>
          </p:cNvSpPr>
          <p:nvPr>
            <p:ph type="title"/>
          </p:nvPr>
        </p:nvSpPr>
        <p:spPr/>
        <p:txBody>
          <a:bodyPr/>
          <a:lstStyle/>
          <a:p>
            <a:r>
              <a:rPr lang="en-US" dirty="0"/>
              <a:t>Food Labelling in Canada</a:t>
            </a:r>
          </a:p>
        </p:txBody>
      </p:sp>
      <p:sp>
        <p:nvSpPr>
          <p:cNvPr id="3" name="Content Placeholder 2">
            <a:extLst>
              <a:ext uri="{FF2B5EF4-FFF2-40B4-BE49-F238E27FC236}">
                <a16:creationId xmlns:a16="http://schemas.microsoft.com/office/drawing/2014/main" id="{A4858B51-040D-4EC6-84C1-BA90C985ACCC}"/>
              </a:ext>
            </a:extLst>
          </p:cNvPr>
          <p:cNvSpPr>
            <a:spLocks noGrp="1"/>
          </p:cNvSpPr>
          <p:nvPr>
            <p:ph idx="1"/>
          </p:nvPr>
        </p:nvSpPr>
        <p:spPr>
          <a:xfrm>
            <a:off x="1097280" y="1845734"/>
            <a:ext cx="10058400" cy="4438952"/>
          </a:xfrm>
        </p:spPr>
        <p:txBody>
          <a:bodyPr>
            <a:normAutofit fontScale="40000" lnSpcReduction="20000"/>
          </a:bodyPr>
          <a:lstStyle/>
          <a:p>
            <a:r>
              <a:rPr lang="en-US" sz="6200" dirty="0">
                <a:hlinkClick r:id="rId2"/>
              </a:rPr>
              <a:t>Canada Food Labelling</a:t>
            </a:r>
            <a:endParaRPr lang="en-US" sz="3200" dirty="0"/>
          </a:p>
          <a:p>
            <a:r>
              <a:rPr lang="en-US" sz="6200" dirty="0">
                <a:hlinkClick r:id="rId3"/>
              </a:rPr>
              <a:t>Country of Origin Labelling in Canada</a:t>
            </a:r>
            <a:endParaRPr lang="en-US" sz="6200" dirty="0"/>
          </a:p>
          <a:p>
            <a:r>
              <a:rPr lang="en-CA" sz="3700" dirty="0"/>
              <a:t>In Canada, there are mandatory requirements for certain food products to indicate the country of origin on their labels. Companies may also make </a:t>
            </a:r>
            <a:r>
              <a:rPr lang="en-CA" sz="3700" dirty="0">
                <a:hlinkClick r:id="rId4"/>
              </a:rPr>
              <a:t>origin claims</a:t>
            </a:r>
            <a:r>
              <a:rPr lang="en-CA" sz="3700" dirty="0"/>
              <a:t> to highlight the origins of a product or ingredient in a product.</a:t>
            </a:r>
          </a:p>
          <a:p>
            <a:r>
              <a:rPr lang="en-CA" sz="3700" dirty="0"/>
              <a:t>Country of origin labelling does not provide information on the safety of a food product. All food products sold in Canada, whether produced in Canada or abroad, must meet the same food safety standards.</a:t>
            </a:r>
          </a:p>
          <a:p>
            <a:r>
              <a:rPr lang="en-CA" sz="3700" b="1" dirty="0"/>
              <a:t>Mandatory labelling</a:t>
            </a:r>
          </a:p>
          <a:p>
            <a:r>
              <a:rPr lang="en-CA" sz="3700" dirty="0"/>
              <a:t>All prepackaged food products sold in Canada are required to be labelled with the identity and principal place of business of the company responsible for the product, such as the importer or manufacturer.</a:t>
            </a:r>
          </a:p>
          <a:p>
            <a:r>
              <a:rPr lang="en-CA" sz="3700" dirty="0"/>
              <a:t>When a food product is wholly manufactured outside of Canada, the label must show that the product is imported. This information can be provided in one of three ways:</a:t>
            </a:r>
          </a:p>
          <a:p>
            <a:r>
              <a:rPr lang="en-CA" sz="3700" dirty="0"/>
              <a:t>the identity and principal place of business of the foreign manufacturer, or</a:t>
            </a:r>
          </a:p>
          <a:p>
            <a:r>
              <a:rPr lang="en-CA" sz="3700" dirty="0"/>
              <a:t>the statement "imported for" or "imported by" followed by the identity and principal place of business of the Canadian company;</a:t>
            </a:r>
          </a:p>
          <a:p>
            <a:r>
              <a:rPr lang="en-CA" sz="3700" dirty="0"/>
              <a:t>the identity and principal place of business of the Canadian company with the country of origin of the product.</a:t>
            </a:r>
          </a:p>
        </p:txBody>
      </p:sp>
    </p:spTree>
    <p:extLst>
      <p:ext uri="{BB962C8B-B14F-4D97-AF65-F5344CB8AC3E}">
        <p14:creationId xmlns:p14="http://schemas.microsoft.com/office/powerpoint/2010/main" val="1402408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58DFE-B710-4328-B2FC-57C487768EE7}"/>
              </a:ext>
            </a:extLst>
          </p:cNvPr>
          <p:cNvSpPr>
            <a:spLocks noGrp="1"/>
          </p:cNvSpPr>
          <p:nvPr>
            <p:ph type="title"/>
          </p:nvPr>
        </p:nvSpPr>
        <p:spPr/>
        <p:txBody>
          <a:bodyPr/>
          <a:lstStyle/>
          <a:p>
            <a:r>
              <a:rPr lang="en-US" dirty="0"/>
              <a:t>Food Sovereignty </a:t>
            </a:r>
            <a:r>
              <a:rPr lang="en-US" sz="2000" dirty="0"/>
              <a:t>(Patel)</a:t>
            </a:r>
            <a:endParaRPr lang="en-US" dirty="0"/>
          </a:p>
        </p:txBody>
      </p:sp>
      <p:sp>
        <p:nvSpPr>
          <p:cNvPr id="3" name="Content Placeholder 2">
            <a:extLst>
              <a:ext uri="{FF2B5EF4-FFF2-40B4-BE49-F238E27FC236}">
                <a16:creationId xmlns:a16="http://schemas.microsoft.com/office/drawing/2014/main" id="{72659D34-0E73-4BFF-85AB-1645B97B8612}"/>
              </a:ext>
            </a:extLst>
          </p:cNvPr>
          <p:cNvSpPr>
            <a:spLocks noGrp="1"/>
          </p:cNvSpPr>
          <p:nvPr>
            <p:ph idx="1"/>
          </p:nvPr>
        </p:nvSpPr>
        <p:spPr/>
        <p:txBody>
          <a:bodyPr/>
          <a:lstStyle/>
          <a:p>
            <a:r>
              <a:rPr lang="en-US" sz="2800" b="1" dirty="0"/>
              <a:t>Read the 2007 </a:t>
            </a:r>
            <a:r>
              <a:rPr lang="en-US" sz="2800" b="1" dirty="0" err="1"/>
              <a:t>Nyéléni</a:t>
            </a:r>
            <a:r>
              <a:rPr lang="en-US" sz="2800" b="1" dirty="0"/>
              <a:t> Declaration on Food Sovereignty</a:t>
            </a:r>
          </a:p>
          <a:p>
            <a:pPr lvl="1"/>
            <a:r>
              <a:rPr lang="en-US" dirty="0"/>
              <a:t>What does the declaration state?</a:t>
            </a:r>
          </a:p>
          <a:p>
            <a:pPr lvl="1"/>
            <a:r>
              <a:rPr lang="en-US" dirty="0"/>
              <a:t>Who formulated the declaration?</a:t>
            </a:r>
          </a:p>
          <a:p>
            <a:pPr lvl="1"/>
            <a:r>
              <a:rPr lang="en-US" dirty="0"/>
              <a:t>What are they fighting for?</a:t>
            </a:r>
          </a:p>
          <a:p>
            <a:pPr lvl="1"/>
            <a:r>
              <a:rPr lang="en-US" dirty="0"/>
              <a:t>What are they fighting against?</a:t>
            </a:r>
          </a:p>
          <a:p>
            <a:pPr lvl="1"/>
            <a:r>
              <a:rPr lang="en-US" dirty="0"/>
              <a:t>What can and will they do about it?</a:t>
            </a:r>
          </a:p>
          <a:p>
            <a:pPr lvl="1"/>
            <a:r>
              <a:rPr lang="en-US" dirty="0"/>
              <a:t>How does the definition of food sovereignty compare to other definitions provided this class? </a:t>
            </a:r>
          </a:p>
          <a:p>
            <a:pPr marL="201168" lvl="1" indent="0">
              <a:buNone/>
            </a:pPr>
            <a:endParaRPr lang="en-US" dirty="0"/>
          </a:p>
          <a:p>
            <a:pPr marL="201168" lvl="1" indent="0">
              <a:buNone/>
            </a:pPr>
            <a:r>
              <a:rPr lang="en-US" dirty="0"/>
              <a:t>Can we apply a food sovereignty approach to university food services? If so, how?</a:t>
            </a:r>
          </a:p>
          <a:p>
            <a:pPr lvl="1"/>
            <a:r>
              <a:rPr lang="en-US" dirty="0">
                <a:hlinkClick r:id="rId2"/>
              </a:rPr>
              <a:t>Concordia Food Groups Discussion About Campus Food Sovereignty</a:t>
            </a:r>
            <a:endParaRPr lang="en-US" dirty="0"/>
          </a:p>
        </p:txBody>
      </p:sp>
    </p:spTree>
    <p:extLst>
      <p:ext uri="{BB962C8B-B14F-4D97-AF65-F5344CB8AC3E}">
        <p14:creationId xmlns:p14="http://schemas.microsoft.com/office/powerpoint/2010/main" val="1329330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E707B-1E00-4771-998C-2A02E7928038}"/>
              </a:ext>
            </a:extLst>
          </p:cNvPr>
          <p:cNvSpPr>
            <a:spLocks noGrp="1"/>
          </p:cNvSpPr>
          <p:nvPr>
            <p:ph type="title"/>
          </p:nvPr>
        </p:nvSpPr>
        <p:spPr/>
        <p:txBody>
          <a:bodyPr/>
          <a:lstStyle/>
          <a:p>
            <a:r>
              <a:rPr lang="en-US" dirty="0"/>
              <a:t>Thanks!</a:t>
            </a:r>
          </a:p>
        </p:txBody>
      </p:sp>
      <p:sp>
        <p:nvSpPr>
          <p:cNvPr id="3" name="Content Placeholder 2">
            <a:extLst>
              <a:ext uri="{FF2B5EF4-FFF2-40B4-BE49-F238E27FC236}">
                <a16:creationId xmlns:a16="http://schemas.microsoft.com/office/drawing/2014/main" id="{8766C347-E0BC-49A5-91BD-AD56EAA3E33E}"/>
              </a:ext>
            </a:extLst>
          </p:cNvPr>
          <p:cNvSpPr>
            <a:spLocks noGrp="1"/>
          </p:cNvSpPr>
          <p:nvPr>
            <p:ph idx="1"/>
          </p:nvPr>
        </p:nvSpPr>
        <p:spPr/>
        <p:txBody>
          <a:bodyPr>
            <a:normAutofit/>
          </a:bodyPr>
          <a:lstStyle/>
          <a:p>
            <a:r>
              <a:rPr lang="en-US" sz="3600" dirty="0"/>
              <a:t>Questions or concerns? </a:t>
            </a:r>
          </a:p>
        </p:txBody>
      </p:sp>
    </p:spTree>
    <p:extLst>
      <p:ext uri="{BB962C8B-B14F-4D97-AF65-F5344CB8AC3E}">
        <p14:creationId xmlns:p14="http://schemas.microsoft.com/office/powerpoint/2010/main" val="627833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F1E95-6F9E-4671-A1BA-B547ECA9E06C}"/>
              </a:ext>
            </a:extLst>
          </p:cNvPr>
          <p:cNvSpPr>
            <a:spLocks noGrp="1"/>
          </p:cNvSpPr>
          <p:nvPr>
            <p:ph type="title"/>
          </p:nvPr>
        </p:nvSpPr>
        <p:spPr/>
        <p:txBody>
          <a:bodyPr/>
          <a:lstStyle/>
          <a:p>
            <a:r>
              <a:rPr lang="en-US" dirty="0"/>
              <a:t>Group Discussion</a:t>
            </a:r>
          </a:p>
        </p:txBody>
      </p:sp>
      <p:sp>
        <p:nvSpPr>
          <p:cNvPr id="3" name="Content Placeholder 2">
            <a:extLst>
              <a:ext uri="{FF2B5EF4-FFF2-40B4-BE49-F238E27FC236}">
                <a16:creationId xmlns:a16="http://schemas.microsoft.com/office/drawing/2014/main" id="{70553867-2B91-41B3-A0E7-963C389D3EAA}"/>
              </a:ext>
            </a:extLst>
          </p:cNvPr>
          <p:cNvSpPr>
            <a:spLocks noGrp="1"/>
          </p:cNvSpPr>
          <p:nvPr>
            <p:ph idx="1"/>
          </p:nvPr>
        </p:nvSpPr>
        <p:spPr/>
        <p:txBody>
          <a:bodyPr>
            <a:normAutofit/>
          </a:bodyPr>
          <a:lstStyle/>
          <a:p>
            <a:r>
              <a:rPr lang="en-US" sz="2800" dirty="0"/>
              <a:t>Do people have the right to know what’s in their food? </a:t>
            </a:r>
          </a:p>
          <a:p>
            <a:pPr lvl="1"/>
            <a:r>
              <a:rPr lang="en-US" sz="2600" dirty="0"/>
              <a:t>What has prevented ‘right to know’ policies? </a:t>
            </a:r>
          </a:p>
          <a:p>
            <a:pPr lvl="1"/>
            <a:r>
              <a:rPr lang="en-US" sz="2600" dirty="0"/>
              <a:t>Why were these policies opposed? </a:t>
            </a:r>
          </a:p>
          <a:p>
            <a:r>
              <a:rPr lang="en-US" sz="2800" dirty="0"/>
              <a:t>Do people have the right to know where their food comes from? </a:t>
            </a:r>
          </a:p>
          <a:p>
            <a:pPr lvl="1"/>
            <a:r>
              <a:rPr lang="en-US" sz="2400" dirty="0"/>
              <a:t>What are barriers to country of origin labeling? </a:t>
            </a:r>
          </a:p>
          <a:p>
            <a:pPr marL="201168" lvl="1" indent="0">
              <a:buNone/>
            </a:pPr>
            <a:endParaRPr lang="en-US" sz="2400" dirty="0"/>
          </a:p>
          <a:p>
            <a:pPr lvl="1"/>
            <a:endParaRPr lang="en-US" sz="2400" dirty="0"/>
          </a:p>
          <a:p>
            <a:pPr lvl="1"/>
            <a:endParaRPr lang="en-US" sz="2600" dirty="0"/>
          </a:p>
        </p:txBody>
      </p:sp>
    </p:spTree>
    <p:extLst>
      <p:ext uri="{BB962C8B-B14F-4D97-AF65-F5344CB8AC3E}">
        <p14:creationId xmlns:p14="http://schemas.microsoft.com/office/powerpoint/2010/main" val="63043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5D2BB-6039-4286-8F0F-33B69453136C}"/>
              </a:ext>
            </a:extLst>
          </p:cNvPr>
          <p:cNvSpPr>
            <a:spLocks noGrp="1"/>
          </p:cNvSpPr>
          <p:nvPr>
            <p:ph type="title"/>
          </p:nvPr>
        </p:nvSpPr>
        <p:spPr/>
        <p:txBody>
          <a:bodyPr/>
          <a:lstStyle/>
          <a:p>
            <a:r>
              <a:rPr lang="en-US" dirty="0"/>
              <a:t>Building Alternative Food Systems</a:t>
            </a:r>
          </a:p>
        </p:txBody>
      </p:sp>
      <p:sp>
        <p:nvSpPr>
          <p:cNvPr id="3" name="Content Placeholder 2">
            <a:extLst>
              <a:ext uri="{FF2B5EF4-FFF2-40B4-BE49-F238E27FC236}">
                <a16:creationId xmlns:a16="http://schemas.microsoft.com/office/drawing/2014/main" id="{C4569AB5-0AAF-4F2F-AC12-E34007A18BAE}"/>
              </a:ext>
            </a:extLst>
          </p:cNvPr>
          <p:cNvSpPr>
            <a:spLocks noGrp="1"/>
          </p:cNvSpPr>
          <p:nvPr>
            <p:ph idx="1"/>
          </p:nvPr>
        </p:nvSpPr>
        <p:spPr/>
        <p:txBody>
          <a:bodyPr/>
          <a:lstStyle/>
          <a:p>
            <a:r>
              <a:rPr lang="en-US" dirty="0"/>
              <a:t>Food regimes based on food sovereignty</a:t>
            </a:r>
          </a:p>
          <a:p>
            <a:endParaRPr lang="en-US" dirty="0"/>
          </a:p>
          <a:p>
            <a:r>
              <a:rPr lang="en-US" dirty="0"/>
              <a:t>Spatial dimension – place of origin</a:t>
            </a:r>
          </a:p>
          <a:p>
            <a:r>
              <a:rPr lang="en-US" dirty="0"/>
              <a:t>Social dimension – methods of production and distribution</a:t>
            </a:r>
          </a:p>
          <a:p>
            <a:r>
              <a:rPr lang="en-US" dirty="0"/>
              <a:t>Cultural dimension – perceived qualities and reputation</a:t>
            </a:r>
          </a:p>
          <a:p>
            <a:endParaRPr lang="en-US" dirty="0"/>
          </a:p>
          <a:p>
            <a:endParaRPr lang="en-US" dirty="0"/>
          </a:p>
          <a:p>
            <a:r>
              <a:rPr lang="en-US" dirty="0"/>
              <a:t>How can we build a movement to re-localize food? What do we know about global food production and supply chain analysis? </a:t>
            </a:r>
          </a:p>
          <a:p>
            <a:endParaRPr lang="en-US" dirty="0"/>
          </a:p>
        </p:txBody>
      </p:sp>
    </p:spTree>
    <p:extLst>
      <p:ext uri="{BB962C8B-B14F-4D97-AF65-F5344CB8AC3E}">
        <p14:creationId xmlns:p14="http://schemas.microsoft.com/office/powerpoint/2010/main" val="3046247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9CD79-5634-4B2E-8D8D-D8AEE862F4B3}"/>
              </a:ext>
            </a:extLst>
          </p:cNvPr>
          <p:cNvSpPr>
            <a:spLocks noGrp="1"/>
          </p:cNvSpPr>
          <p:nvPr>
            <p:ph type="title"/>
          </p:nvPr>
        </p:nvSpPr>
        <p:spPr/>
        <p:txBody>
          <a:bodyPr/>
          <a:lstStyle/>
          <a:p>
            <a:r>
              <a:rPr lang="en-US" dirty="0"/>
              <a:t>World Trade Organization </a:t>
            </a:r>
          </a:p>
        </p:txBody>
      </p:sp>
      <p:sp>
        <p:nvSpPr>
          <p:cNvPr id="3" name="Content Placeholder 2">
            <a:extLst>
              <a:ext uri="{FF2B5EF4-FFF2-40B4-BE49-F238E27FC236}">
                <a16:creationId xmlns:a16="http://schemas.microsoft.com/office/drawing/2014/main" id="{4741F958-FE77-495F-ADB1-0382DCD8F94B}"/>
              </a:ext>
            </a:extLst>
          </p:cNvPr>
          <p:cNvSpPr>
            <a:spLocks noGrp="1"/>
          </p:cNvSpPr>
          <p:nvPr>
            <p:ph idx="1"/>
          </p:nvPr>
        </p:nvSpPr>
        <p:spPr>
          <a:xfrm>
            <a:off x="1097280" y="1845734"/>
            <a:ext cx="10058400" cy="4518780"/>
          </a:xfrm>
        </p:spPr>
        <p:txBody>
          <a:bodyPr>
            <a:normAutofit fontScale="32500" lnSpcReduction="20000"/>
          </a:bodyPr>
          <a:lstStyle/>
          <a:p>
            <a:r>
              <a:rPr lang="en-US" sz="6200" dirty="0"/>
              <a:t>GATT – General Agreement on Tariffs and Trade – 1947 - 1994</a:t>
            </a:r>
          </a:p>
          <a:p>
            <a:r>
              <a:rPr lang="en-US" sz="6200" dirty="0">
                <a:hlinkClick r:id="rId2"/>
              </a:rPr>
              <a:t>World Trade Organization</a:t>
            </a:r>
            <a:r>
              <a:rPr lang="en-US" sz="6200" dirty="0"/>
              <a:t> – 1995</a:t>
            </a:r>
          </a:p>
          <a:p>
            <a:r>
              <a:rPr lang="en-CA" sz="5500" dirty="0"/>
              <a:t>Trade negotiations</a:t>
            </a:r>
            <a:r>
              <a:rPr lang="en-CA" sz="5400" dirty="0"/>
              <a:t> </a:t>
            </a:r>
            <a:r>
              <a:rPr lang="en-CA" sz="6000" dirty="0"/>
              <a:t>– </a:t>
            </a:r>
            <a:r>
              <a:rPr lang="en-CA" sz="3700" dirty="0"/>
              <a:t>The WTO agreements cover goods, services and intellectual property. They spell out the principles of liberalization, and the permitted exceptions. They include individual countries’ commitments to lower customs tariffs and other trade barriers, and to open and keep open services markets. They set procedures for settling disputes. These agreements are not static; they are renegotiated from time to time and new agreements can be added to the package. Many are now being negotiated under the Doha Development Agenda, launched by WTO trade ministers in Doha, Qatar, in November 2001</a:t>
            </a:r>
            <a:r>
              <a:rPr lang="en-CA" sz="3400" dirty="0"/>
              <a:t>.</a:t>
            </a:r>
          </a:p>
          <a:p>
            <a:r>
              <a:rPr lang="en-CA" sz="5500" dirty="0"/>
              <a:t>Implementation and monitoring</a:t>
            </a:r>
            <a:r>
              <a:rPr lang="en-CA" sz="5400" dirty="0"/>
              <a:t> </a:t>
            </a:r>
            <a:r>
              <a:rPr lang="en-CA" sz="6000" dirty="0"/>
              <a:t>– </a:t>
            </a:r>
            <a:r>
              <a:rPr lang="en-CA" sz="3700" dirty="0"/>
              <a:t>WTO agreements require governments to make their trade policies transparent by notifying the WTO about laws in force and measures adopted. Various WTO councils and committees seek to ensure that these requirements are being followed and that WTO agreements are being properly implemented. All WTO members must undergo periodic scrutiny of their trade policies and practices, each review containing reports by the country concerned and the WTO Secretariat.</a:t>
            </a:r>
          </a:p>
          <a:p>
            <a:r>
              <a:rPr lang="en-CA" sz="5500" dirty="0"/>
              <a:t>Dispute settlement</a:t>
            </a:r>
            <a:r>
              <a:rPr lang="en-CA" sz="5400" dirty="0"/>
              <a:t> </a:t>
            </a:r>
            <a:r>
              <a:rPr lang="en-CA" sz="6000" dirty="0"/>
              <a:t>– </a:t>
            </a:r>
            <a:r>
              <a:rPr lang="en-CA" sz="3700" dirty="0"/>
              <a:t>The WTO’s procedure for resolving trade quarrels under the </a:t>
            </a:r>
            <a:r>
              <a:rPr lang="en-CA" sz="3700" b="1" dirty="0"/>
              <a:t>Dispute Settlement Understanding </a:t>
            </a:r>
            <a:r>
              <a:rPr lang="en-CA" sz="3700" dirty="0"/>
              <a:t>is vital for enforcing the rules and therefore for ensuring that trade flows smoothly. Countries bring disputes to the WTO if they think their rights under the agreements are being infringed. Judgements by specially appointed independent experts are based on interpretations of the agreements and individual countries’ commitments</a:t>
            </a:r>
            <a:r>
              <a:rPr lang="en-CA" sz="3200" dirty="0"/>
              <a:t>.</a:t>
            </a:r>
          </a:p>
          <a:p>
            <a:r>
              <a:rPr lang="en-CA" sz="5500" dirty="0"/>
              <a:t>Building trade capacity </a:t>
            </a:r>
            <a:r>
              <a:rPr lang="en-CA" sz="6200" dirty="0"/>
              <a:t>– </a:t>
            </a:r>
            <a:r>
              <a:rPr lang="en-CA" sz="3700" dirty="0"/>
              <a:t>WTO agreements contain special provision for developing countries, including longer time periods to implement agreements and commitments, measures to increase their trading opportunities, and support to help them build their trade capacity, to handle disputes and to implement technical standards. The WTO organizes hundreds of technical cooperation missions to developing countries annually. It also holds numerous courses each year in Geneva for government officials. Aid for Trade aims to help developing countries develop the skills and infrastructure needed to expand their trade.</a:t>
            </a:r>
          </a:p>
          <a:p>
            <a:r>
              <a:rPr lang="en-CA" sz="5500" dirty="0"/>
              <a:t>Outreach </a:t>
            </a:r>
            <a:r>
              <a:rPr lang="en-CA" sz="6200" dirty="0"/>
              <a:t>– </a:t>
            </a:r>
            <a:r>
              <a:rPr lang="en-CA" sz="3700" dirty="0"/>
              <a:t>The WTO maintains regular dialogue with non-governmental organizations, parliamentarians, other international organizations, the media and the general public on various aspects of the WTO and the ongoing Doha negotiations, with the aim of enhancing cooperation and increasing awareness of WTO activities</a:t>
            </a:r>
          </a:p>
          <a:p>
            <a:endParaRPr lang="en-US" sz="3200" dirty="0"/>
          </a:p>
        </p:txBody>
      </p:sp>
    </p:spTree>
    <p:extLst>
      <p:ext uri="{BB962C8B-B14F-4D97-AF65-F5344CB8AC3E}">
        <p14:creationId xmlns:p14="http://schemas.microsoft.com/office/powerpoint/2010/main" val="1883208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BAA34-7066-4F88-B99B-D274FBA29095}"/>
              </a:ext>
            </a:extLst>
          </p:cNvPr>
          <p:cNvSpPr>
            <a:spLocks noGrp="1"/>
          </p:cNvSpPr>
          <p:nvPr>
            <p:ph type="title"/>
          </p:nvPr>
        </p:nvSpPr>
        <p:spPr/>
        <p:txBody>
          <a:bodyPr/>
          <a:lstStyle/>
          <a:p>
            <a:r>
              <a:rPr lang="en-US" dirty="0"/>
              <a:t>World Trade Organization</a:t>
            </a:r>
          </a:p>
        </p:txBody>
      </p:sp>
      <p:sp>
        <p:nvSpPr>
          <p:cNvPr id="3" name="Content Placeholder 2">
            <a:extLst>
              <a:ext uri="{FF2B5EF4-FFF2-40B4-BE49-F238E27FC236}">
                <a16:creationId xmlns:a16="http://schemas.microsoft.com/office/drawing/2014/main" id="{7A333D48-F849-4A53-AD6F-E13002D3E128}"/>
              </a:ext>
            </a:extLst>
          </p:cNvPr>
          <p:cNvSpPr>
            <a:spLocks noGrp="1"/>
          </p:cNvSpPr>
          <p:nvPr>
            <p:ph idx="1"/>
          </p:nvPr>
        </p:nvSpPr>
        <p:spPr/>
        <p:txBody>
          <a:bodyPr>
            <a:normAutofit fontScale="85000" lnSpcReduction="10000"/>
          </a:bodyPr>
          <a:lstStyle/>
          <a:p>
            <a:r>
              <a:rPr lang="en-US" sz="2800" dirty="0">
                <a:hlinkClick r:id="rId2"/>
              </a:rPr>
              <a:t>Sanitary and Phytosanitary Measures (SPS)</a:t>
            </a:r>
            <a:endParaRPr lang="en-US" sz="2800" dirty="0"/>
          </a:p>
          <a:p>
            <a:r>
              <a:rPr lang="en-CA" dirty="0"/>
              <a:t>The SPS Agreement sets out rules for food safety and requirements for animal and plant health. It recognizes the right of governments to adopt and enforce measures necessary to protect human, animal or plant life or health. While the need to constrain trade may arise, any measures taken to do so should not be applied in an arbitrary or discriminatory manner or act as a disguised restriction on international trade.</a:t>
            </a:r>
            <a:endParaRPr lang="en-US" dirty="0">
              <a:hlinkClick r:id="rId3"/>
            </a:endParaRPr>
          </a:p>
          <a:p>
            <a:r>
              <a:rPr lang="en-US" sz="2800" dirty="0">
                <a:hlinkClick r:id="rId3"/>
              </a:rPr>
              <a:t>Technical Barriers to Trade (TBT)</a:t>
            </a:r>
            <a:endParaRPr lang="en-US" sz="2800" dirty="0"/>
          </a:p>
          <a:p>
            <a:r>
              <a:rPr lang="en-CA" dirty="0"/>
              <a:t>Under the TBT Agreement, members are free to choose how to regulate products to achieve those objectives but must do so in a way that does not discriminate between trading partners or that does not unnecessarily restrict trade in these products. The TBT Agreement covers trade in all goods – agricultural and industrial alike – and applies to three categories of measures: technical regulations, standards and conformity assessment procedures.</a:t>
            </a:r>
          </a:p>
          <a:p>
            <a:endParaRPr lang="en-US" sz="2800" dirty="0"/>
          </a:p>
          <a:p>
            <a:pPr marL="201168" lvl="1" indent="0">
              <a:buNone/>
            </a:pPr>
            <a:r>
              <a:rPr lang="en-CA" dirty="0">
                <a:hlinkClick r:id="rId4"/>
              </a:rPr>
              <a:t>On 9 November 2016 the TBT Committee held a thematic session on regulatory cooperation between Members in the area of food labelling</a:t>
            </a:r>
            <a:endParaRPr lang="en-US" dirty="0"/>
          </a:p>
        </p:txBody>
      </p:sp>
    </p:spTree>
    <p:extLst>
      <p:ext uri="{BB962C8B-B14F-4D97-AF65-F5344CB8AC3E}">
        <p14:creationId xmlns:p14="http://schemas.microsoft.com/office/powerpoint/2010/main" val="2274197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23310-2166-439D-930D-37ABF55D7AB3}"/>
              </a:ext>
            </a:extLst>
          </p:cNvPr>
          <p:cNvSpPr>
            <a:spLocks noGrp="1"/>
          </p:cNvSpPr>
          <p:nvPr>
            <p:ph type="title"/>
          </p:nvPr>
        </p:nvSpPr>
        <p:spPr/>
        <p:txBody>
          <a:bodyPr/>
          <a:lstStyle/>
          <a:p>
            <a:r>
              <a:rPr lang="en-US" dirty="0"/>
              <a:t>World Trade Organization</a:t>
            </a:r>
          </a:p>
        </p:txBody>
      </p:sp>
      <p:sp>
        <p:nvSpPr>
          <p:cNvPr id="3" name="Content Placeholder 2">
            <a:extLst>
              <a:ext uri="{FF2B5EF4-FFF2-40B4-BE49-F238E27FC236}">
                <a16:creationId xmlns:a16="http://schemas.microsoft.com/office/drawing/2014/main" id="{7AEE7AB3-45A0-4E8A-83C6-DFDF212ABC54}"/>
              </a:ext>
            </a:extLst>
          </p:cNvPr>
          <p:cNvSpPr>
            <a:spLocks noGrp="1"/>
          </p:cNvSpPr>
          <p:nvPr>
            <p:ph idx="1"/>
          </p:nvPr>
        </p:nvSpPr>
        <p:spPr/>
        <p:txBody>
          <a:bodyPr>
            <a:normAutofit/>
          </a:bodyPr>
          <a:lstStyle/>
          <a:p>
            <a:r>
              <a:rPr lang="en-US" dirty="0">
                <a:hlinkClick r:id="rId2"/>
              </a:rPr>
              <a:t>Sanitary and Phytosanitary Measures (SPS)</a:t>
            </a:r>
            <a:endParaRPr lang="en-CA" dirty="0"/>
          </a:p>
          <a:p>
            <a:r>
              <a:rPr lang="en-CA" dirty="0"/>
              <a:t>The SPS Agreement explicitly recognizes three international standard-setting bodies, covering the three main areas in which SPS measures are applied:</a:t>
            </a:r>
          </a:p>
          <a:p>
            <a:r>
              <a:rPr lang="en-CA" dirty="0"/>
              <a:t>• the FAO/WHO Codex </a:t>
            </a:r>
            <a:r>
              <a:rPr lang="en-CA" dirty="0" err="1"/>
              <a:t>Alimentarius</a:t>
            </a:r>
            <a:r>
              <a:rPr lang="en-CA" dirty="0"/>
              <a:t> Commission, for food safety standards;</a:t>
            </a:r>
          </a:p>
          <a:p>
            <a:r>
              <a:rPr lang="en-CA" dirty="0"/>
              <a:t>• the World Organization for Animal Health (OIE), for animal health standards and diseases that can be transmitted from animals to humans (</a:t>
            </a:r>
            <a:r>
              <a:rPr lang="en-CA" dirty="0" err="1"/>
              <a:t>zoonoses</a:t>
            </a:r>
            <a:r>
              <a:rPr lang="en-CA" dirty="0"/>
              <a:t>); and</a:t>
            </a:r>
          </a:p>
          <a:p>
            <a:r>
              <a:rPr lang="en-CA" dirty="0"/>
              <a:t>• the International Plant Protection Convention (IPPC), for plant-health standards.</a:t>
            </a:r>
          </a:p>
          <a:p>
            <a:endParaRPr lang="en-US" dirty="0"/>
          </a:p>
        </p:txBody>
      </p:sp>
    </p:spTree>
    <p:extLst>
      <p:ext uri="{BB962C8B-B14F-4D97-AF65-F5344CB8AC3E}">
        <p14:creationId xmlns:p14="http://schemas.microsoft.com/office/powerpoint/2010/main" val="2275021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88F097F-92A3-4105-94DF-B6268C4F8E46}"/>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2813364" y="125640"/>
            <a:ext cx="6410466" cy="6071960"/>
          </a:xfrm>
        </p:spPr>
      </p:pic>
    </p:spTree>
    <p:extLst>
      <p:ext uri="{BB962C8B-B14F-4D97-AF65-F5344CB8AC3E}">
        <p14:creationId xmlns:p14="http://schemas.microsoft.com/office/powerpoint/2010/main" val="2060610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57444-E50D-4263-8881-709868787CE1}"/>
              </a:ext>
            </a:extLst>
          </p:cNvPr>
          <p:cNvSpPr>
            <a:spLocks noGrp="1"/>
          </p:cNvSpPr>
          <p:nvPr>
            <p:ph type="title"/>
          </p:nvPr>
        </p:nvSpPr>
        <p:spPr/>
        <p:txBody>
          <a:bodyPr/>
          <a:lstStyle/>
          <a:p>
            <a:r>
              <a:rPr lang="en-US" dirty="0"/>
              <a:t>Codex Alimentarius</a:t>
            </a:r>
          </a:p>
        </p:txBody>
      </p:sp>
      <p:sp>
        <p:nvSpPr>
          <p:cNvPr id="3" name="Content Placeholder 2">
            <a:extLst>
              <a:ext uri="{FF2B5EF4-FFF2-40B4-BE49-F238E27FC236}">
                <a16:creationId xmlns:a16="http://schemas.microsoft.com/office/drawing/2014/main" id="{FD43EDFC-4C46-4FC3-B6CD-0956C4DEA02D}"/>
              </a:ext>
            </a:extLst>
          </p:cNvPr>
          <p:cNvSpPr>
            <a:spLocks noGrp="1"/>
          </p:cNvSpPr>
          <p:nvPr>
            <p:ph idx="1"/>
          </p:nvPr>
        </p:nvSpPr>
        <p:spPr>
          <a:xfrm>
            <a:off x="1097280" y="1845734"/>
            <a:ext cx="10058400" cy="4417180"/>
          </a:xfrm>
        </p:spPr>
        <p:txBody>
          <a:bodyPr>
            <a:normAutofit fontScale="85000" lnSpcReduction="10000"/>
          </a:bodyPr>
          <a:lstStyle/>
          <a:p>
            <a:r>
              <a:rPr lang="en-US" sz="3200" dirty="0">
                <a:hlinkClick r:id="rId2"/>
              </a:rPr>
              <a:t>Codex </a:t>
            </a:r>
            <a:r>
              <a:rPr lang="en-US" sz="3200" dirty="0" err="1">
                <a:hlinkClick r:id="rId2"/>
              </a:rPr>
              <a:t>Alimentarius</a:t>
            </a:r>
            <a:endParaRPr lang="en-US" sz="3200" dirty="0"/>
          </a:p>
          <a:p>
            <a:r>
              <a:rPr lang="en-CA" dirty="0"/>
              <a:t>The Codex </a:t>
            </a:r>
            <a:r>
              <a:rPr lang="en-CA" dirty="0" err="1"/>
              <a:t>Alimentarius</a:t>
            </a:r>
            <a:r>
              <a:rPr lang="en-CA" dirty="0"/>
              <a:t> Commission was established by FAO and the WHO in 1963 as part of the Joint FAO/WHO International Food Standards Programme. It is the single most important international reference point for food standards. </a:t>
            </a:r>
            <a:endParaRPr lang="en-US" sz="3200" dirty="0"/>
          </a:p>
          <a:p>
            <a:r>
              <a:rPr lang="en-CA" dirty="0"/>
              <a:t>Codex </a:t>
            </a:r>
            <a:r>
              <a:rPr lang="en-CA" dirty="0" err="1"/>
              <a:t>Alimentarius</a:t>
            </a:r>
            <a:r>
              <a:rPr lang="en-CA" dirty="0"/>
              <a:t> is a compilation of harmonized international food standards, guidelines and codes of practice. </a:t>
            </a:r>
          </a:p>
          <a:p>
            <a:r>
              <a:rPr lang="en-CA" dirty="0"/>
              <a:t>Codex standards, guidelines and codes of practice are advisory in nature: to become legally enforceable, countries must voluntarily translate them into national legislation or regulations. </a:t>
            </a:r>
          </a:p>
          <a:p>
            <a:r>
              <a:rPr lang="en-CA" dirty="0"/>
              <a:t>The annual meeting of the Codex </a:t>
            </a:r>
            <a:r>
              <a:rPr lang="en-CA" dirty="0" err="1"/>
              <a:t>Alimentarius</a:t>
            </a:r>
            <a:r>
              <a:rPr lang="en-CA" dirty="0"/>
              <a:t> Commission brings together an average of more than 130 member states and nearly 50 international observers, including representatives from the private sector, academia, civil society and other stakeholder groups. </a:t>
            </a:r>
          </a:p>
          <a:p>
            <a:r>
              <a:rPr lang="en-CA" dirty="0"/>
              <a:t>Besides the annual plenary session of the Commission, Codex has 17 committees, six regional coordinating committees and further ad hoc task forces In any given year, there can be as many as 100 working groups in Codex operating electronically between sessions on work assigned by a committee.</a:t>
            </a:r>
          </a:p>
          <a:p>
            <a:r>
              <a:rPr lang="en-CA" dirty="0">
                <a:hlinkClick r:id="rId3"/>
              </a:rPr>
              <a:t>Trade and Food Standards Document 2017</a:t>
            </a:r>
            <a:endParaRPr lang="en-CA" dirty="0"/>
          </a:p>
          <a:p>
            <a:endParaRPr lang="en-US" dirty="0"/>
          </a:p>
        </p:txBody>
      </p:sp>
    </p:spTree>
    <p:extLst>
      <p:ext uri="{BB962C8B-B14F-4D97-AF65-F5344CB8AC3E}">
        <p14:creationId xmlns:p14="http://schemas.microsoft.com/office/powerpoint/2010/main" val="1066643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89B53-00C5-44D7-A91E-6D090D69A87B}"/>
              </a:ext>
            </a:extLst>
          </p:cNvPr>
          <p:cNvSpPr>
            <a:spLocks noGrp="1"/>
          </p:cNvSpPr>
          <p:nvPr>
            <p:ph type="title"/>
          </p:nvPr>
        </p:nvSpPr>
        <p:spPr/>
        <p:txBody>
          <a:bodyPr/>
          <a:lstStyle/>
          <a:p>
            <a:r>
              <a:rPr lang="en-US" dirty="0"/>
              <a:t>Codex </a:t>
            </a:r>
            <a:r>
              <a:rPr lang="en-US" dirty="0" err="1"/>
              <a:t>Alimentarius</a:t>
            </a:r>
            <a:endParaRPr lang="en-US" dirty="0"/>
          </a:p>
        </p:txBody>
      </p:sp>
      <p:pic>
        <p:nvPicPr>
          <p:cNvPr id="5" name="Content Placeholder 4">
            <a:extLst>
              <a:ext uri="{FF2B5EF4-FFF2-40B4-BE49-F238E27FC236}">
                <a16:creationId xmlns:a16="http://schemas.microsoft.com/office/drawing/2014/main" id="{50B24E4F-B807-43F9-AA12-AF4B9709CE1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58208" y="1846263"/>
            <a:ext cx="5935910" cy="4022725"/>
          </a:xfrm>
        </p:spPr>
      </p:pic>
    </p:spTree>
    <p:extLst>
      <p:ext uri="{BB962C8B-B14F-4D97-AF65-F5344CB8AC3E}">
        <p14:creationId xmlns:p14="http://schemas.microsoft.com/office/powerpoint/2010/main" val="81860042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2885</TotalTime>
  <Words>1520</Words>
  <Application>Microsoft Office PowerPoint</Application>
  <PresentationFormat>Widescreen</PresentationFormat>
  <Paragraphs>83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Retrospect</vt:lpstr>
      <vt:lpstr>Food and Culture</vt:lpstr>
      <vt:lpstr>Group Discussion</vt:lpstr>
      <vt:lpstr>Building Alternative Food Systems</vt:lpstr>
      <vt:lpstr>World Trade Organization </vt:lpstr>
      <vt:lpstr>World Trade Organization</vt:lpstr>
      <vt:lpstr>World Trade Organization</vt:lpstr>
      <vt:lpstr>PowerPoint Presentation</vt:lpstr>
      <vt:lpstr>Codex Alimentarius</vt:lpstr>
      <vt:lpstr>Codex Alimentarius</vt:lpstr>
      <vt:lpstr>PowerPoint Presentation</vt:lpstr>
      <vt:lpstr>Food Labeling in Canada </vt:lpstr>
      <vt:lpstr>Group Activity</vt:lpstr>
      <vt:lpstr>Food Labelling in Canada</vt:lpstr>
      <vt:lpstr>Food Sovereignty (Patel)</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291</cp:revision>
  <dcterms:created xsi:type="dcterms:W3CDTF">2016-08-29T02:04:56Z</dcterms:created>
  <dcterms:modified xsi:type="dcterms:W3CDTF">2018-11-14T23:32:49Z</dcterms:modified>
</cp:coreProperties>
</file>