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2019-01-08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2019-01-08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2019-01-08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2019-01-08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2019-01-08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2019-01-08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2019-01-08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2019-01-08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ncordia.ca/students/accessibilit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ted.com/talks/tiffany_watt_smith_the_history_of_human_emo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rikchevrier.ca/" TargetMode="External"/><Relationship Id="rId2" Type="http://schemas.openxmlformats.org/officeDocument/2006/relationships/hyperlink" Target="http://erikchevrier.ca/" TargetMode="External"/><Relationship Id="rId1" Type="http://schemas.openxmlformats.org/officeDocument/2006/relationships/slideLayout" Target="../slideLayouts/slideLayout2.xml"/><Relationship Id="rId6" Type="http://schemas.openxmlformats.org/officeDocument/2006/relationships/hyperlink" Target="http://collectivevision.ca/" TargetMode="External"/><Relationship Id="rId5" Type="http://schemas.openxmlformats.org/officeDocument/2006/relationships/hyperlink" Target="http://concordiafoodgroups.ca/" TargetMode="External"/><Relationship Id="rId4" Type="http://schemas.openxmlformats.org/officeDocument/2006/relationships/hyperlink" Target="mailto:professor@erikchevrier.c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opbookstore.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Introduction</a:t>
            </a:r>
          </a:p>
          <a:p>
            <a:r>
              <a:rPr lang="en-CA" dirty="0"/>
              <a:t>January 9</a:t>
            </a:r>
            <a:r>
              <a:rPr lang="en-CA" baseline="30000" dirty="0"/>
              <a:t>th</a:t>
            </a:r>
            <a:r>
              <a:rPr lang="en-CA" dirty="0"/>
              <a:t>, 2019</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EE89-6621-4DCB-B83E-938995D3FF71}"/>
              </a:ext>
            </a:extLst>
          </p:cNvPr>
          <p:cNvSpPr>
            <a:spLocks noGrp="1"/>
          </p:cNvSpPr>
          <p:nvPr>
            <p:ph type="title"/>
          </p:nvPr>
        </p:nvSpPr>
        <p:spPr/>
        <p:txBody>
          <a:bodyPr/>
          <a:lstStyle/>
          <a:p>
            <a:r>
              <a:rPr lang="en-US" dirty="0"/>
              <a:t>Tentative Schedule</a:t>
            </a:r>
          </a:p>
        </p:txBody>
      </p:sp>
      <p:sp>
        <p:nvSpPr>
          <p:cNvPr id="3" name="Content Placeholder 2">
            <a:extLst>
              <a:ext uri="{FF2B5EF4-FFF2-40B4-BE49-F238E27FC236}">
                <a16:creationId xmlns:a16="http://schemas.microsoft.com/office/drawing/2014/main" id="{4103B3FE-3A25-4CEF-BA57-4A2D42EB4362}"/>
              </a:ext>
            </a:extLst>
          </p:cNvPr>
          <p:cNvSpPr>
            <a:spLocks noGrp="1"/>
          </p:cNvSpPr>
          <p:nvPr>
            <p:ph idx="1"/>
          </p:nvPr>
        </p:nvSpPr>
        <p:spPr/>
        <p:txBody>
          <a:bodyPr>
            <a:normAutofit fontScale="62500" lnSpcReduction="20000"/>
          </a:bodyPr>
          <a:lstStyle/>
          <a:p>
            <a:r>
              <a:rPr lang="en-US" b="1" dirty="0"/>
              <a:t>February 6</a:t>
            </a:r>
            <a:r>
              <a:rPr lang="en-US" b="1" baseline="30000" dirty="0"/>
              <a:t>th</a:t>
            </a:r>
            <a:r>
              <a:rPr lang="en-US" b="1" dirty="0"/>
              <a:t> – Psychological Needs</a:t>
            </a:r>
            <a:br>
              <a:rPr lang="en-US" b="1" dirty="0"/>
            </a:br>
            <a:r>
              <a:rPr lang="en-US" dirty="0"/>
              <a:t>Chapter 6 – Psychological Needs</a:t>
            </a:r>
          </a:p>
          <a:p>
            <a:r>
              <a:rPr lang="en-US" b="1" dirty="0"/>
              <a:t>February 11</a:t>
            </a:r>
            <a:r>
              <a:rPr lang="en-US" b="1" baseline="30000" dirty="0"/>
              <a:t>th</a:t>
            </a:r>
            <a:r>
              <a:rPr lang="en-US" b="1" dirty="0"/>
              <a:t> – Psychological Needs</a:t>
            </a:r>
            <a:br>
              <a:rPr lang="en-US" b="1" dirty="0"/>
            </a:br>
            <a:r>
              <a:rPr lang="en-US" dirty="0"/>
              <a:t>Chapter 6 – Psychological Needs</a:t>
            </a:r>
          </a:p>
          <a:p>
            <a:r>
              <a:rPr lang="en-US" b="1" dirty="0"/>
              <a:t>February 13</a:t>
            </a:r>
            <a:r>
              <a:rPr lang="en-US" b="1" baseline="30000" dirty="0"/>
              <a:t>th</a:t>
            </a:r>
            <a:r>
              <a:rPr lang="en-US" b="1" dirty="0"/>
              <a:t> – Implicit Motives</a:t>
            </a:r>
            <a:br>
              <a:rPr lang="en-US" b="1" dirty="0"/>
            </a:br>
            <a:r>
              <a:rPr lang="en-US" dirty="0"/>
              <a:t>Chapter 7 – Implicit Motives</a:t>
            </a:r>
          </a:p>
          <a:p>
            <a:r>
              <a:rPr lang="en-US" b="1" dirty="0"/>
              <a:t>February 18</a:t>
            </a:r>
            <a:r>
              <a:rPr lang="en-US" b="1" baseline="30000" dirty="0"/>
              <a:t>th</a:t>
            </a:r>
            <a:r>
              <a:rPr lang="en-US" b="1" dirty="0"/>
              <a:t> – Implicit Motives</a:t>
            </a:r>
            <a:r>
              <a:rPr lang="en-US" dirty="0"/>
              <a:t> </a:t>
            </a:r>
            <a:br>
              <a:rPr lang="en-US" dirty="0"/>
            </a:br>
            <a:r>
              <a:rPr lang="en-US" dirty="0"/>
              <a:t>Chapter 7 – Implicit Motives</a:t>
            </a:r>
          </a:p>
          <a:p>
            <a:r>
              <a:rPr lang="en-US" b="1" dirty="0"/>
              <a:t>February 20</a:t>
            </a:r>
            <a:r>
              <a:rPr lang="en-US" b="1" baseline="30000" dirty="0"/>
              <a:t>th</a:t>
            </a:r>
            <a:r>
              <a:rPr lang="en-US" b="1" dirty="0"/>
              <a:t> – Goals, Setting Goals and Goal Striving</a:t>
            </a:r>
            <a:br>
              <a:rPr lang="en-US" b="1" dirty="0"/>
            </a:br>
            <a:r>
              <a:rPr lang="en-US" dirty="0"/>
              <a:t>Chapter 8 – Goals, Setting Goals and Goal Striving</a:t>
            </a:r>
          </a:p>
          <a:p>
            <a:r>
              <a:rPr lang="en-US" b="1" dirty="0"/>
              <a:t>March 4</a:t>
            </a:r>
            <a:r>
              <a:rPr lang="en-US" b="1" baseline="30000" dirty="0"/>
              <a:t>th</a:t>
            </a:r>
            <a:r>
              <a:rPr lang="en-US" b="1" dirty="0"/>
              <a:t> – Goals, Setting Goals and Goal Striving</a:t>
            </a:r>
            <a:br>
              <a:rPr lang="en-US" b="1" dirty="0"/>
            </a:br>
            <a:r>
              <a:rPr lang="en-US" dirty="0"/>
              <a:t>Chapter 8 - Goals, Setting Goals and Goal Striving</a:t>
            </a:r>
          </a:p>
          <a:p>
            <a:r>
              <a:rPr lang="en-US" b="1" dirty="0"/>
              <a:t>March 6</a:t>
            </a:r>
            <a:r>
              <a:rPr lang="en-US" b="1" baseline="30000" dirty="0"/>
              <a:t>th</a:t>
            </a:r>
            <a:r>
              <a:rPr lang="en-US" b="1" dirty="0"/>
              <a:t> – Mindsets</a:t>
            </a:r>
            <a:br>
              <a:rPr lang="en-US" b="1" dirty="0"/>
            </a:br>
            <a:r>
              <a:rPr lang="en-US" dirty="0"/>
              <a:t>Chapter 9 - Mindsets</a:t>
            </a:r>
          </a:p>
          <a:p>
            <a:r>
              <a:rPr lang="en-US" b="1" dirty="0"/>
              <a:t>March 11</a:t>
            </a:r>
            <a:r>
              <a:rPr lang="en-US" b="1" baseline="30000" dirty="0"/>
              <a:t>th</a:t>
            </a:r>
            <a:r>
              <a:rPr lang="en-US" b="1" dirty="0"/>
              <a:t> – Mindsets</a:t>
            </a:r>
            <a:br>
              <a:rPr lang="en-US" b="1" dirty="0"/>
            </a:br>
            <a:r>
              <a:rPr lang="en-US" dirty="0"/>
              <a:t>Chapter 9 – Mindsets</a:t>
            </a:r>
          </a:p>
          <a:p>
            <a:r>
              <a:rPr lang="en-US" b="1" dirty="0"/>
              <a:t>March 13</a:t>
            </a:r>
            <a:r>
              <a:rPr lang="en-US" b="1" baseline="30000" dirty="0"/>
              <a:t>th</a:t>
            </a:r>
            <a:r>
              <a:rPr lang="en-US" b="1" dirty="0"/>
              <a:t> – Exam 2</a:t>
            </a:r>
            <a:endParaRPr lang="en-US" dirty="0"/>
          </a:p>
        </p:txBody>
      </p:sp>
    </p:spTree>
    <p:extLst>
      <p:ext uri="{BB962C8B-B14F-4D97-AF65-F5344CB8AC3E}">
        <p14:creationId xmlns:p14="http://schemas.microsoft.com/office/powerpoint/2010/main" val="835277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EE89-6621-4DCB-B83E-938995D3FF71}"/>
              </a:ext>
            </a:extLst>
          </p:cNvPr>
          <p:cNvSpPr>
            <a:spLocks noGrp="1"/>
          </p:cNvSpPr>
          <p:nvPr>
            <p:ph type="title"/>
          </p:nvPr>
        </p:nvSpPr>
        <p:spPr/>
        <p:txBody>
          <a:bodyPr/>
          <a:lstStyle/>
          <a:p>
            <a:r>
              <a:rPr lang="en-US" dirty="0"/>
              <a:t>Tentative Schedule</a:t>
            </a:r>
          </a:p>
        </p:txBody>
      </p:sp>
      <p:sp>
        <p:nvSpPr>
          <p:cNvPr id="3" name="Content Placeholder 2">
            <a:extLst>
              <a:ext uri="{FF2B5EF4-FFF2-40B4-BE49-F238E27FC236}">
                <a16:creationId xmlns:a16="http://schemas.microsoft.com/office/drawing/2014/main" id="{4103B3FE-3A25-4CEF-BA57-4A2D42EB4362}"/>
              </a:ext>
            </a:extLst>
          </p:cNvPr>
          <p:cNvSpPr>
            <a:spLocks noGrp="1"/>
          </p:cNvSpPr>
          <p:nvPr>
            <p:ph idx="1"/>
          </p:nvPr>
        </p:nvSpPr>
        <p:spPr/>
        <p:txBody>
          <a:bodyPr>
            <a:normAutofit fontScale="62500" lnSpcReduction="20000"/>
          </a:bodyPr>
          <a:lstStyle/>
          <a:p>
            <a:r>
              <a:rPr lang="en-US" b="1" dirty="0"/>
              <a:t>March 18</a:t>
            </a:r>
            <a:r>
              <a:rPr lang="en-US" b="1" baseline="30000" dirty="0"/>
              <a:t>th</a:t>
            </a:r>
            <a:r>
              <a:rPr lang="en-US" b="1" dirty="0"/>
              <a:t> – Personal Control Beliefs</a:t>
            </a:r>
            <a:br>
              <a:rPr lang="en-US" b="1" dirty="0"/>
            </a:br>
            <a:r>
              <a:rPr lang="en-US" dirty="0"/>
              <a:t>Chapter 10 – Personal Control Beliefs</a:t>
            </a:r>
          </a:p>
          <a:p>
            <a:r>
              <a:rPr lang="en-US" b="1" dirty="0"/>
              <a:t>March 20</a:t>
            </a:r>
            <a:r>
              <a:rPr lang="en-US" b="1" baseline="30000" dirty="0"/>
              <a:t>st</a:t>
            </a:r>
            <a:r>
              <a:rPr lang="en-US" b="1" dirty="0"/>
              <a:t> – Personal Control Beliefs</a:t>
            </a:r>
            <a:br>
              <a:rPr lang="en-US" b="1" dirty="0"/>
            </a:br>
            <a:r>
              <a:rPr lang="en-US" dirty="0"/>
              <a:t>Chapter 10 – Personal Control Beliefs</a:t>
            </a:r>
          </a:p>
          <a:p>
            <a:r>
              <a:rPr lang="en-US" b="1" dirty="0"/>
              <a:t>March 25</a:t>
            </a:r>
            <a:r>
              <a:rPr lang="en-US" b="1" baseline="30000" dirty="0"/>
              <a:t>th</a:t>
            </a:r>
            <a:r>
              <a:rPr lang="en-US" b="1" dirty="0"/>
              <a:t> – The Self and Its Strivings</a:t>
            </a:r>
            <a:br>
              <a:rPr lang="en-US" b="1" dirty="0"/>
            </a:br>
            <a:r>
              <a:rPr lang="en-US" dirty="0"/>
              <a:t>Chapter 11 – The Self and Its Strivings</a:t>
            </a:r>
          </a:p>
          <a:p>
            <a:r>
              <a:rPr lang="en-US" b="1" dirty="0"/>
              <a:t>March 27</a:t>
            </a:r>
            <a:r>
              <a:rPr lang="en-US" b="1" baseline="30000" dirty="0"/>
              <a:t>th</a:t>
            </a:r>
            <a:r>
              <a:rPr lang="en-US" b="1" dirty="0"/>
              <a:t> – The Self and Its Strivings</a:t>
            </a:r>
            <a:br>
              <a:rPr lang="en-US" b="1" dirty="0"/>
            </a:br>
            <a:r>
              <a:rPr lang="en-US" dirty="0"/>
              <a:t>Chapter 11 – Nature of Emotions: Six Perennial Questions</a:t>
            </a:r>
          </a:p>
          <a:p>
            <a:r>
              <a:rPr lang="en-US" b="1" dirty="0"/>
              <a:t>April 1</a:t>
            </a:r>
            <a:r>
              <a:rPr lang="en-US" b="1" baseline="30000" dirty="0"/>
              <a:t>th</a:t>
            </a:r>
            <a:r>
              <a:rPr lang="en-US" b="1" dirty="0"/>
              <a:t> – Nature of Emotion</a:t>
            </a:r>
            <a:br>
              <a:rPr lang="en-US" b="1" dirty="0"/>
            </a:br>
            <a:r>
              <a:rPr lang="en-US" dirty="0"/>
              <a:t>Chapter 12 – Nature of Emotions: Six Perennial Questions</a:t>
            </a:r>
          </a:p>
          <a:p>
            <a:r>
              <a:rPr lang="en-US" b="1" dirty="0"/>
              <a:t>April 3</a:t>
            </a:r>
            <a:r>
              <a:rPr lang="en-US" b="1" baseline="30000" dirty="0"/>
              <a:t>rd</a:t>
            </a:r>
            <a:r>
              <a:rPr lang="en-US" b="1" dirty="0"/>
              <a:t> – Nature of Emotion</a:t>
            </a:r>
            <a:br>
              <a:rPr lang="en-US" b="1" dirty="0"/>
            </a:br>
            <a:r>
              <a:rPr lang="en-US" dirty="0"/>
              <a:t>Chapter 12 – Nature of Emotions: Six Perennial Questions</a:t>
            </a:r>
          </a:p>
          <a:p>
            <a:r>
              <a:rPr lang="en-US" b="1" dirty="0"/>
              <a:t>April 8</a:t>
            </a:r>
            <a:r>
              <a:rPr lang="en-US" b="1" baseline="30000" dirty="0"/>
              <a:t>th</a:t>
            </a:r>
            <a:r>
              <a:rPr lang="en-US" b="1" dirty="0"/>
              <a:t> – Aspects of Emotion</a:t>
            </a:r>
            <a:br>
              <a:rPr lang="en-US" b="1" dirty="0"/>
            </a:br>
            <a:r>
              <a:rPr lang="en-US" dirty="0"/>
              <a:t>Chapter 13 – Aspects of Emotion</a:t>
            </a:r>
          </a:p>
          <a:p>
            <a:r>
              <a:rPr lang="en-US" b="1" dirty="0"/>
              <a:t>April 10</a:t>
            </a:r>
            <a:r>
              <a:rPr lang="en-US" b="1" baseline="30000" dirty="0"/>
              <a:t>th</a:t>
            </a:r>
            <a:r>
              <a:rPr lang="en-US" b="1" dirty="0"/>
              <a:t> – Aspects of Emotion</a:t>
            </a:r>
            <a:br>
              <a:rPr lang="en-US" b="1" dirty="0"/>
            </a:br>
            <a:r>
              <a:rPr lang="en-US" dirty="0"/>
              <a:t>Chapter 13 – Aspects of Emotion</a:t>
            </a:r>
          </a:p>
          <a:p>
            <a:r>
              <a:rPr lang="en-US" b="1" dirty="0"/>
              <a:t>Final Exam During the Final Exam Dates</a:t>
            </a:r>
            <a:endParaRPr lang="en-US" dirty="0"/>
          </a:p>
        </p:txBody>
      </p:sp>
    </p:spTree>
    <p:extLst>
      <p:ext uri="{BB962C8B-B14F-4D97-AF65-F5344CB8AC3E}">
        <p14:creationId xmlns:p14="http://schemas.microsoft.com/office/powerpoint/2010/main" val="3021116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7001-B750-4F19-8BAF-E342E7900D5E}"/>
              </a:ext>
            </a:extLst>
          </p:cNvPr>
          <p:cNvSpPr>
            <a:spLocks noGrp="1"/>
          </p:cNvSpPr>
          <p:nvPr>
            <p:ph type="title"/>
          </p:nvPr>
        </p:nvSpPr>
        <p:spPr/>
        <p:txBody>
          <a:bodyPr/>
          <a:lstStyle/>
          <a:p>
            <a:r>
              <a:rPr lang="en-US" dirty="0"/>
              <a:t>Classroom Conduct</a:t>
            </a:r>
          </a:p>
        </p:txBody>
      </p:sp>
      <p:sp>
        <p:nvSpPr>
          <p:cNvPr id="3" name="Content Placeholder 2">
            <a:extLst>
              <a:ext uri="{FF2B5EF4-FFF2-40B4-BE49-F238E27FC236}">
                <a16:creationId xmlns:a16="http://schemas.microsoft.com/office/drawing/2014/main" id="{C3491857-F320-42B7-B59C-14842AB39540}"/>
              </a:ext>
            </a:extLst>
          </p:cNvPr>
          <p:cNvSpPr>
            <a:spLocks noGrp="1"/>
          </p:cNvSpPr>
          <p:nvPr>
            <p:ph idx="1"/>
          </p:nvPr>
        </p:nvSpPr>
        <p:spPr/>
        <p:txBody>
          <a:bodyPr/>
          <a:lstStyle/>
          <a:p>
            <a:r>
              <a:rPr lang="en-US" dirty="0"/>
              <a:t>Students are encouraged to participate in class discussions in a mutually respectful way. Oppressive statements will not be tolerated in any form. This includes but is not limited to racism, sexism, classism, homophobia, transphobia, hate speech, bullying, and/or forms of derogatory statements. It is important that when others (including the professor) speak, we listen quietly and do not impede anyone’s ability to participate, pay attention to the conversation and/or have a positive classroom experience. </a:t>
            </a:r>
          </a:p>
          <a:p>
            <a:endParaRPr lang="en-US" dirty="0"/>
          </a:p>
        </p:txBody>
      </p:sp>
    </p:spTree>
    <p:extLst>
      <p:ext uri="{BB962C8B-B14F-4D97-AF65-F5344CB8AC3E}">
        <p14:creationId xmlns:p14="http://schemas.microsoft.com/office/powerpoint/2010/main" val="409166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7542-CDE2-459A-8D1A-422D2329D196}"/>
              </a:ext>
            </a:extLst>
          </p:cNvPr>
          <p:cNvSpPr>
            <a:spLocks noGrp="1"/>
          </p:cNvSpPr>
          <p:nvPr>
            <p:ph type="title"/>
          </p:nvPr>
        </p:nvSpPr>
        <p:spPr/>
        <p:txBody>
          <a:bodyPr/>
          <a:lstStyle/>
          <a:p>
            <a:r>
              <a:rPr lang="en-US" dirty="0"/>
              <a:t>Academic Honesty</a:t>
            </a:r>
          </a:p>
        </p:txBody>
      </p:sp>
      <p:sp>
        <p:nvSpPr>
          <p:cNvPr id="3" name="Content Placeholder 2">
            <a:extLst>
              <a:ext uri="{FF2B5EF4-FFF2-40B4-BE49-F238E27FC236}">
                <a16:creationId xmlns:a16="http://schemas.microsoft.com/office/drawing/2014/main" id="{EAB99B13-6BBC-4FD9-9926-E118DDB75531}"/>
              </a:ext>
            </a:extLst>
          </p:cNvPr>
          <p:cNvSpPr>
            <a:spLocks noGrp="1"/>
          </p:cNvSpPr>
          <p:nvPr>
            <p:ph idx="1"/>
          </p:nvPr>
        </p:nvSpPr>
        <p:spPr/>
        <p:txBody>
          <a:bodyPr/>
          <a:lstStyle/>
          <a:p>
            <a:r>
              <a:rPr lang="en-US" dirty="0"/>
              <a:t>Academic dishonesty is a serious offense and will not be tolerated.  Acts of dishonesty include, but are not limited to, cheating and plagiarism. It is your responsibility to know and understand university and departmental policies.  All acts of academic dishonesty will be reported.  Please refer to the Undergraduate Calendar for complete details of offenses and penalties: </a:t>
            </a:r>
          </a:p>
          <a:p>
            <a:r>
              <a:rPr lang="en-US" dirty="0"/>
              <a:t>http://registrar.concordia.ca/calendar/17/17.10.html</a:t>
            </a:r>
          </a:p>
          <a:p>
            <a:endParaRPr lang="en-US" dirty="0"/>
          </a:p>
        </p:txBody>
      </p:sp>
    </p:spTree>
    <p:extLst>
      <p:ext uri="{BB962C8B-B14F-4D97-AF65-F5344CB8AC3E}">
        <p14:creationId xmlns:p14="http://schemas.microsoft.com/office/powerpoint/2010/main" val="2313247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850C0-1A45-488B-BBDA-CAFBBDFADBDF}"/>
              </a:ext>
            </a:extLst>
          </p:cNvPr>
          <p:cNvSpPr>
            <a:spLocks noGrp="1"/>
          </p:cNvSpPr>
          <p:nvPr>
            <p:ph type="title"/>
          </p:nvPr>
        </p:nvSpPr>
        <p:spPr/>
        <p:txBody>
          <a:bodyPr/>
          <a:lstStyle/>
          <a:p>
            <a:r>
              <a:rPr lang="en-US" dirty="0"/>
              <a:t>Students With Disabilities </a:t>
            </a:r>
          </a:p>
        </p:txBody>
      </p:sp>
      <p:sp>
        <p:nvSpPr>
          <p:cNvPr id="3" name="Content Placeholder 2">
            <a:extLst>
              <a:ext uri="{FF2B5EF4-FFF2-40B4-BE49-F238E27FC236}">
                <a16:creationId xmlns:a16="http://schemas.microsoft.com/office/drawing/2014/main" id="{767CDBA9-E338-4412-AE03-0D9C9416972D}"/>
              </a:ext>
            </a:extLst>
          </p:cNvPr>
          <p:cNvSpPr>
            <a:spLocks noGrp="1"/>
          </p:cNvSpPr>
          <p:nvPr>
            <p:ph idx="1"/>
          </p:nvPr>
        </p:nvSpPr>
        <p:spPr/>
        <p:txBody>
          <a:bodyPr/>
          <a:lstStyle/>
          <a:p>
            <a:r>
              <a:rPr lang="en-US" dirty="0"/>
              <a:t>Students with disabilities should register with the Access Centre for Students with Disabilities and follow its procedures for obtaining assistance. In addition, please inform me of any special needs you have so that I can make appropriate accommodations. Please visit this website for more information.  </a:t>
            </a:r>
          </a:p>
          <a:p>
            <a:r>
              <a:rPr lang="en-US" dirty="0">
                <a:hlinkClick r:id="rId2"/>
              </a:rPr>
              <a:t>http://www.concordia.ca/students/accessibility.html</a:t>
            </a:r>
            <a:endParaRPr lang="en-US" dirty="0"/>
          </a:p>
          <a:p>
            <a:endParaRPr lang="en-US" dirty="0"/>
          </a:p>
        </p:txBody>
      </p:sp>
    </p:spTree>
    <p:extLst>
      <p:ext uri="{BB962C8B-B14F-4D97-AF65-F5344CB8AC3E}">
        <p14:creationId xmlns:p14="http://schemas.microsoft.com/office/powerpoint/2010/main" val="2632709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95D5F-43D5-464D-9718-E4CA43734176}"/>
              </a:ext>
            </a:extLst>
          </p:cNvPr>
          <p:cNvSpPr>
            <a:spLocks noGrp="1"/>
          </p:cNvSpPr>
          <p:nvPr>
            <p:ph type="title"/>
          </p:nvPr>
        </p:nvSpPr>
        <p:spPr/>
        <p:txBody>
          <a:bodyPr/>
          <a:lstStyle/>
          <a:p>
            <a:r>
              <a:rPr lang="en-US" dirty="0"/>
              <a:t>Framework to Understand Motivation and Emotion</a:t>
            </a:r>
          </a:p>
        </p:txBody>
      </p:sp>
      <p:pic>
        <p:nvPicPr>
          <p:cNvPr id="5" name="Content Placeholder 4">
            <a:extLst>
              <a:ext uri="{FF2B5EF4-FFF2-40B4-BE49-F238E27FC236}">
                <a16:creationId xmlns:a16="http://schemas.microsoft.com/office/drawing/2014/main" id="{F90C1ED3-5928-4306-B491-C3E4E53803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7280" y="2000464"/>
            <a:ext cx="10345026" cy="4110050"/>
          </a:xfrm>
        </p:spPr>
      </p:pic>
    </p:spTree>
    <p:extLst>
      <p:ext uri="{BB962C8B-B14F-4D97-AF65-F5344CB8AC3E}">
        <p14:creationId xmlns:p14="http://schemas.microsoft.com/office/powerpoint/2010/main" val="297238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EF48C-6707-48CF-A110-E24E27388BC0}"/>
              </a:ext>
            </a:extLst>
          </p:cNvPr>
          <p:cNvSpPr>
            <a:spLocks noGrp="1"/>
          </p:cNvSpPr>
          <p:nvPr>
            <p:ph type="title"/>
          </p:nvPr>
        </p:nvSpPr>
        <p:spPr/>
        <p:txBody>
          <a:bodyPr/>
          <a:lstStyle/>
          <a:p>
            <a:r>
              <a:rPr lang="en-US" dirty="0"/>
              <a:t>Getting to Know You!</a:t>
            </a:r>
          </a:p>
        </p:txBody>
      </p:sp>
      <p:sp>
        <p:nvSpPr>
          <p:cNvPr id="3" name="Content Placeholder 2">
            <a:extLst>
              <a:ext uri="{FF2B5EF4-FFF2-40B4-BE49-F238E27FC236}">
                <a16:creationId xmlns:a16="http://schemas.microsoft.com/office/drawing/2014/main" id="{D627BF51-C18C-4FF2-8953-740027477AA7}"/>
              </a:ext>
            </a:extLst>
          </p:cNvPr>
          <p:cNvSpPr>
            <a:spLocks noGrp="1"/>
          </p:cNvSpPr>
          <p:nvPr>
            <p:ph idx="1"/>
          </p:nvPr>
        </p:nvSpPr>
        <p:spPr/>
        <p:txBody>
          <a:bodyPr>
            <a:normAutofit lnSpcReduction="10000"/>
          </a:bodyPr>
          <a:lstStyle/>
          <a:p>
            <a:r>
              <a:rPr lang="en-US" dirty="0"/>
              <a:t>Who are you? </a:t>
            </a:r>
          </a:p>
          <a:p>
            <a:pPr lvl="1"/>
            <a:r>
              <a:rPr lang="en-US" dirty="0"/>
              <a:t>What do you like to do?</a:t>
            </a:r>
          </a:p>
          <a:p>
            <a:pPr lvl="1"/>
            <a:r>
              <a:rPr lang="en-US" dirty="0"/>
              <a:t>How do you define yourself?</a:t>
            </a:r>
          </a:p>
          <a:p>
            <a:pPr lvl="1"/>
            <a:r>
              <a:rPr lang="en-US" dirty="0"/>
              <a:t>What is motivating you to go to University? What do you expect to accomplish at the end of your degree? </a:t>
            </a:r>
          </a:p>
          <a:p>
            <a:r>
              <a:rPr lang="en-US" dirty="0"/>
              <a:t>What motivated you to register for the course? </a:t>
            </a:r>
          </a:p>
          <a:p>
            <a:pPr lvl="1"/>
            <a:r>
              <a:rPr lang="en-US" dirty="0"/>
              <a:t>Internal factors?</a:t>
            </a:r>
          </a:p>
          <a:p>
            <a:pPr lvl="1"/>
            <a:r>
              <a:rPr lang="en-US" dirty="0"/>
              <a:t>External factors?</a:t>
            </a:r>
          </a:p>
          <a:p>
            <a:r>
              <a:rPr lang="en-US" dirty="0"/>
              <a:t>What are your expectations regarding the course? </a:t>
            </a:r>
          </a:p>
          <a:p>
            <a:pPr lvl="1"/>
            <a:r>
              <a:rPr lang="en-US" dirty="0"/>
              <a:t>What part of the course do you expect you’ll enjoy? </a:t>
            </a:r>
          </a:p>
          <a:p>
            <a:pPr lvl="1"/>
            <a:r>
              <a:rPr lang="en-US" dirty="0"/>
              <a:t>What part of the course do you expect do dislike? </a:t>
            </a:r>
          </a:p>
          <a:p>
            <a:pPr lvl="1"/>
            <a:r>
              <a:rPr lang="en-US" dirty="0"/>
              <a:t>How well do you expect to perform? Why? </a:t>
            </a:r>
          </a:p>
        </p:txBody>
      </p:sp>
    </p:spTree>
    <p:extLst>
      <p:ext uri="{BB962C8B-B14F-4D97-AF65-F5344CB8AC3E}">
        <p14:creationId xmlns:p14="http://schemas.microsoft.com/office/powerpoint/2010/main" val="3251388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D89B1-D0A5-4E42-944B-E91A8608887D}"/>
              </a:ext>
            </a:extLst>
          </p:cNvPr>
          <p:cNvSpPr>
            <a:spLocks noGrp="1"/>
          </p:cNvSpPr>
          <p:nvPr>
            <p:ph type="title"/>
          </p:nvPr>
        </p:nvSpPr>
        <p:spPr/>
        <p:txBody>
          <a:bodyPr/>
          <a:lstStyle/>
          <a:p>
            <a:r>
              <a:rPr lang="en-US" dirty="0"/>
              <a:t>Ted Talk </a:t>
            </a:r>
          </a:p>
        </p:txBody>
      </p:sp>
      <p:sp>
        <p:nvSpPr>
          <p:cNvPr id="3" name="Content Placeholder 2">
            <a:extLst>
              <a:ext uri="{FF2B5EF4-FFF2-40B4-BE49-F238E27FC236}">
                <a16:creationId xmlns:a16="http://schemas.microsoft.com/office/drawing/2014/main" id="{F28A4D4B-2E55-4B07-A1AB-5666B47C73C3}"/>
              </a:ext>
            </a:extLst>
          </p:cNvPr>
          <p:cNvSpPr>
            <a:spLocks noGrp="1"/>
          </p:cNvSpPr>
          <p:nvPr>
            <p:ph idx="1"/>
          </p:nvPr>
        </p:nvSpPr>
        <p:spPr/>
        <p:txBody>
          <a:bodyPr>
            <a:normAutofit/>
          </a:bodyPr>
          <a:lstStyle/>
          <a:p>
            <a:r>
              <a:rPr lang="en-US" sz="2800" dirty="0">
                <a:hlinkClick r:id="rId2"/>
              </a:rPr>
              <a:t>The History of Human Emotions – Tiffany Watt Smith</a:t>
            </a:r>
            <a:endParaRPr lang="en-US" sz="2800" dirty="0"/>
          </a:p>
        </p:txBody>
      </p:sp>
    </p:spTree>
    <p:extLst>
      <p:ext uri="{BB962C8B-B14F-4D97-AF65-F5344CB8AC3E}">
        <p14:creationId xmlns:p14="http://schemas.microsoft.com/office/powerpoint/2010/main" val="3627994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2F787-2189-48A8-A7A4-2730C8AD31DC}"/>
              </a:ext>
            </a:extLst>
          </p:cNvPr>
          <p:cNvSpPr>
            <a:spLocks noGrp="1"/>
          </p:cNvSpPr>
          <p:nvPr>
            <p:ph type="title"/>
          </p:nvPr>
        </p:nvSpPr>
        <p:spPr/>
        <p:txBody>
          <a:bodyPr/>
          <a:lstStyle/>
          <a:p>
            <a:r>
              <a:rPr lang="en-US" dirty="0"/>
              <a:t>Questions or Concerns? </a:t>
            </a:r>
          </a:p>
        </p:txBody>
      </p:sp>
      <p:sp>
        <p:nvSpPr>
          <p:cNvPr id="3" name="Content Placeholder 2">
            <a:extLst>
              <a:ext uri="{FF2B5EF4-FFF2-40B4-BE49-F238E27FC236}">
                <a16:creationId xmlns:a16="http://schemas.microsoft.com/office/drawing/2014/main" id="{D40B0166-1197-4AA1-B4C3-1A43C3FEBC31}"/>
              </a:ext>
            </a:extLst>
          </p:cNvPr>
          <p:cNvSpPr>
            <a:spLocks noGrp="1"/>
          </p:cNvSpPr>
          <p:nvPr>
            <p:ph idx="1"/>
          </p:nvPr>
        </p:nvSpPr>
        <p:spPr/>
        <p:txBody>
          <a:bodyPr/>
          <a:lstStyle/>
          <a:p>
            <a:r>
              <a:rPr lang="en-US" sz="3200" dirty="0"/>
              <a:t>Have a great day!</a:t>
            </a:r>
          </a:p>
          <a:p>
            <a:endParaRPr lang="en-US" dirty="0"/>
          </a:p>
          <a:p>
            <a:pPr marL="0" indent="0">
              <a:buNone/>
            </a:pPr>
            <a:endParaRPr lang="en-US" dirty="0"/>
          </a:p>
        </p:txBody>
      </p:sp>
    </p:spTree>
    <p:extLst>
      <p:ext uri="{BB962C8B-B14F-4D97-AF65-F5344CB8AC3E}">
        <p14:creationId xmlns:p14="http://schemas.microsoft.com/office/powerpoint/2010/main" val="246210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lstStyle/>
          <a:p>
            <a:r>
              <a:rPr lang="en-US" sz="3200" dirty="0"/>
              <a:t>Erik Chevrier</a:t>
            </a:r>
            <a:br>
              <a:rPr lang="en-US" dirty="0"/>
            </a:br>
            <a:r>
              <a:rPr lang="en-US" dirty="0">
                <a:hlinkClick r:id="rId2"/>
              </a:rPr>
              <a:t>Website: </a:t>
            </a:r>
            <a:r>
              <a:rPr lang="en-US" dirty="0">
                <a:hlinkClick r:id="rId3"/>
              </a:rPr>
              <a:t>www.erikchevrier.ca</a:t>
            </a:r>
            <a:br>
              <a:rPr lang="en-US" dirty="0"/>
            </a:br>
            <a:r>
              <a:rPr lang="en-US" dirty="0"/>
              <a:t>Office hours: By request (2:30 – 4PM on Monday and Wednesday)</a:t>
            </a:r>
            <a:br>
              <a:rPr lang="en-US" dirty="0"/>
            </a:br>
            <a:r>
              <a:rPr lang="en-US" dirty="0"/>
              <a:t>Office location: H-1125.12</a:t>
            </a:r>
            <a:br>
              <a:rPr lang="en-US" dirty="0"/>
            </a:br>
            <a:r>
              <a:rPr lang="en-US" dirty="0"/>
              <a:t>E-Mail: </a:t>
            </a:r>
            <a:r>
              <a:rPr lang="en-US" dirty="0">
                <a:hlinkClick r:id="rId4"/>
              </a:rPr>
              <a:t>professor@erikchevrier.ca</a:t>
            </a:r>
            <a:br>
              <a:rPr lang="en-US" dirty="0"/>
            </a:br>
            <a:r>
              <a:rPr lang="en-US" dirty="0"/>
              <a:t>Research Project: </a:t>
            </a:r>
            <a:r>
              <a:rPr lang="en-US" dirty="0">
                <a:hlinkClick r:id="rId5"/>
              </a:rPr>
              <a:t>Concordia Food Groups</a:t>
            </a:r>
            <a:br>
              <a:rPr lang="en-US" dirty="0"/>
            </a:br>
            <a:r>
              <a:rPr lang="en-US" dirty="0"/>
              <a:t>Media Education Coop: </a:t>
            </a:r>
            <a:r>
              <a:rPr lang="en-US" dirty="0">
                <a:hlinkClick r:id="rId6"/>
              </a:rPr>
              <a:t>Co-op Collective Vision</a:t>
            </a:r>
            <a:br>
              <a:rPr lang="en-US" dirty="0"/>
            </a:br>
            <a:br>
              <a:rPr lang="en-US" dirty="0"/>
            </a:br>
            <a:br>
              <a:rPr lang="en-US" dirty="0"/>
            </a:br>
            <a:endParaRPr lang="en-US" dirty="0"/>
          </a:p>
        </p:txBody>
      </p:sp>
    </p:spTree>
    <p:extLst>
      <p:ext uri="{BB962C8B-B14F-4D97-AF65-F5344CB8AC3E}">
        <p14:creationId xmlns:p14="http://schemas.microsoft.com/office/powerpoint/2010/main" val="366747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AD54-FB6A-4F3A-AD61-CAACBC0D523A}"/>
              </a:ext>
            </a:extLst>
          </p:cNvPr>
          <p:cNvSpPr>
            <a:spLocks noGrp="1"/>
          </p:cNvSpPr>
          <p:nvPr>
            <p:ph type="title"/>
          </p:nvPr>
        </p:nvSpPr>
        <p:spPr/>
        <p:txBody>
          <a:bodyPr/>
          <a:lstStyle/>
          <a:p>
            <a:r>
              <a:rPr lang="en-US" dirty="0"/>
              <a:t>Course Description</a:t>
            </a:r>
          </a:p>
        </p:txBody>
      </p:sp>
      <p:sp>
        <p:nvSpPr>
          <p:cNvPr id="3" name="Content Placeholder 2">
            <a:extLst>
              <a:ext uri="{FF2B5EF4-FFF2-40B4-BE49-F238E27FC236}">
                <a16:creationId xmlns:a16="http://schemas.microsoft.com/office/drawing/2014/main" id="{AF7BF021-7803-4483-906C-6057782EF0DC}"/>
              </a:ext>
            </a:extLst>
          </p:cNvPr>
          <p:cNvSpPr>
            <a:spLocks noGrp="1"/>
          </p:cNvSpPr>
          <p:nvPr>
            <p:ph idx="1"/>
          </p:nvPr>
        </p:nvSpPr>
        <p:spPr/>
        <p:txBody>
          <a:bodyPr>
            <a:normAutofit fontScale="92500" lnSpcReduction="10000"/>
          </a:bodyPr>
          <a:lstStyle/>
          <a:p>
            <a:r>
              <a:rPr lang="en-US" dirty="0"/>
              <a:t>Why do people do the things they do? What motivates them to perform certain behaviours over others? How do people experience emotions? How do emotions affect peoples’ behaviour? Motivation and emotion are dynamic processes that are always changing. They direct our attention towards or away from certain behaviours. People are not always aware of what causes them to experience emotions or what causes them to behave in certain ways. Some motivating factors are internal, like psychological and physiological needs; while other factors that influence motivation are external, like environmental events and social contexts. </a:t>
            </a:r>
          </a:p>
          <a:p>
            <a:r>
              <a:rPr lang="en-US" dirty="0"/>
              <a:t>The goal of this course is to provide students with an overview of motivation and emotion science. Students will explore a variety of theories, frameworks and models that explain motivation and emotion. Furthermore, students will discuss experiences from their personal lives by relating them to the theories, models and frameworks introduced in the textbook and explained in class. </a:t>
            </a:r>
          </a:p>
          <a:p>
            <a:r>
              <a:rPr lang="en-US" dirty="0"/>
              <a:t>Topics in this course include historical perspectives of motivation and emotion science; physiological and psychological needs; extrinsic and intrinsic motives; goal setting and striving for success; mindsets; personal control beliefs; the self-concept; emotions; moods; growth motivation and positive psychology. </a:t>
            </a:r>
          </a:p>
          <a:p>
            <a:endParaRPr lang="en-US" dirty="0"/>
          </a:p>
        </p:txBody>
      </p:sp>
    </p:spTree>
    <p:extLst>
      <p:ext uri="{BB962C8B-B14F-4D97-AF65-F5344CB8AC3E}">
        <p14:creationId xmlns:p14="http://schemas.microsoft.com/office/powerpoint/2010/main" val="3652435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4239-A21E-4E16-8896-913381EECA3D}"/>
              </a:ext>
            </a:extLst>
          </p:cNvPr>
          <p:cNvSpPr>
            <a:spLocks noGrp="1"/>
          </p:cNvSpPr>
          <p:nvPr>
            <p:ph type="title"/>
          </p:nvPr>
        </p:nvSpPr>
        <p:spPr/>
        <p:txBody>
          <a:bodyPr/>
          <a:lstStyle/>
          <a:p>
            <a:r>
              <a:rPr lang="en-US" dirty="0"/>
              <a:t>Course Materials and Text</a:t>
            </a:r>
          </a:p>
        </p:txBody>
      </p:sp>
      <p:sp>
        <p:nvSpPr>
          <p:cNvPr id="3" name="Content Placeholder 2">
            <a:extLst>
              <a:ext uri="{FF2B5EF4-FFF2-40B4-BE49-F238E27FC236}">
                <a16:creationId xmlns:a16="http://schemas.microsoft.com/office/drawing/2014/main" id="{F96E7B39-2EC3-4E38-A463-70C975D3D3EC}"/>
              </a:ext>
            </a:extLst>
          </p:cNvPr>
          <p:cNvSpPr>
            <a:spLocks noGrp="1"/>
          </p:cNvSpPr>
          <p:nvPr>
            <p:ph idx="1"/>
          </p:nvPr>
        </p:nvSpPr>
        <p:spPr/>
        <p:txBody>
          <a:bodyPr>
            <a:normAutofit/>
          </a:bodyPr>
          <a:lstStyle/>
          <a:p>
            <a:r>
              <a:rPr lang="en-US" dirty="0"/>
              <a:t>Students are expected to complete</a:t>
            </a:r>
            <a:r>
              <a:rPr lang="en-US" b="1" dirty="0"/>
              <a:t> ALL</a:t>
            </a:r>
            <a:r>
              <a:rPr lang="en-US" dirty="0"/>
              <a:t> the designated readings </a:t>
            </a:r>
            <a:r>
              <a:rPr lang="en-US" b="1" dirty="0"/>
              <a:t>BEFORE EACH CLASS</a:t>
            </a:r>
            <a:r>
              <a:rPr lang="en-US" dirty="0"/>
              <a:t>. Students are also expected to attend </a:t>
            </a:r>
            <a:r>
              <a:rPr lang="en-US" b="1" dirty="0"/>
              <a:t>ALL</a:t>
            </a:r>
            <a:r>
              <a:rPr lang="en-US" dirty="0"/>
              <a:t> classes, complete </a:t>
            </a:r>
            <a:r>
              <a:rPr lang="en-US" b="1" dirty="0"/>
              <a:t>ALL</a:t>
            </a:r>
            <a:r>
              <a:rPr lang="en-US" dirty="0"/>
              <a:t> take home assignments and participate in class discussions. Please see the course schedule below for the dates the readings are due. </a:t>
            </a:r>
          </a:p>
          <a:p>
            <a:r>
              <a:rPr lang="en-US" dirty="0"/>
              <a:t> </a:t>
            </a:r>
          </a:p>
          <a:p>
            <a:r>
              <a:rPr lang="en-US" b="1" i="1" u="sng" dirty="0"/>
              <a:t>The required readings: </a:t>
            </a:r>
            <a:endParaRPr lang="en-US" dirty="0"/>
          </a:p>
          <a:p>
            <a:r>
              <a:rPr lang="en-CA" dirty="0"/>
              <a:t>Reeve, J. (2018) Understanding Motivation and Emotion, 7</a:t>
            </a:r>
            <a:r>
              <a:rPr lang="en-CA" baseline="30000" dirty="0"/>
              <a:t>th</a:t>
            </a:r>
            <a:r>
              <a:rPr lang="en-CA" dirty="0"/>
              <a:t> ed. John Wiley and Sons</a:t>
            </a:r>
            <a:endParaRPr lang="en-US" dirty="0"/>
          </a:p>
          <a:p>
            <a:r>
              <a:rPr lang="en-CA" dirty="0"/>
              <a:t>This book is available at </a:t>
            </a:r>
            <a:r>
              <a:rPr lang="en-CA" dirty="0">
                <a:hlinkClick r:id="rId2"/>
              </a:rPr>
              <a:t>Concordia Community Solidarity Co-op Bookstore</a:t>
            </a:r>
            <a:endParaRPr lang="en-US" dirty="0"/>
          </a:p>
          <a:p>
            <a:r>
              <a:rPr lang="en-US" dirty="0"/>
              <a:t>The power-point </a:t>
            </a:r>
            <a:r>
              <a:rPr lang="en-US" b="1" i="1" u="sng" dirty="0"/>
              <a:t>lecture notes</a:t>
            </a:r>
            <a:r>
              <a:rPr lang="en-US" dirty="0"/>
              <a:t> will be posted on the course website before each class. </a:t>
            </a:r>
          </a:p>
          <a:p>
            <a:r>
              <a:rPr lang="en-US" dirty="0"/>
              <a:t>URLs and other electronic sources may be posted on the course website from time to time. Please visit the course website to get this material. </a:t>
            </a:r>
          </a:p>
          <a:p>
            <a:endParaRPr lang="en-US" dirty="0"/>
          </a:p>
        </p:txBody>
      </p:sp>
    </p:spTree>
    <p:extLst>
      <p:ext uri="{BB962C8B-B14F-4D97-AF65-F5344CB8AC3E}">
        <p14:creationId xmlns:p14="http://schemas.microsoft.com/office/powerpoint/2010/main" val="84818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1A6-5DD4-492E-880A-1C4D862F72AC}"/>
              </a:ext>
            </a:extLst>
          </p:cNvPr>
          <p:cNvSpPr>
            <a:spLocks noGrp="1"/>
          </p:cNvSpPr>
          <p:nvPr>
            <p:ph type="title"/>
          </p:nvPr>
        </p:nvSpPr>
        <p:spPr/>
        <p:txBody>
          <a:bodyPr/>
          <a:lstStyle/>
          <a:p>
            <a:r>
              <a:rPr lang="en-US" dirty="0"/>
              <a:t>Course Format</a:t>
            </a:r>
          </a:p>
        </p:txBody>
      </p:sp>
      <p:sp>
        <p:nvSpPr>
          <p:cNvPr id="3" name="Content Placeholder 2">
            <a:extLst>
              <a:ext uri="{FF2B5EF4-FFF2-40B4-BE49-F238E27FC236}">
                <a16:creationId xmlns:a16="http://schemas.microsoft.com/office/drawing/2014/main" id="{36B87FEB-96FE-43E5-A822-F71F54C71F18}"/>
              </a:ext>
            </a:extLst>
          </p:cNvPr>
          <p:cNvSpPr>
            <a:spLocks noGrp="1"/>
          </p:cNvSpPr>
          <p:nvPr>
            <p:ph idx="1"/>
          </p:nvPr>
        </p:nvSpPr>
        <p:spPr/>
        <p:txBody>
          <a:bodyPr/>
          <a:lstStyle/>
          <a:p>
            <a:r>
              <a:rPr lang="en-US" dirty="0"/>
              <a:t>In this course, students will learn the science of motivation and emotion. </a:t>
            </a:r>
          </a:p>
          <a:p>
            <a:r>
              <a:rPr lang="en-US" dirty="0"/>
              <a:t>The professor provides a balance of lectures and discussion based activities to teach students about a variety of theories, frameworks and models that explain motivation and emotion. He will also show relevant multimedia clips, including documentary movies, Ted Talks and other interesting videos. </a:t>
            </a:r>
          </a:p>
          <a:p>
            <a:r>
              <a:rPr lang="en-US" dirty="0"/>
              <a:t>Students will be encouraged to participate in discussions by relating what they learn in class about motivation and emotion to their own lives. Students are expected to read the required text and/or watch the assigned movie before coming to class. </a:t>
            </a:r>
          </a:p>
          <a:p>
            <a:endParaRPr lang="en-US" dirty="0"/>
          </a:p>
        </p:txBody>
      </p:sp>
    </p:spTree>
    <p:extLst>
      <p:ext uri="{BB962C8B-B14F-4D97-AF65-F5344CB8AC3E}">
        <p14:creationId xmlns:p14="http://schemas.microsoft.com/office/powerpoint/2010/main" val="3541345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A0CC2-FC46-4742-A193-DBEBE04F0CF3}"/>
              </a:ext>
            </a:extLst>
          </p:cNvPr>
          <p:cNvSpPr>
            <a:spLocks noGrp="1"/>
          </p:cNvSpPr>
          <p:nvPr>
            <p:ph type="title"/>
          </p:nvPr>
        </p:nvSpPr>
        <p:spPr/>
        <p:txBody>
          <a:bodyPr/>
          <a:lstStyle/>
          <a:p>
            <a:r>
              <a:rPr lang="en-US" dirty="0"/>
              <a:t>Participation</a:t>
            </a:r>
          </a:p>
        </p:txBody>
      </p:sp>
      <p:sp>
        <p:nvSpPr>
          <p:cNvPr id="3" name="Content Placeholder 2">
            <a:extLst>
              <a:ext uri="{FF2B5EF4-FFF2-40B4-BE49-F238E27FC236}">
                <a16:creationId xmlns:a16="http://schemas.microsoft.com/office/drawing/2014/main" id="{81FE7C1B-8E2A-4EA0-B3A3-4C0C8B9BCAA1}"/>
              </a:ext>
            </a:extLst>
          </p:cNvPr>
          <p:cNvSpPr>
            <a:spLocks noGrp="1"/>
          </p:cNvSpPr>
          <p:nvPr>
            <p:ph idx="1"/>
          </p:nvPr>
        </p:nvSpPr>
        <p:spPr/>
        <p:txBody>
          <a:bodyPr/>
          <a:lstStyle/>
          <a:p>
            <a:r>
              <a:rPr lang="en-US" dirty="0"/>
              <a:t>Participation is an important part of this course. From time to time, the professor will ask students to complete additional readings, watch video clips, think about certain subjects and/or complete short assignments outside of class time. </a:t>
            </a:r>
          </a:p>
          <a:p>
            <a:endParaRPr lang="en-US" dirty="0"/>
          </a:p>
          <a:p>
            <a:r>
              <a:rPr lang="en-US" dirty="0"/>
              <a:t>Students </a:t>
            </a:r>
            <a:r>
              <a:rPr lang="en-US" b="1" dirty="0"/>
              <a:t>MUST</a:t>
            </a:r>
            <a:r>
              <a:rPr lang="en-US" dirty="0"/>
              <a:t> accomplish these tasks. The grade given for participation will be determined according to the completion of these tasks, classroom attendance and participation in discussions.  </a:t>
            </a:r>
          </a:p>
          <a:p>
            <a:endParaRPr lang="en-US" dirty="0"/>
          </a:p>
          <a:p>
            <a:r>
              <a:rPr lang="en-US" dirty="0"/>
              <a:t>I take attendance each class. </a:t>
            </a:r>
          </a:p>
        </p:txBody>
      </p:sp>
    </p:spTree>
    <p:extLst>
      <p:ext uri="{BB962C8B-B14F-4D97-AF65-F5344CB8AC3E}">
        <p14:creationId xmlns:p14="http://schemas.microsoft.com/office/powerpoint/2010/main" val="45156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2CB54-F042-44CF-A5DE-CD59BB39DB3A}"/>
              </a:ext>
            </a:extLst>
          </p:cNvPr>
          <p:cNvSpPr>
            <a:spLocks noGrp="1"/>
          </p:cNvSpPr>
          <p:nvPr>
            <p:ph type="title"/>
          </p:nvPr>
        </p:nvSpPr>
        <p:spPr/>
        <p:txBody>
          <a:bodyPr/>
          <a:lstStyle/>
          <a:p>
            <a:r>
              <a:rPr lang="en-US" dirty="0"/>
              <a:t>Course Evaluation</a:t>
            </a:r>
          </a:p>
        </p:txBody>
      </p:sp>
      <p:sp>
        <p:nvSpPr>
          <p:cNvPr id="3" name="Content Placeholder 2">
            <a:extLst>
              <a:ext uri="{FF2B5EF4-FFF2-40B4-BE49-F238E27FC236}">
                <a16:creationId xmlns:a16="http://schemas.microsoft.com/office/drawing/2014/main" id="{26536F97-D6DC-4C6C-8970-2F8555489938}"/>
              </a:ext>
            </a:extLst>
          </p:cNvPr>
          <p:cNvSpPr>
            <a:spLocks noGrp="1"/>
          </p:cNvSpPr>
          <p:nvPr>
            <p:ph idx="1"/>
          </p:nvPr>
        </p:nvSpPr>
        <p:spPr/>
        <p:txBody>
          <a:bodyPr/>
          <a:lstStyle/>
          <a:p>
            <a:r>
              <a:rPr lang="en-US" dirty="0"/>
              <a:t>Exam 1					30%</a:t>
            </a:r>
          </a:p>
          <a:p>
            <a:r>
              <a:rPr lang="en-US" dirty="0"/>
              <a:t>Exam 2 					30%</a:t>
            </a:r>
          </a:p>
          <a:p>
            <a:r>
              <a:rPr lang="en-CA" dirty="0"/>
              <a:t>Exam 3 					30%</a:t>
            </a:r>
            <a:endParaRPr lang="en-US" dirty="0"/>
          </a:p>
          <a:p>
            <a:r>
              <a:rPr lang="en-US" dirty="0"/>
              <a:t>Class Participation			10%</a:t>
            </a:r>
          </a:p>
          <a:p>
            <a:endParaRPr lang="en-US" dirty="0"/>
          </a:p>
        </p:txBody>
      </p:sp>
    </p:spTree>
    <p:extLst>
      <p:ext uri="{BB962C8B-B14F-4D97-AF65-F5344CB8AC3E}">
        <p14:creationId xmlns:p14="http://schemas.microsoft.com/office/powerpoint/2010/main" val="109419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98249-9F9A-4BD4-82EC-4BB696699A33}"/>
              </a:ext>
            </a:extLst>
          </p:cNvPr>
          <p:cNvSpPr>
            <a:spLocks noGrp="1"/>
          </p:cNvSpPr>
          <p:nvPr>
            <p:ph type="title"/>
          </p:nvPr>
        </p:nvSpPr>
        <p:spPr/>
        <p:txBody>
          <a:bodyPr/>
          <a:lstStyle/>
          <a:p>
            <a:r>
              <a:rPr lang="en-US" dirty="0"/>
              <a:t>Letter Grade Equivalency </a:t>
            </a:r>
          </a:p>
        </p:txBody>
      </p:sp>
      <p:sp>
        <p:nvSpPr>
          <p:cNvPr id="3" name="Content Placeholder 2">
            <a:extLst>
              <a:ext uri="{FF2B5EF4-FFF2-40B4-BE49-F238E27FC236}">
                <a16:creationId xmlns:a16="http://schemas.microsoft.com/office/drawing/2014/main" id="{F1849D2C-9BAC-4753-B6CB-78CBD4527087}"/>
              </a:ext>
            </a:extLst>
          </p:cNvPr>
          <p:cNvSpPr>
            <a:spLocks noGrp="1"/>
          </p:cNvSpPr>
          <p:nvPr>
            <p:ph idx="1"/>
          </p:nvPr>
        </p:nvSpPr>
        <p:spPr/>
        <p:txBody>
          <a:bodyPr/>
          <a:lstStyle/>
          <a:p>
            <a:r>
              <a:rPr lang="en-US" dirty="0"/>
              <a:t>A+	(93 – 100%)	B+ 	(77 – 79.9%)	C+ 	(67 – 69.9%)	D+ (57– 59.9%)</a:t>
            </a:r>
          </a:p>
          <a:p>
            <a:r>
              <a:rPr lang="en-US" dirty="0"/>
              <a:t>A	(85 – 92.9%)	B  	(73 – 76.9%)	C   	(63 – 66.9%)	D   (53 – 56.9%) </a:t>
            </a:r>
          </a:p>
          <a:p>
            <a:r>
              <a:rPr lang="en-US" dirty="0"/>
              <a:t>A-	(80 – 84.9%)	B-  	(70 – 72.9%)	C- 	(60 – 62.9%)	D-  (50 – 52.9%)</a:t>
            </a:r>
          </a:p>
          <a:p>
            <a:r>
              <a:rPr lang="en-US" dirty="0"/>
              <a:t>F 	&lt; 50%</a:t>
            </a:r>
          </a:p>
          <a:p>
            <a:endParaRPr lang="en-US" dirty="0"/>
          </a:p>
        </p:txBody>
      </p:sp>
    </p:spTree>
    <p:extLst>
      <p:ext uri="{BB962C8B-B14F-4D97-AF65-F5344CB8AC3E}">
        <p14:creationId xmlns:p14="http://schemas.microsoft.com/office/powerpoint/2010/main" val="212656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EE89-6621-4DCB-B83E-938995D3FF71}"/>
              </a:ext>
            </a:extLst>
          </p:cNvPr>
          <p:cNvSpPr>
            <a:spLocks noGrp="1"/>
          </p:cNvSpPr>
          <p:nvPr>
            <p:ph type="title"/>
          </p:nvPr>
        </p:nvSpPr>
        <p:spPr/>
        <p:txBody>
          <a:bodyPr/>
          <a:lstStyle/>
          <a:p>
            <a:r>
              <a:rPr lang="en-US" dirty="0"/>
              <a:t>Tentative Schedule</a:t>
            </a:r>
          </a:p>
        </p:txBody>
      </p:sp>
      <p:sp>
        <p:nvSpPr>
          <p:cNvPr id="3" name="Content Placeholder 2">
            <a:extLst>
              <a:ext uri="{FF2B5EF4-FFF2-40B4-BE49-F238E27FC236}">
                <a16:creationId xmlns:a16="http://schemas.microsoft.com/office/drawing/2014/main" id="{4103B3FE-3A25-4CEF-BA57-4A2D42EB4362}"/>
              </a:ext>
            </a:extLst>
          </p:cNvPr>
          <p:cNvSpPr>
            <a:spLocks noGrp="1"/>
          </p:cNvSpPr>
          <p:nvPr>
            <p:ph idx="1"/>
          </p:nvPr>
        </p:nvSpPr>
        <p:spPr/>
        <p:txBody>
          <a:bodyPr>
            <a:normAutofit fontScale="70000" lnSpcReduction="20000"/>
          </a:bodyPr>
          <a:lstStyle/>
          <a:p>
            <a:r>
              <a:rPr lang="en-US" b="1" dirty="0"/>
              <a:t>January 7</a:t>
            </a:r>
            <a:r>
              <a:rPr lang="en-US" b="1" baseline="30000" dirty="0"/>
              <a:t>th</a:t>
            </a:r>
            <a:r>
              <a:rPr lang="en-US" b="1" dirty="0"/>
              <a:t> – Introduction</a:t>
            </a:r>
            <a:endParaRPr lang="en-US" dirty="0"/>
          </a:p>
          <a:p>
            <a:r>
              <a:rPr lang="en-US" b="1" dirty="0"/>
              <a:t>January 9</a:t>
            </a:r>
            <a:r>
              <a:rPr lang="en-US" b="1" baseline="30000" dirty="0"/>
              <a:t>th</a:t>
            </a:r>
            <a:r>
              <a:rPr lang="en-US" b="1" dirty="0"/>
              <a:t> – Overview of Motivation and Emotion</a:t>
            </a:r>
            <a:br>
              <a:rPr lang="en-US" b="1" dirty="0"/>
            </a:br>
            <a:r>
              <a:rPr lang="en-US" dirty="0"/>
              <a:t>Chapter 1 – Introduction </a:t>
            </a:r>
          </a:p>
          <a:p>
            <a:r>
              <a:rPr lang="en-US" b="1" dirty="0"/>
              <a:t>January 14</a:t>
            </a:r>
            <a:r>
              <a:rPr lang="en-US" b="1" baseline="30000" dirty="0"/>
              <a:t>th </a:t>
            </a:r>
            <a:r>
              <a:rPr lang="en-US" b="1" dirty="0"/>
              <a:t>– Motivation in a Historical Perspective</a:t>
            </a:r>
            <a:br>
              <a:rPr lang="en-US" b="1" dirty="0"/>
            </a:br>
            <a:r>
              <a:rPr lang="en-US" dirty="0"/>
              <a:t>Chapter 2 – Motivation in a Historical Perspective</a:t>
            </a:r>
          </a:p>
          <a:p>
            <a:r>
              <a:rPr lang="en-US" b="1" dirty="0"/>
              <a:t>January 16</a:t>
            </a:r>
            <a:r>
              <a:rPr lang="en-US" b="1" baseline="30000" dirty="0"/>
              <a:t>th</a:t>
            </a:r>
            <a:r>
              <a:rPr lang="en-US" b="1" dirty="0"/>
              <a:t> – Motivation in a Historical Perspective</a:t>
            </a:r>
            <a:br>
              <a:rPr lang="en-US" b="1" dirty="0"/>
            </a:br>
            <a:r>
              <a:rPr lang="en-US" dirty="0"/>
              <a:t>Chapter 2 – Motivation in a Historical Perspective</a:t>
            </a:r>
          </a:p>
          <a:p>
            <a:r>
              <a:rPr lang="en-US" b="1" dirty="0"/>
              <a:t>January 21</a:t>
            </a:r>
            <a:r>
              <a:rPr lang="en-US" b="1" baseline="30000" dirty="0"/>
              <a:t>nd</a:t>
            </a:r>
            <a:r>
              <a:rPr lang="en-US" b="1" dirty="0"/>
              <a:t> – Physiological Needs</a:t>
            </a:r>
            <a:br>
              <a:rPr lang="en-US" b="1" dirty="0"/>
            </a:br>
            <a:r>
              <a:rPr lang="en-US" dirty="0"/>
              <a:t>Chapter 4 – Physiological Needs</a:t>
            </a:r>
          </a:p>
          <a:p>
            <a:r>
              <a:rPr lang="en-US" b="1" dirty="0"/>
              <a:t>January 23</a:t>
            </a:r>
            <a:r>
              <a:rPr lang="en-US" b="1" baseline="30000" dirty="0"/>
              <a:t>th</a:t>
            </a:r>
            <a:r>
              <a:rPr lang="en-US" b="1" dirty="0"/>
              <a:t> – Physiological Needs</a:t>
            </a:r>
            <a:br>
              <a:rPr lang="en-US" b="1" dirty="0"/>
            </a:br>
            <a:r>
              <a:rPr lang="en-US" dirty="0"/>
              <a:t>Chapter 4 – Physiological Needs</a:t>
            </a:r>
          </a:p>
          <a:p>
            <a:r>
              <a:rPr lang="en-US" b="1" dirty="0"/>
              <a:t>January 28</a:t>
            </a:r>
            <a:r>
              <a:rPr lang="en-US" b="1" baseline="30000" dirty="0"/>
              <a:t>th</a:t>
            </a:r>
            <a:r>
              <a:rPr lang="en-US" b="1" dirty="0"/>
              <a:t> – Extrinsic Motivation and Internalization</a:t>
            </a:r>
            <a:br>
              <a:rPr lang="en-US" b="1" dirty="0"/>
            </a:br>
            <a:r>
              <a:rPr lang="en-US" dirty="0"/>
              <a:t>Chapter 5 – Extrinsic Motivation and Internalization</a:t>
            </a:r>
          </a:p>
          <a:p>
            <a:r>
              <a:rPr lang="en-US" b="1" dirty="0"/>
              <a:t>January 30</a:t>
            </a:r>
            <a:r>
              <a:rPr lang="en-US" b="1" baseline="30000" dirty="0"/>
              <a:t>st</a:t>
            </a:r>
            <a:r>
              <a:rPr lang="en-US" b="1" dirty="0"/>
              <a:t> – Extrinsic Motivation and Internalization</a:t>
            </a:r>
            <a:br>
              <a:rPr lang="en-US" b="1" dirty="0"/>
            </a:br>
            <a:r>
              <a:rPr lang="en-US" dirty="0"/>
              <a:t>Chapter 5 – Extrinsic Motivation and Internalization</a:t>
            </a:r>
          </a:p>
          <a:p>
            <a:r>
              <a:rPr lang="en-US" b="1" dirty="0"/>
              <a:t>February 4</a:t>
            </a:r>
            <a:r>
              <a:rPr lang="en-US" b="1" baseline="30000" dirty="0"/>
              <a:t>th</a:t>
            </a:r>
            <a:r>
              <a:rPr lang="en-US" b="1" dirty="0"/>
              <a:t> – Exam 1</a:t>
            </a:r>
            <a:endParaRPr lang="en-US" dirty="0"/>
          </a:p>
          <a:p>
            <a:endParaRPr lang="en-US" dirty="0"/>
          </a:p>
        </p:txBody>
      </p:sp>
    </p:spTree>
    <p:extLst>
      <p:ext uri="{BB962C8B-B14F-4D97-AF65-F5344CB8AC3E}">
        <p14:creationId xmlns:p14="http://schemas.microsoft.com/office/powerpoint/2010/main" val="19785485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1851</TotalTime>
  <Words>876</Words>
  <Application>Microsoft Office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Motivation and Emotion in Daily Life</vt:lpstr>
      <vt:lpstr>About Me</vt:lpstr>
      <vt:lpstr>Course Description</vt:lpstr>
      <vt:lpstr>Course Materials and Text</vt:lpstr>
      <vt:lpstr>Course Format</vt:lpstr>
      <vt:lpstr>Participation</vt:lpstr>
      <vt:lpstr>Course Evaluation</vt:lpstr>
      <vt:lpstr>Letter Grade Equivalency </vt:lpstr>
      <vt:lpstr>Tentative Schedule</vt:lpstr>
      <vt:lpstr>Tentative Schedule</vt:lpstr>
      <vt:lpstr>Tentative Schedule</vt:lpstr>
      <vt:lpstr>Classroom Conduct</vt:lpstr>
      <vt:lpstr>Academic Honesty</vt:lpstr>
      <vt:lpstr>Students With Disabilities </vt:lpstr>
      <vt:lpstr>Framework to Understand Motivation and Emotion</vt:lpstr>
      <vt:lpstr>Getting to Know You!</vt:lpstr>
      <vt:lpstr>Ted Talk </vt:lpstr>
      <vt:lpstr>Questions or Concerns?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148</cp:revision>
  <dcterms:created xsi:type="dcterms:W3CDTF">2016-08-29T02:04:56Z</dcterms:created>
  <dcterms:modified xsi:type="dcterms:W3CDTF">2019-01-09T05:01:14Z</dcterms:modified>
</cp:coreProperties>
</file>