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83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49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785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8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78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9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60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33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00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6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A3DE36-71F7-4249-ABD5-C5303222D6C4}" type="datetimeFigureOut">
              <a:rPr lang="en-CA" smtClean="0"/>
              <a:t>2014-09-11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B19F3D-AA75-4D91-981A-48D504918B48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7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eK2kpGRsvs" TargetMode="External"/><Relationship Id="rId2" Type="http://schemas.openxmlformats.org/officeDocument/2006/relationships/hyperlink" Target="http://www.youtube.com/watch?v=WH9ZJu4wRU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1w9o89KkX2A" TargetMode="External"/><Relationship Id="rId4" Type="http://schemas.openxmlformats.org/officeDocument/2006/relationships/hyperlink" Target="http://www.youtube.com/watch?v=HdovR3aJ92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September </a:t>
            </a:r>
            <a:r>
              <a:rPr lang="en-CA" dirty="0" smtClean="0"/>
              <a:t>12, </a:t>
            </a:r>
            <a:r>
              <a:rPr lang="en-CA" dirty="0"/>
              <a:t>2014 – </a:t>
            </a:r>
            <a:r>
              <a:rPr lang="en-CA" dirty="0" smtClean="0"/>
              <a:t>Prenatal Development, Birth, and the Newborn Baby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884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Childbirth Key Terms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Breech position – When a baby is turned so that the buttocks or feet would be delivered first</a:t>
            </a:r>
          </a:p>
          <a:p>
            <a:pPr marL="0" indent="0">
              <a:buNone/>
            </a:pPr>
            <a:r>
              <a:rPr lang="en-CA" dirty="0" smtClean="0"/>
              <a:t>Anoxia – Inadequate oxygen supply during labour and delivery</a:t>
            </a:r>
          </a:p>
          <a:p>
            <a:pPr marL="0" indent="0">
              <a:buNone/>
            </a:pPr>
            <a:r>
              <a:rPr lang="en-CA" dirty="0" err="1" smtClean="0"/>
              <a:t>Isolette</a:t>
            </a:r>
            <a:r>
              <a:rPr lang="en-CA" dirty="0" smtClean="0"/>
              <a:t> – Plexiglas-enclosure to protect preterm babies</a:t>
            </a:r>
          </a:p>
          <a:p>
            <a:pPr marL="0" indent="0">
              <a:buNone/>
            </a:pPr>
            <a:r>
              <a:rPr lang="en-CA" dirty="0" err="1" smtClean="0"/>
              <a:t>Cesarean</a:t>
            </a:r>
            <a:r>
              <a:rPr lang="en-CA" dirty="0" smtClean="0"/>
              <a:t> – A surgical birth where a doctor makes an incision in the mother’s abdomen and lifts the baby out of the uterus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8692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Infant States of Arousal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31831"/>
            <a:ext cx="10024195" cy="3928056"/>
          </a:xfrm>
        </p:spPr>
      </p:pic>
    </p:spTree>
    <p:extLst>
      <p:ext uri="{BB962C8B-B14F-4D97-AF65-F5344CB8AC3E}">
        <p14:creationId xmlns:p14="http://schemas.microsoft.com/office/powerpoint/2010/main" val="223540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If you (or a partner) want to have a baby, how would you have the baby?</a:t>
            </a:r>
          </a:p>
          <a:p>
            <a:pPr marL="0" indent="0">
              <a:buNone/>
            </a:pPr>
            <a:r>
              <a:rPr lang="en-CA" dirty="0" smtClean="0"/>
              <a:t>	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1 – In a hospital</a:t>
            </a:r>
          </a:p>
          <a:p>
            <a:pPr marL="0" indent="0">
              <a:buNone/>
            </a:pPr>
            <a:r>
              <a:rPr lang="en-CA" dirty="0" smtClean="0"/>
              <a:t>	2 – In a birthing center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	3 – At home</a:t>
            </a:r>
          </a:p>
          <a:p>
            <a:pPr marL="0" indent="0">
              <a:buNone/>
            </a:pPr>
            <a:r>
              <a:rPr lang="en-CA" dirty="0" smtClean="0"/>
              <a:t>	4 – Other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are the pros and cons of each choice?</a:t>
            </a:r>
          </a:p>
        </p:txBody>
      </p:sp>
    </p:spTree>
    <p:extLst>
      <p:ext uri="{BB962C8B-B14F-4D97-AF65-F5344CB8AC3E}">
        <p14:creationId xmlns:p14="http://schemas.microsoft.com/office/powerpoint/2010/main" val="303169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Video – 9 Months in the Womb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Footage of Baby in the Womb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3D Video of Conception to Birth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hlinkClick r:id="rId5"/>
              </a:rPr>
              <a:t>Life’s Greatest Miracle – PBS NOVA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322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Conception and Implantation</a:t>
            </a:r>
            <a:endParaRPr lang="en-CA" dirty="0"/>
          </a:p>
        </p:txBody>
      </p:sp>
      <p:pic>
        <p:nvPicPr>
          <p:cNvPr id="4" name="Picture 1" descr="BKB03F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919" y="1914525"/>
            <a:ext cx="487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Implantation: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Trophoblast – Outer layer</a:t>
            </a:r>
          </a:p>
          <a:p>
            <a:pPr lvl="1"/>
            <a:r>
              <a:rPr lang="en-CA" dirty="0" smtClean="0"/>
              <a:t>Amniotic Fluid – Fluid for temperature &amp; 	protection</a:t>
            </a:r>
          </a:p>
          <a:p>
            <a:pPr lvl="1"/>
            <a:r>
              <a:rPr lang="en-CA" dirty="0" smtClean="0"/>
              <a:t>Yolk Sac – Produces blood cells</a:t>
            </a:r>
          </a:p>
          <a:p>
            <a:pPr lvl="1"/>
            <a:r>
              <a:rPr lang="en-CA" dirty="0" err="1" smtClean="0"/>
              <a:t>Chorion</a:t>
            </a:r>
            <a:r>
              <a:rPr lang="en-CA" dirty="0" smtClean="0"/>
              <a:t> – Surrounds the amnion </a:t>
            </a:r>
          </a:p>
          <a:p>
            <a:pPr lvl="1"/>
            <a:r>
              <a:rPr lang="en-CA" dirty="0" smtClean="0"/>
              <a:t>Placenta – Food &amp; oxygen &amp; waste</a:t>
            </a:r>
          </a:p>
          <a:p>
            <a:pPr lvl="1"/>
            <a:r>
              <a:rPr lang="en-CA" dirty="0" smtClean="0"/>
              <a:t>Umbilical Cord – Delivers blood &amp; removes waste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5721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Milestones of Prenatal Development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810713"/>
              </p:ext>
            </p:extLst>
          </p:nvPr>
        </p:nvGraphicFramePr>
        <p:xfrm>
          <a:off x="1096961" y="1854557"/>
          <a:ext cx="10197810" cy="439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562"/>
                <a:gridCol w="2039562"/>
                <a:gridCol w="2039562"/>
                <a:gridCol w="2039562"/>
                <a:gridCol w="2039562"/>
              </a:tblGrid>
              <a:tr h="376457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Trimester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Period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Weeks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Length</a:t>
                      </a:r>
                      <a:r>
                        <a:rPr lang="en-CA" sz="1200" baseline="0" dirty="0" smtClean="0"/>
                        <a:t> and Weight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Major Events</a:t>
                      </a:r>
                      <a:endParaRPr lang="en-CA" sz="1200" dirty="0"/>
                    </a:p>
                  </a:txBody>
                  <a:tcPr/>
                </a:tc>
              </a:tr>
              <a:tr h="376457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First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Zygote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1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One cell multiplies</a:t>
                      </a:r>
                      <a:r>
                        <a:rPr lang="en-CA" sz="1200" baseline="0" dirty="0" smtClean="0"/>
                        <a:t> &amp; forms blastocyst</a:t>
                      </a:r>
                      <a:endParaRPr lang="en-CA" sz="1200" dirty="0" smtClean="0"/>
                    </a:p>
                  </a:txBody>
                  <a:tcPr/>
                </a:tc>
              </a:tr>
              <a:tr h="376457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Zygote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2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Blastocyst</a:t>
                      </a:r>
                      <a:r>
                        <a:rPr lang="en-CA" sz="1200" baseline="0" dirty="0" smtClean="0"/>
                        <a:t> begins implantation</a:t>
                      </a:r>
                      <a:endParaRPr lang="en-CA" sz="1200" dirty="0"/>
                    </a:p>
                  </a:txBody>
                  <a:tcPr/>
                </a:tc>
              </a:tr>
              <a:tr h="590023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Embryo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3-4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6</a:t>
                      </a:r>
                      <a:r>
                        <a:rPr lang="en-CA" sz="1200" baseline="0" dirty="0" smtClean="0"/>
                        <a:t> mm</a:t>
                      </a:r>
                    </a:p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Primitive brain &amp;</a:t>
                      </a:r>
                      <a:r>
                        <a:rPr lang="en-CA" sz="1200" baseline="0" dirty="0" smtClean="0"/>
                        <a:t> spinal cord. Organs begin to grow</a:t>
                      </a:r>
                      <a:endParaRPr lang="en-CA" sz="1200" dirty="0"/>
                    </a:p>
                  </a:txBody>
                  <a:tcPr/>
                </a:tc>
              </a:tr>
              <a:tr h="590023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Embryo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5-8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2.5</a:t>
                      </a:r>
                      <a:r>
                        <a:rPr lang="en-CA" sz="1200" baseline="0" dirty="0" smtClean="0"/>
                        <a:t> cm</a:t>
                      </a:r>
                    </a:p>
                    <a:p>
                      <a:r>
                        <a:rPr lang="en-CA" sz="1200" baseline="0" dirty="0" smtClean="0"/>
                        <a:t>4 g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External body parts grow. </a:t>
                      </a:r>
                    </a:p>
                    <a:p>
                      <a:r>
                        <a:rPr lang="en-CA" sz="1200" dirty="0" smtClean="0"/>
                        <a:t>Embryo can move.</a:t>
                      </a:r>
                      <a:endParaRPr lang="en-CA" sz="1200" dirty="0"/>
                    </a:p>
                  </a:txBody>
                  <a:tcPr/>
                </a:tc>
              </a:tr>
              <a:tr h="590023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Fetus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9-12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7.6 cm</a:t>
                      </a:r>
                    </a:p>
                    <a:p>
                      <a:r>
                        <a:rPr lang="en-CA" sz="1200" dirty="0" smtClean="0"/>
                        <a:t>28 g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Rapid increase in size. Internal organs become</a:t>
                      </a:r>
                      <a:r>
                        <a:rPr lang="en-CA" sz="1200" baseline="0" dirty="0" smtClean="0"/>
                        <a:t> organized.  Genitals grow. </a:t>
                      </a:r>
                      <a:endParaRPr lang="en-CA" sz="1200" dirty="0"/>
                    </a:p>
                  </a:txBody>
                  <a:tcPr/>
                </a:tc>
              </a:tr>
              <a:tr h="577857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Second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Fetus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13-24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30 cm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/>
                        <a:t>820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Fetus enlarges. Fetal movements felt by mother.  Sensitive to light &amp; sound.</a:t>
                      </a:r>
                      <a:endParaRPr lang="en-CA" sz="1200" dirty="0"/>
                    </a:p>
                  </a:txBody>
                  <a:tcPr/>
                </a:tc>
              </a:tr>
              <a:tr h="546336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Third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Fetus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25-38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50 cm</a:t>
                      </a:r>
                    </a:p>
                    <a:p>
                      <a:r>
                        <a:rPr lang="en-CA" sz="1200" dirty="0" smtClean="0"/>
                        <a:t>3400</a:t>
                      </a:r>
                      <a:r>
                        <a:rPr lang="en-CA" sz="1200" baseline="0" dirty="0" smtClean="0"/>
                        <a:t> g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Size increases. Organs mature. Fat</a:t>
                      </a:r>
                      <a:r>
                        <a:rPr lang="en-CA" sz="1200" baseline="0" dirty="0" smtClean="0"/>
                        <a:t> is added. Antibodies are transmitted. </a:t>
                      </a:r>
                      <a:endParaRPr lang="en-CA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67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Terms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Period of the Embryo</a:t>
            </a:r>
          </a:p>
          <a:p>
            <a:pPr lvl="1"/>
            <a:r>
              <a:rPr lang="en-CA" dirty="0" smtClean="0"/>
              <a:t>Ectoderm – Nervous system &amp; skin</a:t>
            </a:r>
          </a:p>
          <a:p>
            <a:pPr lvl="1"/>
            <a:r>
              <a:rPr lang="en-CA" dirty="0" smtClean="0"/>
              <a:t>Mesoderm – Muscles, skeleton, circulatory system &amp; </a:t>
            </a:r>
            <a:r>
              <a:rPr lang="en-CA" dirty="0"/>
              <a:t>s</a:t>
            </a:r>
            <a:r>
              <a:rPr lang="en-CA" dirty="0" smtClean="0"/>
              <a:t>ome internal organs</a:t>
            </a:r>
          </a:p>
          <a:p>
            <a:pPr lvl="1"/>
            <a:r>
              <a:rPr lang="en-CA" dirty="0" smtClean="0"/>
              <a:t>Endoderm – Digestive system, lungs, urinary tract, and glands</a:t>
            </a:r>
          </a:p>
          <a:p>
            <a:endParaRPr lang="en-CA" dirty="0" smtClean="0"/>
          </a:p>
          <a:p>
            <a:r>
              <a:rPr lang="en-CA" dirty="0" smtClean="0"/>
              <a:t>Period of the Fetus</a:t>
            </a:r>
          </a:p>
          <a:p>
            <a:pPr lvl="1"/>
            <a:r>
              <a:rPr lang="en-CA" dirty="0" err="1" smtClean="0"/>
              <a:t>Vernix</a:t>
            </a:r>
            <a:r>
              <a:rPr lang="en-CA" dirty="0" smtClean="0"/>
              <a:t> – Cheese likes substance </a:t>
            </a:r>
            <a:r>
              <a:rPr lang="en-CA" dirty="0"/>
              <a:t>t</a:t>
            </a:r>
            <a:r>
              <a:rPr lang="en-CA" dirty="0" smtClean="0"/>
              <a:t>hat protects </a:t>
            </a:r>
            <a:r>
              <a:rPr lang="en-CA" dirty="0"/>
              <a:t>s</a:t>
            </a:r>
            <a:r>
              <a:rPr lang="en-CA" dirty="0" smtClean="0"/>
              <a:t>kin </a:t>
            </a:r>
            <a:r>
              <a:rPr lang="en-CA" dirty="0"/>
              <a:t>f</a:t>
            </a:r>
            <a:r>
              <a:rPr lang="en-CA" dirty="0" smtClean="0"/>
              <a:t>rom </a:t>
            </a:r>
            <a:r>
              <a:rPr lang="en-CA" dirty="0"/>
              <a:t>c</a:t>
            </a:r>
            <a:r>
              <a:rPr lang="en-CA" dirty="0" smtClean="0"/>
              <a:t>happing</a:t>
            </a:r>
          </a:p>
          <a:p>
            <a:pPr lvl="1"/>
            <a:r>
              <a:rPr lang="en-CA" dirty="0" smtClean="0"/>
              <a:t>Lanugo – White, downy hair. Helps </a:t>
            </a:r>
            <a:r>
              <a:rPr lang="en-CA" dirty="0" err="1"/>
              <a:t>v</a:t>
            </a:r>
            <a:r>
              <a:rPr lang="en-CA" dirty="0" err="1" smtClean="0"/>
              <a:t>ernix</a:t>
            </a:r>
            <a:r>
              <a:rPr lang="en-CA" dirty="0" smtClean="0"/>
              <a:t> stuck to skin.</a:t>
            </a:r>
          </a:p>
          <a:p>
            <a:pPr marL="201168" lvl="1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3315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CA" dirty="0"/>
              <a:t>Teratogens – Any environmental agent that causes damage during the prenatal period. Depend on: Dose, </a:t>
            </a:r>
            <a:r>
              <a:rPr lang="en-CA" dirty="0" smtClean="0"/>
              <a:t>	heredity</a:t>
            </a:r>
            <a:r>
              <a:rPr lang="en-CA" dirty="0"/>
              <a:t>, age, and other negative influences. </a:t>
            </a:r>
            <a:endParaRPr lang="en-CA" dirty="0" smtClean="0"/>
          </a:p>
          <a:p>
            <a:pPr marL="201168" lvl="1" indent="0">
              <a:buNone/>
            </a:pPr>
            <a:endParaRPr lang="en-CA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Illegal Drugs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Alcohol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Tobacco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Radiation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Pollution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Infectious disease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/>
              <a:t>Nutrition (maternal factor)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 smtClean="0"/>
              <a:t>Stress (maternal factor)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 smtClean="0"/>
              <a:t>Maternal Age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CA" dirty="0" smtClean="0"/>
              <a:t>Rh factor incompatibility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01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Teratogens</a:t>
            </a:r>
            <a:endParaRPr lang="en-CA" dirty="0"/>
          </a:p>
        </p:txBody>
      </p:sp>
      <p:pic>
        <p:nvPicPr>
          <p:cNvPr id="4" name="Picture 1" descr="BKB03F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32" y="1846263"/>
            <a:ext cx="6067065" cy="44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3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Childbirth</a:t>
            </a:r>
            <a:endParaRPr lang="en-CA" dirty="0"/>
          </a:p>
        </p:txBody>
      </p:sp>
      <p:pic>
        <p:nvPicPr>
          <p:cNvPr id="4" name="Picture 1" descr="BKB03F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5455" y="1958721"/>
            <a:ext cx="4681728" cy="37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Stages of childbirth:</a:t>
            </a:r>
          </a:p>
          <a:p>
            <a:pPr lvl="1"/>
            <a:endParaRPr lang="en-CA" dirty="0"/>
          </a:p>
          <a:p>
            <a:pPr marL="544068" lvl="1" indent="-342900">
              <a:buFont typeface="+mj-lt"/>
              <a:buAutoNum type="arabicPeriod"/>
            </a:pPr>
            <a:r>
              <a:rPr lang="en-CA" dirty="0" smtClean="0"/>
              <a:t>Dilation and effacement of the cervix</a:t>
            </a:r>
          </a:p>
          <a:p>
            <a:pPr lvl="2"/>
            <a:r>
              <a:rPr lang="en-CA" dirty="0" smtClean="0"/>
              <a:t>First birth = 12 – 14 hours </a:t>
            </a:r>
          </a:p>
          <a:p>
            <a:pPr lvl="2"/>
            <a:r>
              <a:rPr lang="en-CA" dirty="0" smtClean="0"/>
              <a:t>Second + = 4-6 hours</a:t>
            </a:r>
          </a:p>
          <a:p>
            <a:pPr marL="544068" lvl="1" indent="-342900">
              <a:buFont typeface="+mj-lt"/>
              <a:buAutoNum type="arabicPeriod"/>
            </a:pPr>
            <a:endParaRPr lang="en-CA" dirty="0" smtClean="0"/>
          </a:p>
          <a:p>
            <a:pPr marL="544068" lvl="1" indent="-342900">
              <a:buFont typeface="+mj-lt"/>
              <a:buAutoNum type="arabicPeriod"/>
            </a:pPr>
            <a:r>
              <a:rPr lang="en-CA" dirty="0" smtClean="0"/>
              <a:t>Delivery of the baby</a:t>
            </a:r>
          </a:p>
          <a:p>
            <a:pPr lvl="2"/>
            <a:r>
              <a:rPr lang="en-CA" dirty="0"/>
              <a:t>First birth = </a:t>
            </a:r>
            <a:r>
              <a:rPr lang="en-CA" dirty="0" smtClean="0"/>
              <a:t>50 min</a:t>
            </a:r>
            <a:endParaRPr lang="en-CA" dirty="0"/>
          </a:p>
          <a:p>
            <a:pPr lvl="2"/>
            <a:r>
              <a:rPr lang="en-CA" dirty="0"/>
              <a:t>Second + = </a:t>
            </a:r>
            <a:r>
              <a:rPr lang="en-CA" dirty="0" smtClean="0"/>
              <a:t>20 min</a:t>
            </a:r>
            <a:endParaRPr lang="en-CA" dirty="0"/>
          </a:p>
          <a:p>
            <a:pPr marL="726948" lvl="2" indent="-342900">
              <a:buFont typeface="+mj-lt"/>
              <a:buAutoNum type="arabicPeriod"/>
            </a:pPr>
            <a:endParaRPr lang="en-CA" dirty="0" smtClean="0"/>
          </a:p>
          <a:p>
            <a:pPr marL="544068" lvl="1" indent="-342900">
              <a:buFont typeface="+mj-lt"/>
              <a:buAutoNum type="arabicPeriod"/>
            </a:pPr>
            <a:r>
              <a:rPr lang="en-CA" dirty="0" smtClean="0"/>
              <a:t>Delivery of the placenta</a:t>
            </a:r>
          </a:p>
          <a:p>
            <a:pPr lvl="2"/>
            <a:r>
              <a:rPr lang="en-CA" dirty="0" smtClean="0"/>
              <a:t>5-10 min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9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Apgar Scale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1" descr="BKB03T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92" y="1845734"/>
            <a:ext cx="10080088" cy="275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880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362</TotalTime>
  <Words>390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Retrospect</vt:lpstr>
      <vt:lpstr>Fundamentals of Lifespan Development</vt:lpstr>
      <vt:lpstr>Video</vt:lpstr>
      <vt:lpstr>Conception and Implantation</vt:lpstr>
      <vt:lpstr>Milestones of Prenatal Development</vt:lpstr>
      <vt:lpstr>Key Terms</vt:lpstr>
      <vt:lpstr>PowerPoint Presentation</vt:lpstr>
      <vt:lpstr>Teratogens</vt:lpstr>
      <vt:lpstr>Childbirth</vt:lpstr>
      <vt:lpstr>The Apgar Scale</vt:lpstr>
      <vt:lpstr>Childbirth Key Terms</vt:lpstr>
      <vt:lpstr>Infant States of Arousal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22</cp:revision>
  <dcterms:created xsi:type="dcterms:W3CDTF">2014-09-11T22:49:00Z</dcterms:created>
  <dcterms:modified xsi:type="dcterms:W3CDTF">2014-09-12T04:51:14Z</dcterms:modified>
</cp:coreProperties>
</file>