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D1194F-D355-4CA6-866B-D8F1F06268D7}" type="datetimeFigureOut">
              <a:rPr lang="en-CA" smtClean="0"/>
              <a:t>2014-09-17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C8CF10-DC1D-4AA3-B4D9-B3EB94DB4766}"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93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D1194F-D355-4CA6-866B-D8F1F06268D7}" type="datetimeFigureOut">
              <a:rPr lang="en-CA" smtClean="0"/>
              <a:t>2014-09-17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C8CF10-DC1D-4AA3-B4D9-B3EB94DB4766}" type="slidenum">
              <a:rPr lang="en-CA" smtClean="0"/>
              <a:t>‹#›</a:t>
            </a:fld>
            <a:endParaRPr lang="en-CA"/>
          </a:p>
        </p:txBody>
      </p:sp>
    </p:spTree>
    <p:extLst>
      <p:ext uri="{BB962C8B-B14F-4D97-AF65-F5344CB8AC3E}">
        <p14:creationId xmlns:p14="http://schemas.microsoft.com/office/powerpoint/2010/main" val="396705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D1194F-D355-4CA6-866B-D8F1F06268D7}" type="datetimeFigureOut">
              <a:rPr lang="en-CA" smtClean="0"/>
              <a:t>2014-09-17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C8CF10-DC1D-4AA3-B4D9-B3EB94DB4766}" type="slidenum">
              <a:rPr lang="en-CA" smtClean="0"/>
              <a:t>‹#›</a:t>
            </a:fld>
            <a:endParaRPr lang="en-CA"/>
          </a:p>
        </p:txBody>
      </p:sp>
    </p:spTree>
    <p:extLst>
      <p:ext uri="{BB962C8B-B14F-4D97-AF65-F5344CB8AC3E}">
        <p14:creationId xmlns:p14="http://schemas.microsoft.com/office/powerpoint/2010/main" val="405583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D1194F-D355-4CA6-866B-D8F1F06268D7}" type="datetimeFigureOut">
              <a:rPr lang="en-CA" smtClean="0"/>
              <a:t>2014-09-17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C8CF10-DC1D-4AA3-B4D9-B3EB94DB4766}" type="slidenum">
              <a:rPr lang="en-CA" smtClean="0"/>
              <a:t>‹#›</a:t>
            </a:fld>
            <a:endParaRPr lang="en-CA"/>
          </a:p>
        </p:txBody>
      </p:sp>
    </p:spTree>
    <p:extLst>
      <p:ext uri="{BB962C8B-B14F-4D97-AF65-F5344CB8AC3E}">
        <p14:creationId xmlns:p14="http://schemas.microsoft.com/office/powerpoint/2010/main" val="261795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1194F-D355-4CA6-866B-D8F1F06268D7}" type="datetimeFigureOut">
              <a:rPr lang="en-CA" smtClean="0"/>
              <a:t>2014-09-17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C8CF10-DC1D-4AA3-B4D9-B3EB94DB4766}"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14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D1194F-D355-4CA6-866B-D8F1F06268D7}" type="datetimeFigureOut">
              <a:rPr lang="en-CA" smtClean="0"/>
              <a:t>2014-09-17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C8CF10-DC1D-4AA3-B4D9-B3EB94DB4766}" type="slidenum">
              <a:rPr lang="en-CA" smtClean="0"/>
              <a:t>‹#›</a:t>
            </a:fld>
            <a:endParaRPr lang="en-CA"/>
          </a:p>
        </p:txBody>
      </p:sp>
    </p:spTree>
    <p:extLst>
      <p:ext uri="{BB962C8B-B14F-4D97-AF65-F5344CB8AC3E}">
        <p14:creationId xmlns:p14="http://schemas.microsoft.com/office/powerpoint/2010/main" val="100810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D1194F-D355-4CA6-866B-D8F1F06268D7}" type="datetimeFigureOut">
              <a:rPr lang="en-CA" smtClean="0"/>
              <a:t>2014-09-17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7C8CF10-DC1D-4AA3-B4D9-B3EB94DB4766}" type="slidenum">
              <a:rPr lang="en-CA" smtClean="0"/>
              <a:t>‹#›</a:t>
            </a:fld>
            <a:endParaRPr lang="en-CA"/>
          </a:p>
        </p:txBody>
      </p:sp>
    </p:spTree>
    <p:extLst>
      <p:ext uri="{BB962C8B-B14F-4D97-AF65-F5344CB8AC3E}">
        <p14:creationId xmlns:p14="http://schemas.microsoft.com/office/powerpoint/2010/main" val="64848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D1194F-D355-4CA6-866B-D8F1F06268D7}" type="datetimeFigureOut">
              <a:rPr lang="en-CA" smtClean="0"/>
              <a:t>2014-09-17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7C8CF10-DC1D-4AA3-B4D9-B3EB94DB4766}" type="slidenum">
              <a:rPr lang="en-CA" smtClean="0"/>
              <a:t>‹#›</a:t>
            </a:fld>
            <a:endParaRPr lang="en-CA"/>
          </a:p>
        </p:txBody>
      </p:sp>
    </p:spTree>
    <p:extLst>
      <p:ext uri="{BB962C8B-B14F-4D97-AF65-F5344CB8AC3E}">
        <p14:creationId xmlns:p14="http://schemas.microsoft.com/office/powerpoint/2010/main" val="75379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FD1194F-D355-4CA6-866B-D8F1F06268D7}" type="datetimeFigureOut">
              <a:rPr lang="en-CA" smtClean="0"/>
              <a:t>2014-09-17</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27C8CF10-DC1D-4AA3-B4D9-B3EB94DB4766}" type="slidenum">
              <a:rPr lang="en-CA" smtClean="0"/>
              <a:t>‹#›</a:t>
            </a:fld>
            <a:endParaRPr lang="en-CA"/>
          </a:p>
        </p:txBody>
      </p:sp>
    </p:spTree>
    <p:extLst>
      <p:ext uri="{BB962C8B-B14F-4D97-AF65-F5344CB8AC3E}">
        <p14:creationId xmlns:p14="http://schemas.microsoft.com/office/powerpoint/2010/main" val="190536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D1194F-D355-4CA6-866B-D8F1F06268D7}" type="datetimeFigureOut">
              <a:rPr lang="en-CA" smtClean="0"/>
              <a:t>2014-09-17</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C8CF10-DC1D-4AA3-B4D9-B3EB94DB4766}" type="slidenum">
              <a:rPr lang="en-CA" smtClean="0"/>
              <a:t>‹#›</a:t>
            </a:fld>
            <a:endParaRPr lang="en-CA"/>
          </a:p>
        </p:txBody>
      </p:sp>
    </p:spTree>
    <p:extLst>
      <p:ext uri="{BB962C8B-B14F-4D97-AF65-F5344CB8AC3E}">
        <p14:creationId xmlns:p14="http://schemas.microsoft.com/office/powerpoint/2010/main" val="172962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1194F-D355-4CA6-866B-D8F1F06268D7}" type="datetimeFigureOut">
              <a:rPr lang="en-CA" smtClean="0"/>
              <a:t>2014-09-17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C8CF10-DC1D-4AA3-B4D9-B3EB94DB4766}" type="slidenum">
              <a:rPr lang="en-CA" smtClean="0"/>
              <a:t>‹#›</a:t>
            </a:fld>
            <a:endParaRPr lang="en-CA"/>
          </a:p>
        </p:txBody>
      </p:sp>
    </p:spTree>
    <p:extLst>
      <p:ext uri="{BB962C8B-B14F-4D97-AF65-F5344CB8AC3E}">
        <p14:creationId xmlns:p14="http://schemas.microsoft.com/office/powerpoint/2010/main" val="175271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FD1194F-D355-4CA6-866B-D8F1F06268D7}" type="datetimeFigureOut">
              <a:rPr lang="en-CA" smtClean="0"/>
              <a:t>2014-09-17</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7C8CF10-DC1D-4AA3-B4D9-B3EB94DB4766}"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266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cfCffnjfo3w" TargetMode="External"/><Relationship Id="rId2" Type="http://schemas.openxmlformats.org/officeDocument/2006/relationships/hyperlink" Target="http://www.youtube.com/watch?v=qtp8CW0pYY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C4Gt322-XxI" TargetMode="External"/><Relationship Id="rId2" Type="http://schemas.openxmlformats.org/officeDocument/2006/relationships/hyperlink" Target="http://www.youtube.com/watch?v=FVo04B0_5R4"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lLORKtkf2n8" TargetMode="External"/><Relationship Id="rId2" Type="http://schemas.openxmlformats.org/officeDocument/2006/relationships/hyperlink" Target="http://www.youtube.com/watch?v=I3j2VrhqTAA" TargetMode="External"/><Relationship Id="rId1" Type="http://schemas.openxmlformats.org/officeDocument/2006/relationships/slideLayout" Target="../slideLayouts/slideLayout2.xml"/><Relationship Id="rId5" Type="http://schemas.openxmlformats.org/officeDocument/2006/relationships/hyperlink" Target="http://www.youtube.com/watch?v=gI8Kc6Cnf_8" TargetMode="External"/><Relationship Id="rId4" Type="http://schemas.openxmlformats.org/officeDocument/2006/relationships/hyperlink" Target="http://www.youtube.com/watch?v=lbDAY7_zzGk"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Fundamentals of Lifespan Development</a:t>
            </a:r>
            <a:endParaRPr lang="en-CA" dirty="0"/>
          </a:p>
        </p:txBody>
      </p:sp>
      <p:sp>
        <p:nvSpPr>
          <p:cNvPr id="3" name="Subtitle 2"/>
          <p:cNvSpPr>
            <a:spLocks noGrp="1"/>
          </p:cNvSpPr>
          <p:nvPr>
            <p:ph type="subTitle" idx="1"/>
          </p:nvPr>
        </p:nvSpPr>
        <p:spPr/>
        <p:txBody>
          <a:bodyPr/>
          <a:lstStyle/>
          <a:p>
            <a:r>
              <a:rPr lang="en-CA" dirty="0" smtClean="0"/>
              <a:t>September 17 – physical development in infancy and </a:t>
            </a:r>
            <a:r>
              <a:rPr lang="en-CA" dirty="0" smtClean="0"/>
              <a:t>toddlerhood</a:t>
            </a:r>
            <a:endParaRPr lang="en-CA" dirty="0"/>
          </a:p>
        </p:txBody>
      </p:sp>
    </p:spTree>
    <p:extLst>
      <p:ext uri="{BB962C8B-B14F-4D97-AF65-F5344CB8AC3E}">
        <p14:creationId xmlns:p14="http://schemas.microsoft.com/office/powerpoint/2010/main" val="296961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Learning - Key Terms</a:t>
            </a:r>
            <a:endParaRPr lang="en-CA" dirty="0"/>
          </a:p>
        </p:txBody>
      </p:sp>
      <p:sp>
        <p:nvSpPr>
          <p:cNvPr id="6" name="Content Placeholder 5"/>
          <p:cNvSpPr>
            <a:spLocks noGrp="1"/>
          </p:cNvSpPr>
          <p:nvPr>
            <p:ph idx="1"/>
          </p:nvPr>
        </p:nvSpPr>
        <p:spPr/>
        <p:txBody>
          <a:bodyPr>
            <a:normAutofit/>
          </a:bodyPr>
          <a:lstStyle/>
          <a:p>
            <a:r>
              <a:rPr lang="en-CA" sz="2800" dirty="0" smtClean="0"/>
              <a:t>Habituation – refers to a gradual reduction in the strength of a 	response due to repetitive stimulation. </a:t>
            </a:r>
          </a:p>
          <a:p>
            <a:r>
              <a:rPr lang="en-CA" sz="2800" dirty="0" smtClean="0"/>
              <a:t>Recovery – A once habituated stimuli now causes a response again.</a:t>
            </a:r>
          </a:p>
          <a:p>
            <a:r>
              <a:rPr lang="en-CA" sz="2800" dirty="0" smtClean="0"/>
              <a:t>Imitation – Copying the behaviour of another person. </a:t>
            </a:r>
          </a:p>
          <a:p>
            <a:pPr lvl="1"/>
            <a:r>
              <a:rPr lang="en-CA" sz="2400" dirty="0" smtClean="0"/>
              <a:t>Mirror neuron</a:t>
            </a:r>
          </a:p>
        </p:txBody>
      </p:sp>
    </p:spTree>
    <p:extLst>
      <p:ext uri="{BB962C8B-B14F-4D97-AF65-F5344CB8AC3E}">
        <p14:creationId xmlns:p14="http://schemas.microsoft.com/office/powerpoint/2010/main" val="121627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Motor Development</a:t>
            </a:r>
            <a:endParaRPr lang="en-CA" dirty="0"/>
          </a:p>
        </p:txBody>
      </p:sp>
      <p:sp>
        <p:nvSpPr>
          <p:cNvPr id="3" name="Content Placeholder 2"/>
          <p:cNvSpPr>
            <a:spLocks noGrp="1"/>
          </p:cNvSpPr>
          <p:nvPr>
            <p:ph idx="1"/>
          </p:nvPr>
        </p:nvSpPr>
        <p:spPr/>
        <p:txBody>
          <a:bodyPr>
            <a:noAutofit/>
          </a:bodyPr>
          <a:lstStyle/>
          <a:p>
            <a:pPr marL="0" indent="0">
              <a:spcBef>
                <a:spcPct val="20000"/>
              </a:spcBef>
              <a:buClr>
                <a:srgbClr val="F3C20D"/>
              </a:buClr>
              <a:buNone/>
            </a:pPr>
            <a:r>
              <a:rPr lang="en-US" altLang="en-US" dirty="0" smtClean="0">
                <a:solidFill>
                  <a:schemeClr val="tx1"/>
                </a:solidFill>
                <a:cs typeface="Arial" panose="020B0604020202020204" pitchFamily="34" charset="0"/>
              </a:rPr>
              <a:t>Gross-motor </a:t>
            </a:r>
            <a:r>
              <a:rPr lang="en-US" altLang="en-US" dirty="0">
                <a:solidFill>
                  <a:schemeClr val="tx1"/>
                </a:solidFill>
                <a:cs typeface="Arial" panose="020B0604020202020204" pitchFamily="34" charset="0"/>
              </a:rPr>
              <a:t>development: crawling, standing, </a:t>
            </a:r>
            <a:r>
              <a:rPr lang="en-US" altLang="en-US" dirty="0" smtClean="0">
                <a:solidFill>
                  <a:schemeClr val="tx1"/>
                </a:solidFill>
                <a:cs typeface="Arial" panose="020B0604020202020204" pitchFamily="34" charset="0"/>
              </a:rPr>
              <a:t>walking</a:t>
            </a:r>
          </a:p>
          <a:p>
            <a:pPr marL="0" indent="0">
              <a:spcBef>
                <a:spcPct val="20000"/>
              </a:spcBef>
              <a:buClr>
                <a:srgbClr val="F3C20D"/>
              </a:buClr>
              <a:buNone/>
            </a:pPr>
            <a:r>
              <a:rPr lang="en-US" altLang="en-US" dirty="0" smtClean="0">
                <a:solidFill>
                  <a:schemeClr val="tx1"/>
                </a:solidFill>
                <a:cs typeface="Arial" panose="020B0604020202020204" pitchFamily="34" charset="0"/>
              </a:rPr>
              <a:t>Fine-motor </a:t>
            </a:r>
            <a:r>
              <a:rPr lang="en-US" altLang="en-US" dirty="0">
                <a:solidFill>
                  <a:schemeClr val="tx1"/>
                </a:solidFill>
                <a:cs typeface="Arial" panose="020B0604020202020204" pitchFamily="34" charset="0"/>
              </a:rPr>
              <a:t>development: reaching, </a:t>
            </a:r>
            <a:r>
              <a:rPr lang="en-US" altLang="en-US" dirty="0" smtClean="0">
                <a:solidFill>
                  <a:schemeClr val="tx1"/>
                </a:solidFill>
                <a:cs typeface="Arial" panose="020B0604020202020204" pitchFamily="34" charset="0"/>
              </a:rPr>
              <a:t>grasping</a:t>
            </a:r>
          </a:p>
          <a:p>
            <a:pPr marL="0" indent="0">
              <a:spcBef>
                <a:spcPct val="20000"/>
              </a:spcBef>
              <a:buClr>
                <a:srgbClr val="F3C20D"/>
              </a:buClr>
              <a:buNone/>
            </a:pPr>
            <a:r>
              <a:rPr lang="en-US" altLang="en-US" dirty="0" smtClean="0">
                <a:solidFill>
                  <a:schemeClr val="tx1"/>
                </a:solidFill>
                <a:cs typeface="Arial" panose="020B0604020202020204" pitchFamily="34" charset="0"/>
              </a:rPr>
              <a:t>Sequence </a:t>
            </a:r>
            <a:r>
              <a:rPr lang="en-US" altLang="en-US" dirty="0">
                <a:solidFill>
                  <a:schemeClr val="tx1"/>
                </a:solidFill>
                <a:cs typeface="Arial" panose="020B0604020202020204" pitchFamily="34" charset="0"/>
              </a:rPr>
              <a:t>is fairly </a:t>
            </a:r>
            <a:r>
              <a:rPr lang="en-US" altLang="en-US" dirty="0" smtClean="0">
                <a:solidFill>
                  <a:schemeClr val="tx1"/>
                </a:solidFill>
                <a:cs typeface="Arial" panose="020B0604020202020204" pitchFamily="34" charset="0"/>
              </a:rPr>
              <a:t>uniform</a:t>
            </a:r>
          </a:p>
          <a:p>
            <a:pPr marL="0" indent="0">
              <a:spcBef>
                <a:spcPct val="20000"/>
              </a:spcBef>
              <a:buClr>
                <a:srgbClr val="F3C20D"/>
              </a:buClr>
              <a:buNone/>
            </a:pPr>
            <a:r>
              <a:rPr lang="en-US" altLang="en-US" dirty="0" smtClean="0">
                <a:solidFill>
                  <a:schemeClr val="tx1"/>
                </a:solidFill>
                <a:cs typeface="Arial" panose="020B0604020202020204" pitchFamily="34" charset="0"/>
              </a:rPr>
              <a:t>Large </a:t>
            </a:r>
            <a:r>
              <a:rPr lang="en-US" altLang="en-US" dirty="0">
                <a:solidFill>
                  <a:schemeClr val="tx1"/>
                </a:solidFill>
                <a:cs typeface="Arial" panose="020B0604020202020204" pitchFamily="34" charset="0"/>
              </a:rPr>
              <a:t>individual </a:t>
            </a:r>
            <a:r>
              <a:rPr lang="en-US" altLang="en-US" dirty="0" smtClean="0">
                <a:solidFill>
                  <a:schemeClr val="tx1"/>
                </a:solidFill>
                <a:cs typeface="Arial" panose="020B0604020202020204" pitchFamily="34" charset="0"/>
              </a:rPr>
              <a:t>differences in </a:t>
            </a:r>
            <a:r>
              <a:rPr lang="en-US" altLang="en-US" dirty="0">
                <a:solidFill>
                  <a:schemeClr val="tx1"/>
                </a:solidFill>
                <a:cs typeface="Arial" panose="020B0604020202020204" pitchFamily="34" charset="0"/>
              </a:rPr>
              <a:t>rate of motor </a:t>
            </a:r>
            <a:r>
              <a:rPr lang="en-US" altLang="en-US" dirty="0" smtClean="0">
                <a:solidFill>
                  <a:schemeClr val="tx1"/>
                </a:solidFill>
                <a:cs typeface="Arial" panose="020B0604020202020204" pitchFamily="34" charset="0"/>
              </a:rPr>
              <a:t>progress</a:t>
            </a:r>
          </a:p>
          <a:p>
            <a:pPr marL="0" indent="0">
              <a:spcBef>
                <a:spcPct val="20000"/>
              </a:spcBef>
              <a:buClr>
                <a:srgbClr val="F3C20D"/>
              </a:buClr>
              <a:buNone/>
            </a:pPr>
            <a:r>
              <a:rPr lang="en-US" altLang="en-US" i="1" dirty="0" smtClean="0">
                <a:solidFill>
                  <a:schemeClr val="tx1"/>
                </a:solidFill>
                <a:cs typeface="Arial" panose="020B0604020202020204" pitchFamily="34" charset="0"/>
              </a:rPr>
              <a:t>	Mastery </a:t>
            </a:r>
            <a:r>
              <a:rPr lang="en-US" altLang="en-US" i="1" dirty="0">
                <a:solidFill>
                  <a:schemeClr val="tx1"/>
                </a:solidFill>
                <a:cs typeface="Arial" panose="020B0604020202020204" pitchFamily="34" charset="0"/>
              </a:rPr>
              <a:t>involves acquiring increasingly complex systems of action </a:t>
            </a:r>
            <a:r>
              <a:rPr lang="en-US" altLang="en-US" i="1" dirty="0" smtClean="0">
                <a:solidFill>
                  <a:schemeClr val="tx1"/>
                </a:solidFill>
                <a:cs typeface="Arial" panose="020B0604020202020204" pitchFamily="34" charset="0"/>
              </a:rPr>
              <a:t>with each skill</a:t>
            </a:r>
          </a:p>
          <a:p>
            <a:pPr marL="0" indent="0">
              <a:spcBef>
                <a:spcPct val="20000"/>
              </a:spcBef>
              <a:buClr>
                <a:srgbClr val="F3C20D"/>
              </a:buClr>
              <a:buNone/>
            </a:pPr>
            <a:endParaRPr lang="en-US" altLang="en-US" dirty="0">
              <a:solidFill>
                <a:schemeClr val="tx1"/>
              </a:solidFill>
              <a:cs typeface="Arial" panose="020B0604020202020204" pitchFamily="34" charset="0"/>
            </a:endParaRPr>
          </a:p>
          <a:p>
            <a:pPr marL="0" indent="0">
              <a:spcBef>
                <a:spcPct val="20000"/>
              </a:spcBef>
              <a:buClr>
                <a:srgbClr val="F3C20D"/>
              </a:buClr>
              <a:buNone/>
            </a:pPr>
            <a:r>
              <a:rPr lang="en-US" altLang="en-US" dirty="0" smtClean="0">
                <a:solidFill>
                  <a:schemeClr val="tx1"/>
                </a:solidFill>
                <a:cs typeface="Arial" panose="020B0604020202020204" pitchFamily="34" charset="0"/>
              </a:rPr>
              <a:t>Dynamic System</a:t>
            </a:r>
          </a:p>
          <a:p>
            <a:pPr marL="0" indent="0">
              <a:spcBef>
                <a:spcPct val="20000"/>
              </a:spcBef>
              <a:buClr>
                <a:srgbClr val="F3C20D"/>
              </a:buClr>
              <a:buNone/>
            </a:pPr>
            <a:r>
              <a:rPr lang="en-US" altLang="en-US" dirty="0" smtClean="0">
                <a:solidFill>
                  <a:schemeClr val="tx1"/>
                </a:solidFill>
                <a:cs typeface="Arial" panose="020B0604020202020204" pitchFamily="34" charset="0"/>
              </a:rPr>
              <a:t>Each </a:t>
            </a:r>
            <a:r>
              <a:rPr lang="en-US" altLang="en-US" dirty="0">
                <a:solidFill>
                  <a:schemeClr val="tx1"/>
                </a:solidFill>
                <a:cs typeface="Arial" panose="020B0604020202020204" pitchFamily="34" charset="0"/>
              </a:rPr>
              <a:t>new skill is joint product </a:t>
            </a:r>
            <a:r>
              <a:rPr lang="en-US" altLang="en-US" dirty="0" smtClean="0">
                <a:solidFill>
                  <a:schemeClr val="tx1"/>
                </a:solidFill>
                <a:cs typeface="Arial" panose="020B0604020202020204" pitchFamily="34" charset="0"/>
              </a:rPr>
              <a:t>of:</a:t>
            </a:r>
            <a:endParaRPr lang="en-US" altLang="en-US" dirty="0">
              <a:solidFill>
                <a:schemeClr val="tx1"/>
              </a:solidFill>
              <a:cs typeface="Arial" panose="020B0604020202020204" pitchFamily="34" charset="0"/>
            </a:endParaRPr>
          </a:p>
          <a:p>
            <a:pPr lvl="1">
              <a:spcBef>
                <a:spcPct val="20000"/>
              </a:spcBef>
              <a:buClr>
                <a:srgbClr val="F3C20D"/>
              </a:buClr>
              <a:buFont typeface="Wingdings" panose="05000000000000000000" pitchFamily="2" charset="2"/>
              <a:buChar char="§"/>
            </a:pPr>
            <a:r>
              <a:rPr lang="en-US" altLang="en-US" sz="1600" dirty="0">
                <a:solidFill>
                  <a:schemeClr val="tx1"/>
                </a:solidFill>
                <a:cs typeface="Arial" panose="020B0604020202020204" pitchFamily="34" charset="0"/>
              </a:rPr>
              <a:t>central nervous system development</a:t>
            </a:r>
          </a:p>
          <a:p>
            <a:pPr lvl="1">
              <a:spcBef>
                <a:spcPct val="20000"/>
              </a:spcBef>
              <a:buClr>
                <a:srgbClr val="F3C20D"/>
              </a:buClr>
              <a:buFont typeface="Wingdings" panose="05000000000000000000" pitchFamily="2" charset="2"/>
              <a:buChar char="§"/>
            </a:pPr>
            <a:r>
              <a:rPr lang="en-US" altLang="en-US" sz="1600" dirty="0">
                <a:solidFill>
                  <a:schemeClr val="tx1"/>
                </a:solidFill>
                <a:cs typeface="Arial" panose="020B0604020202020204" pitchFamily="34" charset="0"/>
              </a:rPr>
              <a:t>the body’s movement capacity</a:t>
            </a:r>
          </a:p>
          <a:p>
            <a:pPr lvl="1">
              <a:spcBef>
                <a:spcPct val="20000"/>
              </a:spcBef>
              <a:buClr>
                <a:srgbClr val="F3C20D"/>
              </a:buClr>
              <a:buFont typeface="Wingdings" panose="05000000000000000000" pitchFamily="2" charset="2"/>
              <a:buChar char="§"/>
            </a:pPr>
            <a:r>
              <a:rPr lang="en-US" altLang="en-US" sz="1600" dirty="0">
                <a:solidFill>
                  <a:schemeClr val="tx1"/>
                </a:solidFill>
                <a:cs typeface="Arial" panose="020B0604020202020204" pitchFamily="34" charset="0"/>
              </a:rPr>
              <a:t>the child’s goals</a:t>
            </a:r>
          </a:p>
          <a:p>
            <a:pPr lvl="1">
              <a:spcBef>
                <a:spcPct val="20000"/>
              </a:spcBef>
              <a:buClr>
                <a:srgbClr val="F3C20D"/>
              </a:buClr>
              <a:buFont typeface="Wingdings" panose="05000000000000000000" pitchFamily="2" charset="2"/>
              <a:buChar char="§"/>
            </a:pPr>
            <a:r>
              <a:rPr lang="en-US" altLang="en-US" sz="1600" dirty="0">
                <a:solidFill>
                  <a:schemeClr val="tx1"/>
                </a:solidFill>
                <a:cs typeface="Arial" panose="020B0604020202020204" pitchFamily="34" charset="0"/>
              </a:rPr>
              <a:t>environmental supports for the skill</a:t>
            </a:r>
          </a:p>
          <a:p>
            <a:pPr marL="0" indent="0">
              <a:spcBef>
                <a:spcPct val="20000"/>
              </a:spcBef>
              <a:buClr>
                <a:srgbClr val="F3C20D"/>
              </a:buClr>
              <a:buNone/>
            </a:pPr>
            <a:endParaRPr lang="en-US" altLang="en-US" dirty="0">
              <a:solidFill>
                <a:schemeClr val="tx1"/>
              </a:solidFill>
              <a:cs typeface="Arial" panose="020B0604020202020204" pitchFamily="34" charset="0"/>
            </a:endParaRPr>
          </a:p>
        </p:txBody>
      </p:sp>
    </p:spTree>
    <p:extLst>
      <p:ext uri="{BB962C8B-B14F-4D97-AF65-F5344CB8AC3E}">
        <p14:creationId xmlns:p14="http://schemas.microsoft.com/office/powerpoint/2010/main" val="2065772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Hearing</a:t>
            </a:r>
            <a:endParaRPr lang="en-CA" dirty="0"/>
          </a:p>
        </p:txBody>
      </p:sp>
      <p:pic>
        <p:nvPicPr>
          <p:cNvPr id="4" name="table"/>
          <p:cNvPicPr>
            <a:picLocks noGrp="1" noChangeAspect="1"/>
          </p:cNvPicPr>
          <p:nvPr>
            <p:ph idx="1"/>
          </p:nvPr>
        </p:nvPicPr>
        <p:blipFill>
          <a:blip r:embed="rId2"/>
          <a:stretch>
            <a:fillRect/>
          </a:stretch>
        </p:blipFill>
        <p:spPr>
          <a:xfrm>
            <a:off x="2907500" y="1846263"/>
            <a:ext cx="6958603" cy="4348475"/>
          </a:xfrm>
          <a:prstGeom prst="rect">
            <a:avLst/>
          </a:prstGeom>
        </p:spPr>
      </p:pic>
    </p:spTree>
    <p:extLst>
      <p:ext uri="{BB962C8B-B14F-4D97-AF65-F5344CB8AC3E}">
        <p14:creationId xmlns:p14="http://schemas.microsoft.com/office/powerpoint/2010/main" val="142396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Seeing</a:t>
            </a:r>
            <a:endParaRPr lang="en-CA" dirty="0"/>
          </a:p>
        </p:txBody>
      </p:sp>
      <p:pic>
        <p:nvPicPr>
          <p:cNvPr id="4" name="table"/>
          <p:cNvPicPr>
            <a:picLocks noGrp="1" noChangeAspect="1"/>
          </p:cNvPicPr>
          <p:nvPr>
            <p:ph sz="half" idx="1"/>
          </p:nvPr>
        </p:nvPicPr>
        <p:blipFill>
          <a:blip r:embed="rId2"/>
          <a:stretch>
            <a:fillRect/>
          </a:stretch>
        </p:blipFill>
        <p:spPr>
          <a:xfrm>
            <a:off x="1096963" y="2645319"/>
            <a:ext cx="4938712" cy="2424613"/>
          </a:xfrm>
          <a:prstGeom prst="rect">
            <a:avLst/>
          </a:prstGeom>
        </p:spPr>
      </p:pic>
      <p:pic>
        <p:nvPicPr>
          <p:cNvPr id="6" name="table"/>
          <p:cNvPicPr>
            <a:picLocks noGrp="1" noChangeAspect="1"/>
          </p:cNvPicPr>
          <p:nvPr>
            <p:ph sz="half" idx="2"/>
          </p:nvPr>
        </p:nvPicPr>
        <p:blipFill>
          <a:blip r:embed="rId3"/>
          <a:stretch>
            <a:fillRect/>
          </a:stretch>
        </p:blipFill>
        <p:spPr>
          <a:xfrm>
            <a:off x="6218238" y="2579496"/>
            <a:ext cx="4937125" cy="2556259"/>
          </a:xfrm>
          <a:prstGeom prst="rect">
            <a:avLst/>
          </a:prstGeom>
        </p:spPr>
      </p:pic>
    </p:spTree>
    <p:extLst>
      <p:ext uri="{BB962C8B-B14F-4D97-AF65-F5344CB8AC3E}">
        <p14:creationId xmlns:p14="http://schemas.microsoft.com/office/powerpoint/2010/main" val="647171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Seeing</a:t>
            </a:r>
            <a:endParaRPr lang="en-CA" dirty="0"/>
          </a:p>
        </p:txBody>
      </p:sp>
      <p:pic>
        <p:nvPicPr>
          <p:cNvPr id="7" name="table"/>
          <p:cNvPicPr>
            <a:picLocks noGrp="1" noChangeAspect="1"/>
          </p:cNvPicPr>
          <p:nvPr>
            <p:ph idx="1"/>
          </p:nvPr>
        </p:nvPicPr>
        <p:blipFill>
          <a:blip r:embed="rId2"/>
          <a:stretch>
            <a:fillRect/>
          </a:stretch>
        </p:blipFill>
        <p:spPr>
          <a:xfrm>
            <a:off x="2536737" y="1846263"/>
            <a:ext cx="7178852" cy="4022725"/>
          </a:xfrm>
          <a:prstGeom prst="rect">
            <a:avLst/>
          </a:prstGeom>
        </p:spPr>
      </p:pic>
    </p:spTree>
    <p:extLst>
      <p:ext uri="{BB962C8B-B14F-4D97-AF65-F5344CB8AC3E}">
        <p14:creationId xmlns:p14="http://schemas.microsoft.com/office/powerpoint/2010/main" val="473575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Intermodal Perception</a:t>
            </a:r>
            <a:endParaRPr lang="en-CA" dirty="0"/>
          </a:p>
        </p:txBody>
      </p:sp>
      <p:pic>
        <p:nvPicPr>
          <p:cNvPr id="4" name="table"/>
          <p:cNvPicPr>
            <a:picLocks noGrp="1" noChangeAspect="1"/>
          </p:cNvPicPr>
          <p:nvPr>
            <p:ph idx="1"/>
          </p:nvPr>
        </p:nvPicPr>
        <p:blipFill>
          <a:blip r:embed="rId2"/>
          <a:stretch>
            <a:fillRect/>
          </a:stretch>
        </p:blipFill>
        <p:spPr>
          <a:xfrm>
            <a:off x="2062827" y="2190225"/>
            <a:ext cx="8126672" cy="3334801"/>
          </a:xfrm>
          <a:prstGeom prst="rect">
            <a:avLst/>
          </a:prstGeom>
        </p:spPr>
      </p:pic>
    </p:spTree>
    <p:extLst>
      <p:ext uri="{BB962C8B-B14F-4D97-AF65-F5344CB8AC3E}">
        <p14:creationId xmlns:p14="http://schemas.microsoft.com/office/powerpoint/2010/main" val="857668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Differentiation Theory</a:t>
            </a:r>
            <a:endParaRPr lang="en-CA" dirty="0"/>
          </a:p>
        </p:txBody>
      </p:sp>
      <p:sp>
        <p:nvSpPr>
          <p:cNvPr id="3" name="Content Placeholder 2"/>
          <p:cNvSpPr>
            <a:spLocks noGrp="1"/>
          </p:cNvSpPr>
          <p:nvPr>
            <p:ph idx="1"/>
          </p:nvPr>
        </p:nvSpPr>
        <p:spPr/>
        <p:txBody>
          <a:bodyPr/>
          <a:lstStyle/>
          <a:p>
            <a:pPr>
              <a:spcBef>
                <a:spcPct val="20000"/>
              </a:spcBef>
              <a:buClr>
                <a:srgbClr val="F3C20D"/>
              </a:buClr>
              <a:buNone/>
            </a:pPr>
            <a:r>
              <a:rPr lang="en-US" altLang="en-US" sz="3200" dirty="0" smtClean="0">
                <a:solidFill>
                  <a:schemeClr val="tx2"/>
                </a:solidFill>
                <a:cs typeface="Arial" panose="020B0604020202020204" pitchFamily="34" charset="0"/>
              </a:rPr>
              <a:t>Infants</a:t>
            </a:r>
          </a:p>
          <a:p>
            <a:pPr>
              <a:spcBef>
                <a:spcPct val="20000"/>
              </a:spcBef>
              <a:buClr>
                <a:srgbClr val="F3C20D"/>
              </a:buClr>
              <a:buNone/>
            </a:pPr>
            <a:endParaRPr lang="en-US" altLang="en-US" sz="3200" dirty="0">
              <a:solidFill>
                <a:schemeClr val="tx2"/>
              </a:solidFill>
              <a:cs typeface="Arial" panose="020B0604020202020204" pitchFamily="34" charset="0"/>
            </a:endParaRPr>
          </a:p>
          <a:p>
            <a:pPr marL="201168" lvl="1" indent="0">
              <a:spcBef>
                <a:spcPct val="20000"/>
              </a:spcBef>
              <a:buClr>
                <a:srgbClr val="F3C20D"/>
              </a:buClr>
              <a:buNone/>
            </a:pPr>
            <a:r>
              <a:rPr lang="en-US" altLang="en-US" sz="2800" dirty="0" smtClean="0">
                <a:solidFill>
                  <a:schemeClr val="tx2"/>
                </a:solidFill>
                <a:cs typeface="Arial" panose="020B0604020202020204" pitchFamily="34" charset="0"/>
              </a:rPr>
              <a:t>- actively </a:t>
            </a:r>
            <a:r>
              <a:rPr lang="en-US" altLang="en-US" sz="2800" dirty="0">
                <a:solidFill>
                  <a:schemeClr val="tx2"/>
                </a:solidFill>
                <a:cs typeface="Arial" panose="020B0604020202020204" pitchFamily="34" charset="0"/>
              </a:rPr>
              <a:t>search for invariant features of the environment</a:t>
            </a:r>
          </a:p>
          <a:p>
            <a:pPr marL="201168" lvl="1" indent="0">
              <a:spcBef>
                <a:spcPct val="20000"/>
              </a:spcBef>
              <a:buClr>
                <a:srgbClr val="F3C20D"/>
              </a:buClr>
              <a:buNone/>
            </a:pPr>
            <a:r>
              <a:rPr lang="en-US" altLang="en-US" sz="2800" dirty="0" smtClean="0">
                <a:solidFill>
                  <a:schemeClr val="tx2"/>
                </a:solidFill>
                <a:cs typeface="Arial" panose="020B0604020202020204" pitchFamily="34" charset="0"/>
              </a:rPr>
              <a:t>- notice </a:t>
            </a:r>
            <a:r>
              <a:rPr lang="en-US" altLang="en-US" sz="2800" dirty="0">
                <a:solidFill>
                  <a:schemeClr val="tx2"/>
                </a:solidFill>
                <a:cs typeface="Arial" panose="020B0604020202020204" pitchFamily="34" charset="0"/>
              </a:rPr>
              <a:t>stable relationships among features of a stimulus, </a:t>
            </a:r>
            <a:r>
              <a:rPr lang="en-US" altLang="en-US" sz="2800" dirty="0" smtClean="0">
                <a:solidFill>
                  <a:schemeClr val="tx2"/>
                </a:solidFill>
                <a:cs typeface="Arial" panose="020B0604020202020204" pitchFamily="34" charset="0"/>
              </a:rPr>
              <a:t>detecting 	patterns </a:t>
            </a:r>
            <a:r>
              <a:rPr lang="en-US" altLang="en-US" sz="2800" dirty="0">
                <a:solidFill>
                  <a:schemeClr val="tx2"/>
                </a:solidFill>
                <a:cs typeface="Arial" panose="020B0604020202020204" pitchFamily="34" charset="0"/>
              </a:rPr>
              <a:t>such as individual faces</a:t>
            </a:r>
          </a:p>
          <a:p>
            <a:pPr marL="201168" lvl="1" indent="0">
              <a:spcBef>
                <a:spcPct val="20000"/>
              </a:spcBef>
              <a:buClr>
                <a:srgbClr val="F3C20D"/>
              </a:buClr>
              <a:buNone/>
            </a:pPr>
            <a:r>
              <a:rPr lang="en-US" altLang="en-US" sz="2800" dirty="0" smtClean="0">
                <a:solidFill>
                  <a:schemeClr val="tx2"/>
                </a:solidFill>
                <a:cs typeface="Arial" panose="020B0604020202020204" pitchFamily="34" charset="0"/>
              </a:rPr>
              <a:t>- gradually </a:t>
            </a:r>
            <a:r>
              <a:rPr lang="en-US" altLang="en-US" sz="2800" dirty="0">
                <a:solidFill>
                  <a:schemeClr val="tx2"/>
                </a:solidFill>
                <a:cs typeface="Arial" panose="020B0604020202020204" pitchFamily="34" charset="0"/>
              </a:rPr>
              <a:t>detect finer and finer features</a:t>
            </a:r>
          </a:p>
          <a:p>
            <a:endParaRPr lang="en-CA" dirty="0"/>
          </a:p>
        </p:txBody>
      </p:sp>
    </p:spTree>
    <p:extLst>
      <p:ext uri="{BB962C8B-B14F-4D97-AF65-F5344CB8AC3E}">
        <p14:creationId xmlns:p14="http://schemas.microsoft.com/office/powerpoint/2010/main" val="134564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Discussion</a:t>
            </a:r>
            <a:endParaRPr lang="en-CA" dirty="0"/>
          </a:p>
        </p:txBody>
      </p:sp>
      <p:sp>
        <p:nvSpPr>
          <p:cNvPr id="3" name="Content Placeholder 2"/>
          <p:cNvSpPr>
            <a:spLocks noGrp="1"/>
          </p:cNvSpPr>
          <p:nvPr>
            <p:ph idx="1"/>
          </p:nvPr>
        </p:nvSpPr>
        <p:spPr/>
        <p:txBody>
          <a:bodyPr/>
          <a:lstStyle/>
          <a:p>
            <a:r>
              <a:rPr lang="en-CA" dirty="0" smtClean="0"/>
              <a:t>What were some of your developmental milestones?</a:t>
            </a:r>
          </a:p>
          <a:p>
            <a:pPr marL="201168" lvl="1" indent="0">
              <a:buNone/>
            </a:pPr>
            <a:endParaRPr lang="en-CA" dirty="0" smtClean="0"/>
          </a:p>
          <a:p>
            <a:pPr marL="201168" lvl="1" indent="0">
              <a:buNone/>
            </a:pPr>
            <a:r>
              <a:rPr lang="en-CA" dirty="0" smtClean="0"/>
              <a:t>How do they compare to the developmental milestones listed on page 106?</a:t>
            </a:r>
          </a:p>
          <a:p>
            <a:pPr marL="201168" lvl="1" indent="0">
              <a:buNone/>
            </a:pPr>
            <a:endParaRPr lang="en-CA" dirty="0"/>
          </a:p>
          <a:p>
            <a:r>
              <a:rPr lang="en-CA" dirty="0" smtClean="0"/>
              <a:t>What were your first words?</a:t>
            </a:r>
          </a:p>
          <a:p>
            <a:r>
              <a:rPr lang="en-CA" dirty="0" smtClean="0"/>
              <a:t>What toys do you remember from your toddlerhood?</a:t>
            </a:r>
          </a:p>
          <a:p>
            <a:r>
              <a:rPr lang="en-CA" dirty="0" smtClean="0"/>
              <a:t>What memories do you have from that period of your life? </a:t>
            </a:r>
            <a:endParaRPr lang="en-CA" dirty="0"/>
          </a:p>
          <a:p>
            <a:pPr lvl="1"/>
            <a:r>
              <a:rPr lang="en-CA" dirty="0" smtClean="0"/>
              <a:t>They can be based on pictures and what you were told. </a:t>
            </a:r>
            <a:endParaRPr lang="en-CA" dirty="0"/>
          </a:p>
        </p:txBody>
      </p:sp>
    </p:spTree>
    <p:extLst>
      <p:ext uri="{BB962C8B-B14F-4D97-AF65-F5344CB8AC3E}">
        <p14:creationId xmlns:p14="http://schemas.microsoft.com/office/powerpoint/2010/main" val="237711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Videos</a:t>
            </a:r>
            <a:endParaRPr lang="en-CA" dirty="0"/>
          </a:p>
        </p:txBody>
      </p:sp>
      <p:sp>
        <p:nvSpPr>
          <p:cNvPr id="3" name="Content Placeholder 2"/>
          <p:cNvSpPr>
            <a:spLocks noGrp="1"/>
          </p:cNvSpPr>
          <p:nvPr>
            <p:ph idx="1"/>
          </p:nvPr>
        </p:nvSpPr>
        <p:spPr/>
        <p:txBody>
          <a:bodyPr/>
          <a:lstStyle/>
          <a:p>
            <a:r>
              <a:rPr lang="en-CA" dirty="0" smtClean="0">
                <a:hlinkClick r:id="rId2"/>
              </a:rPr>
              <a:t>Developmental Milestones</a:t>
            </a:r>
            <a:endParaRPr lang="en-CA" dirty="0" smtClean="0"/>
          </a:p>
          <a:p>
            <a:endParaRPr lang="en-CA" dirty="0"/>
          </a:p>
          <a:p>
            <a:r>
              <a:rPr lang="en-CA" dirty="0" smtClean="0">
                <a:hlinkClick r:id="rId3"/>
              </a:rPr>
              <a:t>PBS – The Secret Life of the Brain: The Baby’s Brain</a:t>
            </a:r>
            <a:endParaRPr lang="en-CA" dirty="0" smtClean="0"/>
          </a:p>
          <a:p>
            <a:endParaRPr lang="en-CA" dirty="0"/>
          </a:p>
        </p:txBody>
      </p:sp>
    </p:spTree>
    <p:extLst>
      <p:ext uri="{BB962C8B-B14F-4D97-AF65-F5344CB8AC3E}">
        <p14:creationId xmlns:p14="http://schemas.microsoft.com/office/powerpoint/2010/main" val="120610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Changes in Body Size and Muscle-Fat Makeup</a:t>
            </a:r>
            <a:endParaRPr lang="en-CA" dirty="0"/>
          </a:p>
        </p:txBody>
      </p:sp>
      <p:sp>
        <p:nvSpPr>
          <p:cNvPr id="3" name="Content Placeholder 2"/>
          <p:cNvSpPr>
            <a:spLocks noGrp="1"/>
          </p:cNvSpPr>
          <p:nvPr>
            <p:ph idx="1"/>
          </p:nvPr>
        </p:nvSpPr>
        <p:spPr/>
        <p:txBody>
          <a:bodyPr>
            <a:normAutofit/>
          </a:bodyPr>
          <a:lstStyle/>
          <a:p>
            <a:pPr marL="0" indent="0">
              <a:spcBef>
                <a:spcPts val="763"/>
              </a:spcBef>
              <a:buClr>
                <a:srgbClr val="F3C20D"/>
              </a:buClr>
              <a:buNone/>
            </a:pPr>
            <a:r>
              <a:rPr lang="en-US" altLang="en-US" sz="2400" dirty="0" smtClean="0">
                <a:solidFill>
                  <a:schemeClr val="tx1"/>
                </a:solidFill>
                <a:cs typeface="Arial" panose="020B0604020202020204" pitchFamily="34" charset="0"/>
              </a:rPr>
              <a:t>Height </a:t>
            </a:r>
            <a:r>
              <a:rPr lang="en-US" altLang="en-US" sz="2400" dirty="0">
                <a:solidFill>
                  <a:schemeClr val="tx1"/>
                </a:solidFill>
                <a:cs typeface="Arial" panose="020B0604020202020204" pitchFamily="34" charset="0"/>
              </a:rPr>
              <a:t>increases </a:t>
            </a:r>
            <a:r>
              <a:rPr lang="en-US" altLang="en-US" sz="2400" dirty="0" smtClean="0">
                <a:solidFill>
                  <a:schemeClr val="tx1"/>
                </a:solidFill>
                <a:cs typeface="Arial" panose="020B0604020202020204" pitchFamily="34" charset="0"/>
              </a:rPr>
              <a:t>50% by </a:t>
            </a:r>
            <a:r>
              <a:rPr lang="en-US" altLang="en-US" sz="2400" dirty="0">
                <a:solidFill>
                  <a:schemeClr val="tx1"/>
                </a:solidFill>
                <a:cs typeface="Arial" panose="020B0604020202020204" pitchFamily="34" charset="0"/>
              </a:rPr>
              <a:t>age 1, 75% by age 2</a:t>
            </a:r>
          </a:p>
          <a:p>
            <a:pPr marL="0" indent="0">
              <a:spcBef>
                <a:spcPts val="763"/>
              </a:spcBef>
              <a:buClr>
                <a:srgbClr val="F3C20D"/>
              </a:buClr>
              <a:buNone/>
            </a:pPr>
            <a:r>
              <a:rPr lang="en-US" altLang="en-US" sz="2400" dirty="0">
                <a:solidFill>
                  <a:schemeClr val="tx1"/>
                </a:solidFill>
                <a:cs typeface="Arial" panose="020B0604020202020204" pitchFamily="34" charset="0"/>
              </a:rPr>
              <a:t>Weight doubles by </a:t>
            </a:r>
            <a:r>
              <a:rPr lang="en-US" altLang="en-US" sz="2400" dirty="0" smtClean="0">
                <a:solidFill>
                  <a:schemeClr val="tx1"/>
                </a:solidFill>
                <a:cs typeface="Arial" panose="020B0604020202020204" pitchFamily="34" charset="0"/>
              </a:rPr>
              <a:t>5 months</a:t>
            </a:r>
            <a:r>
              <a:rPr lang="en-US" altLang="en-US" sz="2400" dirty="0">
                <a:solidFill>
                  <a:schemeClr val="tx1"/>
                </a:solidFill>
                <a:cs typeface="Arial" panose="020B0604020202020204" pitchFamily="34" charset="0"/>
              </a:rPr>
              <a:t>, triples by 1 year</a:t>
            </a:r>
          </a:p>
          <a:p>
            <a:pPr marL="0" indent="0">
              <a:spcBef>
                <a:spcPts val="763"/>
              </a:spcBef>
              <a:buClr>
                <a:srgbClr val="F3C20D"/>
              </a:buClr>
              <a:buNone/>
            </a:pPr>
            <a:r>
              <a:rPr lang="en-US" altLang="en-US" sz="2400" dirty="0" smtClean="0">
                <a:solidFill>
                  <a:schemeClr val="tx1"/>
                </a:solidFill>
                <a:cs typeface="Arial" panose="020B0604020202020204" pitchFamily="34" charset="0"/>
              </a:rPr>
              <a:t>Individual </a:t>
            </a:r>
            <a:r>
              <a:rPr lang="en-US" altLang="en-US" sz="2400" dirty="0">
                <a:solidFill>
                  <a:schemeClr val="tx1"/>
                </a:solidFill>
                <a:cs typeface="Arial" panose="020B0604020202020204" pitchFamily="34" charset="0"/>
              </a:rPr>
              <a:t>and </a:t>
            </a:r>
            <a:r>
              <a:rPr lang="en-US" altLang="en-US" sz="2400" dirty="0" smtClean="0">
                <a:solidFill>
                  <a:schemeClr val="tx1"/>
                </a:solidFill>
                <a:cs typeface="Arial" panose="020B0604020202020204" pitchFamily="34" charset="0"/>
              </a:rPr>
              <a:t>group differences </a:t>
            </a:r>
            <a:r>
              <a:rPr lang="en-US" altLang="en-US" sz="2400" dirty="0">
                <a:solidFill>
                  <a:schemeClr val="tx1"/>
                </a:solidFill>
                <a:cs typeface="Arial" panose="020B0604020202020204" pitchFamily="34" charset="0"/>
              </a:rPr>
              <a:t>in size </a:t>
            </a:r>
            <a:r>
              <a:rPr lang="en-US" altLang="en-US" sz="2400" dirty="0" smtClean="0">
                <a:solidFill>
                  <a:schemeClr val="tx1"/>
                </a:solidFill>
                <a:cs typeface="Arial" panose="020B0604020202020204" pitchFamily="34" charset="0"/>
              </a:rPr>
              <a:t>and rate </a:t>
            </a:r>
            <a:r>
              <a:rPr lang="en-US" altLang="en-US" sz="2400" dirty="0">
                <a:solidFill>
                  <a:schemeClr val="tx1"/>
                </a:solidFill>
                <a:cs typeface="Arial" panose="020B0604020202020204" pitchFamily="34" charset="0"/>
              </a:rPr>
              <a:t>of </a:t>
            </a:r>
            <a:r>
              <a:rPr lang="en-US" altLang="en-US" sz="2400" dirty="0" smtClean="0">
                <a:solidFill>
                  <a:schemeClr val="tx1"/>
                </a:solidFill>
                <a:cs typeface="Arial" panose="020B0604020202020204" pitchFamily="34" charset="0"/>
              </a:rPr>
              <a:t>growth</a:t>
            </a:r>
          </a:p>
          <a:p>
            <a:pPr marL="0" indent="0">
              <a:spcBef>
                <a:spcPts val="763"/>
              </a:spcBef>
              <a:buClr>
                <a:srgbClr val="F3C20D"/>
              </a:buClr>
              <a:buNone/>
            </a:pPr>
            <a:endParaRPr lang="en-US" altLang="en-US" dirty="0" smtClean="0">
              <a:solidFill>
                <a:schemeClr val="tx1"/>
              </a:solidFill>
              <a:cs typeface="Arial" panose="020B0604020202020204" pitchFamily="34" charset="0"/>
            </a:endParaRPr>
          </a:p>
          <a:p>
            <a:pPr marL="0" indent="0">
              <a:spcBef>
                <a:spcPts val="763"/>
              </a:spcBef>
              <a:buClr>
                <a:srgbClr val="F3C20D"/>
              </a:buClr>
              <a:buNone/>
            </a:pPr>
            <a:r>
              <a:rPr lang="en-US" altLang="en-US" dirty="0" smtClean="0">
                <a:solidFill>
                  <a:schemeClr val="tx1"/>
                </a:solidFill>
                <a:cs typeface="Arial" panose="020B0604020202020204" pitchFamily="34" charset="0"/>
              </a:rPr>
              <a:t>First phase:</a:t>
            </a:r>
          </a:p>
          <a:p>
            <a:pPr marL="0" indent="0">
              <a:spcBef>
                <a:spcPts val="763"/>
              </a:spcBef>
              <a:buClr>
                <a:srgbClr val="F3C20D"/>
              </a:buClr>
              <a:buNone/>
            </a:pPr>
            <a:r>
              <a:rPr lang="en-US" altLang="en-US" dirty="0" err="1" smtClean="0">
                <a:solidFill>
                  <a:schemeClr val="tx1"/>
                </a:solidFill>
                <a:cs typeface="Arial" panose="020B0604020202020204" pitchFamily="34" charset="0"/>
              </a:rPr>
              <a:t>Cephalocaudal</a:t>
            </a:r>
            <a:r>
              <a:rPr lang="en-US" altLang="en-US" dirty="0" smtClean="0">
                <a:solidFill>
                  <a:schemeClr val="tx1"/>
                </a:solidFill>
                <a:cs typeface="Arial" panose="020B0604020202020204" pitchFamily="34" charset="0"/>
              </a:rPr>
              <a:t> trend – “Head to Tail”. During the prenatal period, the head develops more rapidly than the lower part of the body. </a:t>
            </a:r>
          </a:p>
          <a:p>
            <a:pPr marL="0" indent="0">
              <a:spcBef>
                <a:spcPts val="763"/>
              </a:spcBef>
              <a:buClr>
                <a:srgbClr val="F3C20D"/>
              </a:buClr>
              <a:buNone/>
            </a:pPr>
            <a:r>
              <a:rPr lang="en-US" altLang="en-US" dirty="0" smtClean="0">
                <a:solidFill>
                  <a:schemeClr val="tx1"/>
                </a:solidFill>
                <a:cs typeface="Arial" panose="020B0604020202020204" pitchFamily="34" charset="0"/>
              </a:rPr>
              <a:t>Second Phase:</a:t>
            </a:r>
          </a:p>
          <a:p>
            <a:pPr marL="0" indent="0">
              <a:spcBef>
                <a:spcPts val="763"/>
              </a:spcBef>
              <a:buClr>
                <a:srgbClr val="F3C20D"/>
              </a:buClr>
              <a:buNone/>
            </a:pPr>
            <a:r>
              <a:rPr lang="en-US" altLang="en-US" dirty="0" err="1" smtClean="0">
                <a:solidFill>
                  <a:schemeClr val="tx1"/>
                </a:solidFill>
                <a:cs typeface="Arial" panose="020B0604020202020204" pitchFamily="34" charset="0"/>
              </a:rPr>
              <a:t>Proximodistal</a:t>
            </a:r>
            <a:r>
              <a:rPr lang="en-US" altLang="en-US" dirty="0" smtClean="0">
                <a:solidFill>
                  <a:schemeClr val="tx1"/>
                </a:solidFill>
                <a:cs typeface="Arial" panose="020B0604020202020204" pitchFamily="34" charset="0"/>
              </a:rPr>
              <a:t> trend – “Near to Far”. The body grows from the center outward.  </a:t>
            </a:r>
          </a:p>
          <a:p>
            <a:endParaRPr lang="en-CA" dirty="0">
              <a:solidFill>
                <a:schemeClr val="tx1"/>
              </a:solidFill>
            </a:endParaRPr>
          </a:p>
        </p:txBody>
      </p:sp>
    </p:spTree>
    <p:extLst>
      <p:ext uri="{BB962C8B-B14F-4D97-AF65-F5344CB8AC3E}">
        <p14:creationId xmlns:p14="http://schemas.microsoft.com/office/powerpoint/2010/main" val="119400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Brain Development</a:t>
            </a:r>
            <a:endParaRPr lang="en-CA" dirty="0"/>
          </a:p>
        </p:txBody>
      </p:sp>
      <p:sp>
        <p:nvSpPr>
          <p:cNvPr id="3" name="Content Placeholder 2"/>
          <p:cNvSpPr>
            <a:spLocks noGrp="1"/>
          </p:cNvSpPr>
          <p:nvPr>
            <p:ph idx="1"/>
          </p:nvPr>
        </p:nvSpPr>
        <p:spPr/>
        <p:txBody>
          <a:bodyPr/>
          <a:lstStyle/>
          <a:p>
            <a:r>
              <a:rPr lang="en-CA" dirty="0" smtClean="0">
                <a:hlinkClick r:id="rId2"/>
              </a:rPr>
              <a:t>Video about Neurology</a:t>
            </a:r>
            <a:endParaRPr lang="en-CA" dirty="0" smtClean="0"/>
          </a:p>
          <a:p>
            <a:r>
              <a:rPr lang="en-CA" dirty="0" smtClean="0">
                <a:hlinkClick r:id="rId3"/>
              </a:rPr>
              <a:t>How a Neuron Fires</a:t>
            </a:r>
            <a:endParaRPr lang="en-CA" dirty="0" smtClean="0"/>
          </a:p>
          <a:p>
            <a:endParaRPr lang="en-CA" dirty="0"/>
          </a:p>
          <a:p>
            <a:endParaRPr lang="en-CA" dirty="0"/>
          </a:p>
        </p:txBody>
      </p:sp>
      <p:pic>
        <p:nvPicPr>
          <p:cNvPr id="4" name="table"/>
          <p:cNvPicPr>
            <a:picLocks noChangeAspect="1"/>
          </p:cNvPicPr>
          <p:nvPr/>
        </p:nvPicPr>
        <p:blipFill>
          <a:blip r:embed="rId4"/>
          <a:stretch>
            <a:fillRect/>
          </a:stretch>
        </p:blipFill>
        <p:spPr>
          <a:xfrm>
            <a:off x="4430332" y="2620132"/>
            <a:ext cx="6725348" cy="3248961"/>
          </a:xfrm>
          <a:prstGeom prst="rect">
            <a:avLst/>
          </a:prstGeom>
        </p:spPr>
      </p:pic>
    </p:spTree>
    <p:extLst>
      <p:ext uri="{BB962C8B-B14F-4D97-AF65-F5344CB8AC3E}">
        <p14:creationId xmlns:p14="http://schemas.microsoft.com/office/powerpoint/2010/main" val="1062314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Methods for Measuring Brain Functioning</a:t>
            </a:r>
            <a:endParaRPr lang="en-CA" dirty="0"/>
          </a:p>
        </p:txBody>
      </p:sp>
      <p:sp>
        <p:nvSpPr>
          <p:cNvPr id="3" name="Content Placeholder 2"/>
          <p:cNvSpPr>
            <a:spLocks noGrp="1"/>
          </p:cNvSpPr>
          <p:nvPr>
            <p:ph idx="1"/>
          </p:nvPr>
        </p:nvSpPr>
        <p:spPr/>
        <p:txBody>
          <a:bodyPr/>
          <a:lstStyle/>
          <a:p>
            <a:pPr marL="0" indent="0">
              <a:spcBef>
                <a:spcPct val="20000"/>
              </a:spcBef>
              <a:buClr>
                <a:srgbClr val="F3C20D"/>
              </a:buClr>
              <a:buNone/>
            </a:pPr>
            <a:r>
              <a:rPr lang="en-US" altLang="en-US" sz="2400" dirty="0">
                <a:solidFill>
                  <a:schemeClr val="tx1"/>
                </a:solidFill>
                <a:cs typeface="Arial" panose="020B0604020202020204" pitchFamily="34" charset="0"/>
                <a:hlinkClick r:id="rId2"/>
              </a:rPr>
              <a:t>Electroencephalogram (EEG)</a:t>
            </a:r>
            <a:endParaRPr lang="en-US" altLang="en-US" sz="2400" dirty="0">
              <a:solidFill>
                <a:schemeClr val="tx1"/>
              </a:solidFill>
              <a:cs typeface="Arial" panose="020B0604020202020204" pitchFamily="34" charset="0"/>
            </a:endParaRPr>
          </a:p>
          <a:p>
            <a:pPr marL="0" indent="0">
              <a:spcBef>
                <a:spcPct val="20000"/>
              </a:spcBef>
              <a:buClr>
                <a:srgbClr val="F3C20D"/>
              </a:buClr>
              <a:buNone/>
            </a:pPr>
            <a:r>
              <a:rPr lang="en-US" altLang="en-US" sz="2400" dirty="0">
                <a:solidFill>
                  <a:schemeClr val="tx1"/>
                </a:solidFill>
                <a:cs typeface="Arial" panose="020B0604020202020204" pitchFamily="34" charset="0"/>
              </a:rPr>
              <a:t>Event-related potentials (ERPs)</a:t>
            </a:r>
          </a:p>
          <a:p>
            <a:pPr marL="0" indent="0">
              <a:spcBef>
                <a:spcPct val="20000"/>
              </a:spcBef>
              <a:buClr>
                <a:srgbClr val="F3C20D"/>
              </a:buClr>
              <a:buNone/>
            </a:pPr>
            <a:r>
              <a:rPr lang="en-US" altLang="en-US" sz="2400" dirty="0" smtClean="0">
                <a:solidFill>
                  <a:schemeClr val="tx1"/>
                </a:solidFill>
                <a:cs typeface="Arial" panose="020B0604020202020204" pitchFamily="34" charset="0"/>
                <a:hlinkClick r:id="rId3"/>
              </a:rPr>
              <a:t>Functional magnetic resonance imaging (fMRI)</a:t>
            </a:r>
            <a:endParaRPr lang="en-US" altLang="en-US" sz="2400" dirty="0" smtClean="0">
              <a:solidFill>
                <a:schemeClr val="tx1"/>
              </a:solidFill>
              <a:cs typeface="Arial" panose="020B0604020202020204" pitchFamily="34" charset="0"/>
            </a:endParaRPr>
          </a:p>
          <a:p>
            <a:pPr marL="0" indent="0">
              <a:spcBef>
                <a:spcPct val="20000"/>
              </a:spcBef>
              <a:buClr>
                <a:srgbClr val="F3C20D"/>
              </a:buClr>
              <a:buNone/>
            </a:pPr>
            <a:r>
              <a:rPr lang="en-US" altLang="en-US" sz="2400" dirty="0" smtClean="0">
                <a:solidFill>
                  <a:schemeClr val="tx1"/>
                </a:solidFill>
                <a:cs typeface="Arial" panose="020B0604020202020204" pitchFamily="34" charset="0"/>
                <a:hlinkClick r:id="rId4"/>
              </a:rPr>
              <a:t>Positron emission tomography (PET)</a:t>
            </a:r>
            <a:endParaRPr lang="en-US" altLang="en-US" sz="2400" dirty="0" smtClean="0">
              <a:solidFill>
                <a:schemeClr val="tx1"/>
              </a:solidFill>
              <a:cs typeface="Arial" panose="020B0604020202020204" pitchFamily="34" charset="0"/>
            </a:endParaRPr>
          </a:p>
          <a:p>
            <a:pPr marL="0" indent="0">
              <a:spcBef>
                <a:spcPct val="20000"/>
              </a:spcBef>
              <a:buClr>
                <a:srgbClr val="F3C20D"/>
              </a:buClr>
              <a:buNone/>
            </a:pPr>
            <a:r>
              <a:rPr lang="en-US" altLang="en-US" sz="2400" dirty="0" smtClean="0">
                <a:solidFill>
                  <a:schemeClr val="tx1"/>
                </a:solidFill>
                <a:cs typeface="Arial" panose="020B0604020202020204" pitchFamily="34" charset="0"/>
                <a:hlinkClick r:id="rId5"/>
              </a:rPr>
              <a:t>Near-infrared </a:t>
            </a:r>
            <a:r>
              <a:rPr lang="en-US" altLang="en-US" sz="2400" dirty="0">
                <a:solidFill>
                  <a:schemeClr val="tx1"/>
                </a:solidFill>
                <a:cs typeface="Arial" panose="020B0604020202020204" pitchFamily="34" charset="0"/>
                <a:hlinkClick r:id="rId5"/>
              </a:rPr>
              <a:t>spectroscopy (NIRS)</a:t>
            </a:r>
            <a:endParaRPr lang="en-US" altLang="en-US" sz="2400" dirty="0">
              <a:solidFill>
                <a:schemeClr val="tx1"/>
              </a:solidFill>
              <a:cs typeface="Arial" panose="020B0604020202020204" pitchFamily="34" charset="0"/>
            </a:endParaRPr>
          </a:p>
          <a:p>
            <a:endParaRPr lang="en-CA" dirty="0"/>
          </a:p>
        </p:txBody>
      </p:sp>
    </p:spTree>
    <p:extLst>
      <p:ext uri="{BB962C8B-B14F-4D97-AF65-F5344CB8AC3E}">
        <p14:creationId xmlns:p14="http://schemas.microsoft.com/office/powerpoint/2010/main" val="1110489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Development of the Cerebral Cortex</a:t>
            </a:r>
            <a:endParaRPr lang="en-CA" dirty="0"/>
          </a:p>
        </p:txBody>
      </p:sp>
      <p:pic>
        <p:nvPicPr>
          <p:cNvPr id="4" name="Content Placeholder 3" descr="BKB04F05.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10614" y="1837734"/>
            <a:ext cx="4521661" cy="403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half" idx="2"/>
          </p:nvPr>
        </p:nvSpPr>
        <p:spPr/>
        <p:txBody>
          <a:bodyPr>
            <a:normAutofit fontScale="92500" lnSpcReduction="10000"/>
          </a:bodyPr>
          <a:lstStyle/>
          <a:p>
            <a:r>
              <a:rPr lang="en-CA" dirty="0" smtClean="0"/>
              <a:t>Two Hemispheres </a:t>
            </a:r>
          </a:p>
          <a:p>
            <a:pPr lvl="1"/>
            <a:r>
              <a:rPr lang="en-CA" sz="1600" dirty="0" smtClean="0"/>
              <a:t>Left – Verbal, positive emotions, sequential, analytic processing</a:t>
            </a:r>
          </a:p>
          <a:p>
            <a:pPr lvl="1"/>
            <a:r>
              <a:rPr lang="en-CA" sz="1600" dirty="0" smtClean="0"/>
              <a:t>Right – Spatial, negative emotions , holistic, integrative processing</a:t>
            </a:r>
          </a:p>
          <a:p>
            <a:r>
              <a:rPr lang="en-CA" dirty="0" smtClean="0"/>
              <a:t>Brain Lateralization </a:t>
            </a:r>
          </a:p>
          <a:p>
            <a:pPr marL="201168" lvl="1" indent="0">
              <a:buNone/>
            </a:pPr>
            <a:r>
              <a:rPr lang="en-CA" sz="1200" dirty="0" smtClean="0"/>
              <a:t>Brain </a:t>
            </a:r>
            <a:r>
              <a:rPr lang="en-CA" sz="1200" dirty="0"/>
              <a:t>Lateralization is a complex and ongoing process by which differing regions of the brain “take over” the functioning of specific behaviors and cognitive skills. Lateralization literally means that certain functions are located (in part or total) on one side of the brain.</a:t>
            </a:r>
            <a:endParaRPr lang="en-CA" sz="1200" dirty="0" smtClean="0"/>
          </a:p>
          <a:p>
            <a:r>
              <a:rPr lang="en-CA" dirty="0" smtClean="0"/>
              <a:t>Brain Plasticity</a:t>
            </a:r>
          </a:p>
          <a:p>
            <a:pPr marL="201168" lvl="1" indent="0">
              <a:buNone/>
            </a:pPr>
            <a:r>
              <a:rPr lang="en-CA" sz="1600" dirty="0" smtClean="0"/>
              <a:t>Before the hemispheres lateralize their functioning, the brain can adapt easier if damaged</a:t>
            </a:r>
          </a:p>
          <a:p>
            <a:r>
              <a:rPr lang="en-CA" dirty="0" smtClean="0"/>
              <a:t>Sensitive Period</a:t>
            </a:r>
            <a:endParaRPr lang="en-CA" dirty="0"/>
          </a:p>
          <a:p>
            <a:pPr marL="201168" lvl="1" indent="0">
              <a:buNone/>
            </a:pPr>
            <a:r>
              <a:rPr lang="en-CA" sz="1600" dirty="0" smtClean="0"/>
              <a:t>Sensory deprivation causes brain damage.  Environmental stimulation leads to overall brain growth.</a:t>
            </a:r>
            <a:endParaRPr lang="en-CA" sz="1600" dirty="0"/>
          </a:p>
          <a:p>
            <a:pPr marL="201168" lvl="1" indent="0">
              <a:buNone/>
            </a:pPr>
            <a:endParaRPr lang="en-CA" sz="1600" dirty="0" smtClean="0"/>
          </a:p>
          <a:p>
            <a:pPr marL="201168" lvl="1" indent="0">
              <a:buNone/>
            </a:pPr>
            <a:endParaRPr lang="en-CA" sz="1600" dirty="0" smtClean="0"/>
          </a:p>
          <a:p>
            <a:pPr marL="201168" lvl="1" indent="0">
              <a:buNone/>
            </a:pPr>
            <a:endParaRPr lang="en-CA" sz="1600" dirty="0"/>
          </a:p>
        </p:txBody>
      </p:sp>
    </p:spTree>
    <p:extLst>
      <p:ext uri="{BB962C8B-B14F-4D97-AF65-F5344CB8AC3E}">
        <p14:creationId xmlns:p14="http://schemas.microsoft.com/office/powerpoint/2010/main" val="428354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Appropriate Stimulation</a:t>
            </a:r>
            <a:endParaRPr lang="en-CA" dirty="0"/>
          </a:p>
        </p:txBody>
      </p:sp>
      <p:sp>
        <p:nvSpPr>
          <p:cNvPr id="5" name="Content Placeholder 4"/>
          <p:cNvSpPr>
            <a:spLocks noGrp="1"/>
          </p:cNvSpPr>
          <p:nvPr>
            <p:ph idx="1"/>
          </p:nvPr>
        </p:nvSpPr>
        <p:spPr/>
        <p:txBody>
          <a:bodyPr/>
          <a:lstStyle/>
          <a:p>
            <a:r>
              <a:rPr lang="en-CA" b="1" dirty="0" smtClean="0"/>
              <a:t>Experience-expected brain growth </a:t>
            </a:r>
            <a:r>
              <a:rPr lang="en-CA" dirty="0" smtClean="0"/>
              <a:t>– refers to the young brain’s rapidly developing organization, which depends on ordinary experiences – opportunities to explore the environment, interact with people, and hear language. </a:t>
            </a:r>
          </a:p>
          <a:p>
            <a:pPr lvl="1"/>
            <a:r>
              <a:rPr lang="en-CA" dirty="0" smtClean="0"/>
              <a:t>Sensitive period</a:t>
            </a:r>
          </a:p>
          <a:p>
            <a:pPr marL="201168" lvl="1" indent="0">
              <a:buNone/>
            </a:pPr>
            <a:endParaRPr lang="en-CA" dirty="0"/>
          </a:p>
          <a:p>
            <a:r>
              <a:rPr lang="en-CA" b="1" dirty="0" smtClean="0"/>
              <a:t>Experience-dependent brain growth </a:t>
            </a:r>
            <a:r>
              <a:rPr lang="en-CA" dirty="0" smtClean="0"/>
              <a:t>– occurs throughout our lives. It consists of additional growth and refinement of established brain structures as a result of specific learning experiences that vary widely across individuals and cultures. </a:t>
            </a:r>
          </a:p>
          <a:p>
            <a:pPr lvl="1"/>
            <a:r>
              <a:rPr lang="en-CA" dirty="0" smtClean="0"/>
              <a:t>No sensitive period</a:t>
            </a:r>
          </a:p>
          <a:p>
            <a:pPr lvl="1"/>
            <a:r>
              <a:rPr lang="en-CA" dirty="0" smtClean="0"/>
              <a:t>Rushing these experiences may overwhelm the brain reducing the brain’s experience expected brain growth</a:t>
            </a:r>
            <a:endParaRPr lang="en-CA" dirty="0"/>
          </a:p>
        </p:txBody>
      </p:sp>
    </p:spTree>
    <p:extLst>
      <p:ext uri="{BB962C8B-B14F-4D97-AF65-F5344CB8AC3E}">
        <p14:creationId xmlns:p14="http://schemas.microsoft.com/office/powerpoint/2010/main" val="337722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Influences on Early Physical Growth</a:t>
            </a:r>
            <a:endParaRPr lang="en-CA" dirty="0"/>
          </a:p>
        </p:txBody>
      </p:sp>
      <p:sp>
        <p:nvSpPr>
          <p:cNvPr id="3" name="Content Placeholder 2"/>
          <p:cNvSpPr>
            <a:spLocks noGrp="1"/>
          </p:cNvSpPr>
          <p:nvPr>
            <p:ph idx="1"/>
          </p:nvPr>
        </p:nvSpPr>
        <p:spPr/>
        <p:txBody>
          <a:bodyPr/>
          <a:lstStyle/>
          <a:p>
            <a:r>
              <a:rPr lang="en-CA" sz="3200" dirty="0" smtClean="0"/>
              <a:t>Heredity</a:t>
            </a:r>
          </a:p>
          <a:p>
            <a:r>
              <a:rPr lang="en-CA" sz="3200" dirty="0" smtClean="0"/>
              <a:t>Nutrition</a:t>
            </a:r>
          </a:p>
          <a:p>
            <a:r>
              <a:rPr lang="en-CA" sz="3200" dirty="0" smtClean="0"/>
              <a:t>Malnutrition</a:t>
            </a:r>
          </a:p>
          <a:p>
            <a:endParaRPr lang="en-CA" dirty="0"/>
          </a:p>
        </p:txBody>
      </p:sp>
    </p:spTree>
    <p:extLst>
      <p:ext uri="{BB962C8B-B14F-4D97-AF65-F5344CB8AC3E}">
        <p14:creationId xmlns:p14="http://schemas.microsoft.com/office/powerpoint/2010/main" val="362421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Capacities</a:t>
            </a:r>
            <a:endParaRPr lang="en-CA"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963" y="2005608"/>
            <a:ext cx="4938712" cy="3704034"/>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18238" y="1866342"/>
            <a:ext cx="4937125" cy="3982567"/>
          </a:xfrm>
        </p:spPr>
      </p:pic>
    </p:spTree>
    <p:extLst>
      <p:ext uri="{BB962C8B-B14F-4D97-AF65-F5344CB8AC3E}">
        <p14:creationId xmlns:p14="http://schemas.microsoft.com/office/powerpoint/2010/main" val="374427505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1104</TotalTime>
  <Words>501</Words>
  <Application>Microsoft Office PowerPoint</Application>
  <PresentationFormat>Widescreen</PresentationFormat>
  <Paragraphs>84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Retrospect</vt:lpstr>
      <vt:lpstr>Fundamentals of Lifespan Development</vt:lpstr>
      <vt:lpstr>Videos</vt:lpstr>
      <vt:lpstr>Changes in Body Size and Muscle-Fat Makeup</vt:lpstr>
      <vt:lpstr>Brain Development</vt:lpstr>
      <vt:lpstr>Methods for Measuring Brain Functioning</vt:lpstr>
      <vt:lpstr>Development of the Cerebral Cortex</vt:lpstr>
      <vt:lpstr>Appropriate Stimulation</vt:lpstr>
      <vt:lpstr>Influences on Early Physical Growth</vt:lpstr>
      <vt:lpstr>Learning Capacities</vt:lpstr>
      <vt:lpstr>Learning - Key Terms</vt:lpstr>
      <vt:lpstr>Motor Development</vt:lpstr>
      <vt:lpstr>Hearing</vt:lpstr>
      <vt:lpstr>Seeing</vt:lpstr>
      <vt:lpstr>Seeing</vt:lpstr>
      <vt:lpstr>Intermodal Perception</vt:lpstr>
      <vt:lpstr>Differentiation Theory</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Lifespan Development</dc:title>
  <dc:creator>Erik Chevrier</dc:creator>
  <cp:lastModifiedBy>Erik Chevrier</cp:lastModifiedBy>
  <cp:revision>36</cp:revision>
  <dcterms:created xsi:type="dcterms:W3CDTF">2014-09-17T01:29:52Z</dcterms:created>
  <dcterms:modified xsi:type="dcterms:W3CDTF">2014-09-17T20:22:29Z</dcterms:modified>
</cp:coreProperties>
</file>