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608077NtNI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rNBEhzjg8I" TargetMode="External"/><Relationship Id="rId2" Type="http://schemas.openxmlformats.org/officeDocument/2006/relationships/hyperlink" Target="http://www.youtube.com/watch?v=FpOtpuBnjb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September 24 – Emotional and social development in infancy and toddlerhood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57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and Environmental Influences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87764"/>
            <a:ext cx="4938712" cy="273972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Child Rearing: The Goodness-of-Fit-Model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Interaction 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between temperament and child-rearing style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Effective child rearing: good fit with child’s temperament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9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Bowlby’s Ethological Theory of Attachment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cs typeface="Arial" charset="0"/>
              </a:rPr>
              <a:t>Pre-attachment phase (Birth to 6 weeks) – </a:t>
            </a:r>
            <a:r>
              <a:rPr lang="en-US" sz="2400" dirty="0" smtClean="0">
                <a:cs typeface="Arial" charset="0"/>
              </a:rPr>
              <a:t>Grasping, crying, smiling, gazing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b="1" dirty="0" smtClean="0">
                <a:cs typeface="Arial" charset="0"/>
              </a:rPr>
              <a:t>Attachment-in-the-making phase (6 weeks to 6-8 months) </a:t>
            </a:r>
            <a:r>
              <a:rPr lang="en-US" sz="2400" b="1" dirty="0">
                <a:cs typeface="Arial" charset="0"/>
              </a:rPr>
              <a:t>– </a:t>
            </a:r>
            <a:r>
              <a:rPr lang="en-US" sz="2400" dirty="0" smtClean="0">
                <a:cs typeface="Arial" charset="0"/>
              </a:rPr>
              <a:t>Begin to develop a 	sense of trust to caregiver over stranger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b="1" dirty="0">
                <a:cs typeface="Arial" charset="0"/>
              </a:rPr>
              <a:t>Clear-cut attachment </a:t>
            </a:r>
            <a:r>
              <a:rPr lang="en-US" sz="2400" b="1" dirty="0" smtClean="0">
                <a:cs typeface="Arial" charset="0"/>
              </a:rPr>
              <a:t>phase (6-8 months to 18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 smtClean="0">
                <a:cs typeface="Arial" charset="0"/>
              </a:rPr>
              <a:t>months-2 years) –</a:t>
            </a:r>
            <a:r>
              <a:rPr lang="en-US" sz="2400" dirty="0" smtClean="0">
                <a:cs typeface="Arial" charset="0"/>
              </a:rPr>
              <a:t> Separation 	anxiety may occur depending on temperament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r>
              <a:rPr lang="en-US" sz="2400" b="1" dirty="0" smtClean="0">
                <a:cs typeface="Arial" charset="0"/>
              </a:rPr>
              <a:t>Reciprocal relationship with caregiver (18 months-2years and on) </a:t>
            </a:r>
            <a:r>
              <a:rPr lang="en-US" sz="2400" dirty="0" smtClean="0">
                <a:cs typeface="Arial" charset="0"/>
              </a:rPr>
              <a:t>– The 	development of language permits discussion of coming and going</a:t>
            </a:r>
            <a:endParaRPr lang="en-US" sz="2400" dirty="0">
              <a:cs typeface="Arial" charset="0"/>
            </a:endParaRP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740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Ainsworth Attachment Styles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dirty="0" smtClean="0">
                <a:solidFill>
                  <a:schemeClr val="tx1"/>
                </a:solidFill>
                <a:hlinkClick r:id="rId2"/>
              </a:rPr>
              <a:t>Strange Situation Paradigm</a:t>
            </a:r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Secure attachment (60%)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Avoidant attachment (15%)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Resistant attachment (10%)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Disorganized/disoriented attachment (15%)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Cultural Variations</a:t>
            </a:r>
          </a:p>
          <a:p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Factors that affect attachment</a:t>
            </a:r>
            <a:endParaRPr lang="en-CA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Early availability of consistent caregiver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Quality of caregiving: parental sensitivity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Infant characteristics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Parents’ internal working models</a:t>
            </a:r>
            <a:endParaRPr lang="en-US" alt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Multiple Attachments to: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Mothers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Fathers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Siblings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Grandparents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Professional caregivers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Self-Development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59839"/>
            <a:ext cx="4938712" cy="279557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Self-categorization (2</a:t>
            </a:r>
            <a:r>
              <a:rPr lang="en-CA" baseline="30000" dirty="0" smtClean="0">
                <a:solidFill>
                  <a:schemeClr val="tx1"/>
                </a:solidFill>
              </a:rPr>
              <a:t>nd</a:t>
            </a:r>
            <a:r>
              <a:rPr lang="en-CA" dirty="0" smtClean="0">
                <a:solidFill>
                  <a:schemeClr val="tx1"/>
                </a:solidFill>
              </a:rPr>
              <a:t> year) – Develops along 	with language</a:t>
            </a:r>
          </a:p>
          <a:p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Self-control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inhibit impulses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manage negative emotions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behave </a:t>
            </a: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in socially acceptable </a:t>
            </a:r>
            <a:r>
              <a:rPr lang="en-US" altLang="en-US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ways</a:t>
            </a: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endParaRPr lang="en-CA" sz="2000" dirty="0">
              <a:solidFill>
                <a:schemeClr val="tx1"/>
              </a:solidFill>
            </a:endParaRP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CA" sz="2000" dirty="0" smtClean="0">
                <a:solidFill>
                  <a:schemeClr val="tx1"/>
                </a:solidFill>
              </a:rPr>
              <a:t>Self-control </a:t>
            </a:r>
            <a:r>
              <a:rPr lang="en-CA" sz="2000" dirty="0">
                <a:solidFill>
                  <a:schemeClr val="tx1"/>
                </a:solidFill>
              </a:rPr>
              <a:t>d</a:t>
            </a:r>
            <a:r>
              <a:rPr lang="en-CA" sz="2000" dirty="0" smtClean="0">
                <a:solidFill>
                  <a:schemeClr val="tx1"/>
                </a:solidFill>
              </a:rPr>
              <a:t>epends on:</a:t>
            </a:r>
            <a:endParaRPr lang="en-US" altLang="en-US" sz="2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awareness </a:t>
            </a: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of self as separate, autonomous being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confidence in directing own actions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memory for caregiver’s directives</a:t>
            </a:r>
            <a:endParaRPr lang="en-US" altLang="en-US" sz="1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endParaRPr lang="en-US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How can adults encourage toddlers to comply with their requests?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761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Helping Toddlers Develop Compliance and Self-Control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with sensitivity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advance notice of change in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many prompts and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 self-controlled behavior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language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rules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>
                <a:hlinkClick r:id="rId2"/>
              </a:rPr>
              <a:t>Erik Erikson</a:t>
            </a:r>
            <a:r>
              <a:rPr lang="en-CA" sz="3600" dirty="0" smtClean="0"/>
              <a:t> </a:t>
            </a:r>
            <a:r>
              <a:rPr lang="en-CA" sz="1400" dirty="0" smtClean="0"/>
              <a:t>– 5:40</a:t>
            </a:r>
          </a:p>
          <a:p>
            <a:r>
              <a:rPr lang="en-CA" sz="3600" dirty="0" smtClean="0">
                <a:hlinkClick r:id="rId3"/>
              </a:rPr>
              <a:t>Harry Harlow</a:t>
            </a:r>
            <a:endParaRPr lang="en-CA" sz="36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4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Erikson’s Psychosocial Stages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90" y="1846263"/>
            <a:ext cx="4359145" cy="4022725"/>
          </a:xfrm>
        </p:spPr>
      </p:pic>
    </p:spTree>
    <p:extLst>
      <p:ext uri="{BB962C8B-B14F-4D97-AF65-F5344CB8AC3E}">
        <p14:creationId xmlns:p14="http://schemas.microsoft.com/office/powerpoint/2010/main" val="10850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Erikson’s Psychosocial Stages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321" y="1846263"/>
            <a:ext cx="794368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of Basic Emotions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945" y="1846263"/>
            <a:ext cx="705643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and Responding to Emotions of Others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Birth – Matching </a:t>
            </a: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feeling tone of caregiver</a:t>
            </a: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3–4 months – Sensitivity </a:t>
            </a: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to structure and timing of face-to-face </a:t>
            </a: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interactions</a:t>
            </a: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8–10 </a:t>
            </a:r>
            <a:r>
              <a:rPr lang="en-US" alt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months – Social referencing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Reliance 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on a trusted person’s emotional reactions to appraise an uncertain situation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Used by caregivers to teach children how to react to everyday events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76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Self-Conscious Emotions &amp; Emotional Regulation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Self-Conscious Emotions</a:t>
            </a:r>
            <a:endParaRPr lang="en-US" altLang="en-US" sz="38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Shame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Embarrassment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Guilt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Pride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Envy</a:t>
            </a: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endParaRPr lang="en-US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Awareness of </a:t>
            </a: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self as </a:t>
            </a:r>
            <a:r>
              <a:rPr lang="en-US" altLang="en-US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a separate unique individual</a:t>
            </a: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Adult instruction</a:t>
            </a: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Appear between ages 1½ and 3 </a:t>
            </a:r>
            <a:r>
              <a:rPr lang="en-US" altLang="en-US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years</a:t>
            </a: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endParaRPr lang="en-US" sz="28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r>
              <a:rPr lang="en-US" altLang="en-US" sz="3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Emotional Regulation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700" dirty="0" smtClean="0">
                <a:solidFill>
                  <a:schemeClr val="tx2"/>
                </a:solidFill>
                <a:cs typeface="Arial" panose="020B0604020202020204" pitchFamily="34" charset="0"/>
              </a:rPr>
              <a:t>Prefrontal cortex development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</a:pPr>
            <a:r>
              <a:rPr lang="en-US" altLang="en-US" sz="2700" dirty="0" smtClean="0">
                <a:solidFill>
                  <a:schemeClr val="tx2"/>
                </a:solidFill>
                <a:cs typeface="Arial" panose="020B0604020202020204" pitchFamily="34" charset="0"/>
              </a:rPr>
              <a:t>Assistance of caregivers</a:t>
            </a: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</a:pPr>
            <a:endParaRPr lang="en-US" altLang="en-US" sz="38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01168" lvl="1" indent="0">
              <a:spcBef>
                <a:spcPct val="20000"/>
              </a:spcBef>
              <a:buClr>
                <a:srgbClr val="F3C20D"/>
              </a:buClr>
              <a:buNone/>
            </a:pPr>
            <a:endParaRPr lang="en-US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Structure of Temperament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Thomas &amp; Chess</a:t>
            </a:r>
          </a:p>
          <a:p>
            <a:pPr lvl="1"/>
            <a:r>
              <a:rPr lang="en-CA" sz="2400" dirty="0" smtClean="0"/>
              <a:t>Easy child (40%)</a:t>
            </a:r>
          </a:p>
          <a:p>
            <a:pPr lvl="1"/>
            <a:r>
              <a:rPr lang="en-CA" sz="2400" dirty="0" smtClean="0"/>
              <a:t>Difficult child (10%)</a:t>
            </a:r>
          </a:p>
          <a:p>
            <a:pPr lvl="1"/>
            <a:r>
              <a:rPr lang="en-CA" sz="2400" dirty="0" smtClean="0"/>
              <a:t>Slow to warm up (15%) </a:t>
            </a:r>
          </a:p>
          <a:p>
            <a:pPr lvl="1"/>
            <a:r>
              <a:rPr lang="en-CA" sz="2400" dirty="0" smtClean="0"/>
              <a:t>Not in a category (35%)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01" y="1938799"/>
            <a:ext cx="4528980" cy="4243059"/>
          </a:xfrm>
        </p:spPr>
      </p:pic>
    </p:spTree>
    <p:extLst>
      <p:ext uri="{BB962C8B-B14F-4D97-AF65-F5344CB8AC3E}">
        <p14:creationId xmlns:p14="http://schemas.microsoft.com/office/powerpoint/2010/main" val="907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Stability of Temperament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rgbClr val="F3C20D"/>
              </a:buClr>
              <a:buNone/>
              <a:defRPr/>
            </a:pPr>
            <a:r>
              <a:rPr lang="en-US" sz="2800" dirty="0">
                <a:solidFill>
                  <a:schemeClr val="tx2"/>
                </a:solidFill>
                <a:cs typeface="Arial" charset="0"/>
              </a:rPr>
              <a:t>Stability 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is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low 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in infancy and 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toddlerhood</a:t>
            </a:r>
          </a:p>
          <a:p>
            <a:pPr lvl="1">
              <a:spcBef>
                <a:spcPct val="20000"/>
              </a:spcBef>
              <a:buClr>
                <a:srgbClr val="F3C20D"/>
              </a:buClr>
              <a:defRPr/>
            </a:pP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moderate 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from preschool years on</a:t>
            </a: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  <a:defRPr/>
            </a:pPr>
            <a:endParaRPr lang="en-US" sz="2800" dirty="0">
              <a:solidFill>
                <a:schemeClr val="tx2"/>
              </a:solidFill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  <a:defRPr/>
            </a:pPr>
            <a:endParaRPr lang="en-US" sz="2800" dirty="0" smtClean="0">
              <a:solidFill>
                <a:schemeClr val="tx2"/>
              </a:solidFill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F3C20D"/>
              </a:buClr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Temperament develops with 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age, 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becoming more 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stable after </a:t>
            </a:r>
            <a:r>
              <a:rPr lang="en-US" sz="2800" dirty="0" smtClean="0">
                <a:solidFill>
                  <a:schemeClr val="tx2"/>
                </a:solidFill>
                <a:cs typeface="Arial" charset="0"/>
              </a:rPr>
              <a:t>age 3 </a:t>
            </a:r>
            <a:r>
              <a:rPr lang="en-US" sz="2800" dirty="0">
                <a:solidFill>
                  <a:schemeClr val="tx2"/>
                </a:solidFill>
                <a:cs typeface="Arial" charset="0"/>
              </a:rPr>
              <a:t>years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77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</TotalTime>
  <Words>356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Retrospect</vt:lpstr>
      <vt:lpstr>Fundamentals of Lifespan Development</vt:lpstr>
      <vt:lpstr>Video</vt:lpstr>
      <vt:lpstr>Erikson’s Psychosocial Stages</vt:lpstr>
      <vt:lpstr>Erikson’s Psychosocial Stages</vt:lpstr>
      <vt:lpstr>Development of Basic Emotions</vt:lpstr>
      <vt:lpstr>Understanding and Responding to Emotions of Others</vt:lpstr>
      <vt:lpstr>Self-Conscious Emotions &amp; Emotional Regulation</vt:lpstr>
      <vt:lpstr>Structure of Temperament</vt:lpstr>
      <vt:lpstr>Stability of Temperament</vt:lpstr>
      <vt:lpstr>Genetic and Environmental Influences</vt:lpstr>
      <vt:lpstr>Bowlby’s Ethological Theory of Attachment</vt:lpstr>
      <vt:lpstr>Ainsworth Attachment Styles</vt:lpstr>
      <vt:lpstr>Self-Development</vt:lpstr>
      <vt:lpstr>Discussion</vt:lpstr>
      <vt:lpstr>Helping Toddlers Develop Compliance and Self-Control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30</cp:revision>
  <dcterms:created xsi:type="dcterms:W3CDTF">2014-09-24T02:54:54Z</dcterms:created>
  <dcterms:modified xsi:type="dcterms:W3CDTF">2014-09-24T12:20:40Z</dcterms:modified>
</cp:coreProperties>
</file>