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hpM_jbVopo" TargetMode="External"/><Relationship Id="rId2" Type="http://schemas.openxmlformats.org/officeDocument/2006/relationships/hyperlink" Target="http://www.youtube.com/watch?v=0BX2ynEqL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cgtI_bC4s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September 26 – Physical and cognitive development in early childhood</a:t>
            </a:r>
          </a:p>
        </p:txBody>
      </p:sp>
    </p:spTree>
    <p:extLst>
      <p:ext uri="{BB962C8B-B14F-4D97-AF65-F5344CB8AC3E}">
        <p14:creationId xmlns:p14="http://schemas.microsoft.com/office/powerpoint/2010/main" val="257558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Make-Believe Play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rgbClr val="F3C20D"/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With age, </a:t>
            </a:r>
            <a:r>
              <a:rPr lang="en-US" sz="3200" dirty="0" smtClean="0">
                <a:solidFill>
                  <a:schemeClr val="tx1"/>
                </a:solidFill>
              </a:rPr>
              <a:t>make-believe gradually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detaches </a:t>
            </a:r>
            <a:r>
              <a:rPr lang="en-US" sz="2600" dirty="0">
                <a:solidFill>
                  <a:schemeClr val="tx1"/>
                </a:solidFill>
              </a:rPr>
              <a:t>from </a:t>
            </a:r>
            <a:r>
              <a:rPr lang="en-US" sz="2600" dirty="0" smtClean="0">
                <a:solidFill>
                  <a:schemeClr val="tx1"/>
                </a:solidFill>
              </a:rPr>
              <a:t>real-life conditions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becomes less self-centered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becomes </a:t>
            </a:r>
            <a:r>
              <a:rPr lang="en-US" sz="2600" dirty="0">
                <a:solidFill>
                  <a:schemeClr val="tx1"/>
                </a:solidFill>
              </a:rPr>
              <a:t>more complex</a:t>
            </a:r>
          </a:p>
          <a:p>
            <a:pPr marL="0" lvl="1" indent="0">
              <a:spcBef>
                <a:spcPts val="672"/>
              </a:spcBef>
              <a:buClr>
                <a:srgbClr val="F3C20D"/>
              </a:buClr>
              <a:buNone/>
            </a:pPr>
            <a:r>
              <a:rPr lang="en-US" sz="3200" dirty="0" err="1">
                <a:solidFill>
                  <a:schemeClr val="tx1"/>
                </a:solidFill>
              </a:rPr>
              <a:t>Sociodramatic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play develops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Benefits of Make-Believe Play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Contributes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to cognitive and social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skills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Strengthens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mental abilities:</a:t>
            </a:r>
          </a:p>
          <a:p>
            <a:pPr lvl="2">
              <a:buClr>
                <a:srgbClr val="F3C20D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sustained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attention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memory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language and literacy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creativity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regulation of emotion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perspective taking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Symbol-Real-World Relations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Dual Representation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– Viewing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 symbolic object as both an object and 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symbol. Strengthens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around age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CA" sz="2400" b="1" dirty="0" smtClean="0"/>
              <a:t>Egocentrism</a:t>
            </a:r>
            <a:r>
              <a:rPr lang="en-CA" sz="2400" dirty="0" smtClean="0"/>
              <a:t> –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 distinguish others’ 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viewpoints from one’s </a:t>
            </a:r>
            <a:r>
              <a:rPr lang="en-US" altLang="ja-JP" sz="2400" dirty="0" smtClean="0">
                <a:latin typeface="Arial" charset="0"/>
                <a:ea typeface="ＭＳ Ｐゴシック" charset="0"/>
                <a:cs typeface="ＭＳ Ｐゴシック" charset="0"/>
              </a:rPr>
              <a:t>own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Animistic Thinking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– Belief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that inanimate objects have lifelike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qualities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Conservation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– Understanding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that physical characteristics remain the same when appearance changes:</a:t>
            </a:r>
          </a:p>
          <a:p>
            <a:pPr marL="283464" indent="-283464">
              <a:spcBef>
                <a:spcPts val="672"/>
              </a:spcBef>
              <a:buClr>
                <a:srgbClr val="F3C20D"/>
              </a:buClr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Centration: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focus on one aspect to</a:t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neglect of others</a:t>
            </a:r>
          </a:p>
          <a:p>
            <a:pPr marL="2834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Irreversibility: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inability to mentally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reverse a series of steps</a:t>
            </a:r>
          </a:p>
          <a:p>
            <a:pPr marL="0" indent="0">
              <a:buClr>
                <a:srgbClr val="F3C20D"/>
              </a:buClr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06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Follow-up on Piaget’s Preoperational Theories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213" y="1903688"/>
            <a:ext cx="8077900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Vygotsky’s Sociocultural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Private speech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Zone of proximal development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Scaffolding: support of an “expert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” to fit the child's current level of performance</a:t>
            </a:r>
          </a:p>
          <a:p>
            <a:pPr marL="0" indent="0">
              <a:spcBef>
                <a:spcPts val="768"/>
              </a:spcBef>
              <a:spcAft>
                <a:spcPct val="30000"/>
              </a:spcAft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Helps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 understand cultural variation in cognition</a:t>
            </a:r>
          </a:p>
          <a:p>
            <a:pPr marL="0" indent="0">
              <a:spcBef>
                <a:spcPts val="768"/>
              </a:spcBef>
              <a:spcAft>
                <a:spcPct val="30000"/>
              </a:spcAft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Focuses on language, deemphasizes other routes to cognitive development</a:t>
            </a:r>
          </a:p>
          <a:p>
            <a:pPr marL="0" indent="0">
              <a:spcBef>
                <a:spcPts val="768"/>
              </a:spcBef>
              <a:spcAft>
                <a:spcPct val="30000"/>
              </a:spcAft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Says little about how basic elementary capacities (motor, perceptual, attention, memory, and problem-solving skills) contribute to higher cognitive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processes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7327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Gains in Information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Attention: inhibition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planning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Memory: recognition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recall, episodic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memory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Theory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mind: Metacognition, beliefs &amp; false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belief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Emergent literacy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Mathematical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reasoning –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ordinality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(14 -16 months), cardinality 3.5 – 4 years)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Processing Model</a:t>
            </a:r>
            <a:endParaRPr lang="en-CA" dirty="0"/>
          </a:p>
        </p:txBody>
      </p:sp>
      <p:pic>
        <p:nvPicPr>
          <p:cNvPr id="4" name="Content Placeholder 3" descr="BKB05F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092325"/>
            <a:ext cx="487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6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 Differences in Mental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Factors contributing to individual differences:</a:t>
            </a:r>
          </a:p>
          <a:p>
            <a:pPr lvl="1">
              <a:buClr>
                <a:srgbClr val="F3C20D"/>
              </a:buClr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1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</a:rPr>
              <a:t>home </a:t>
            </a:r>
            <a:r>
              <a:rPr lang="en-US" sz="2400" dirty="0">
                <a:latin typeface="Arial" charset="0"/>
                <a:ea typeface="ＭＳ Ｐゴシック" charset="0"/>
              </a:rPr>
              <a:t>environment</a:t>
            </a:r>
          </a:p>
          <a:p>
            <a:pPr lvl="1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</a:rPr>
              <a:t>quality of child care, preschool,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or kindergarten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</a:rPr>
              <a:t>child-centered vs</a:t>
            </a:r>
            <a:r>
              <a:rPr lang="en-US" sz="2000" dirty="0">
                <a:latin typeface="Arial" charset="0"/>
                <a:ea typeface="ＭＳ Ｐゴシック" charset="0"/>
              </a:rPr>
              <a:t>.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academic</a:t>
            </a:r>
          </a:p>
          <a:p>
            <a:pPr lvl="2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</a:rPr>
              <a:t>early </a:t>
            </a:r>
            <a:r>
              <a:rPr lang="en-US" sz="2000" dirty="0">
                <a:latin typeface="Arial" charset="0"/>
                <a:ea typeface="ＭＳ Ｐゴシック" charset="0"/>
              </a:rPr>
              <a:t>intervention programs</a:t>
            </a:r>
          </a:p>
          <a:p>
            <a:pPr lvl="1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</a:rPr>
              <a:t>Educational </a:t>
            </a:r>
            <a:r>
              <a:rPr lang="en-US" sz="2400" dirty="0">
                <a:latin typeface="Arial" charset="0"/>
                <a:ea typeface="ＭＳ Ｐゴシック" charset="0"/>
              </a:rPr>
              <a:t>media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7870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 Development in Early Childhood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Vocabulary: fast-mapping</a:t>
            </a:r>
          </a:p>
          <a:p>
            <a:pPr marL="347472" indent="-347472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Grammar: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overregularization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Conversation: pragmatics</a:t>
            </a:r>
          </a:p>
          <a:p>
            <a:pPr marL="347472" indent="-347472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Supporting language development: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</a:rPr>
              <a:t>recasts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</a:rPr>
              <a:t>expansions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80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Vocabulary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6032" indent="0">
              <a:buClr>
                <a:srgbClr val="F3C20D"/>
              </a:buClr>
              <a:buNone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Fast-mapping: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object names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verbs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modifiers</a:t>
            </a:r>
          </a:p>
          <a:p>
            <a:pPr marL="347472" indent="-347472">
              <a:buClr>
                <a:srgbClr val="F3C20D"/>
              </a:buClr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Coins new words</a:t>
            </a:r>
          </a:p>
          <a:p>
            <a:pPr marL="347472" indent="-347472">
              <a:buClr>
                <a:srgbClr val="F3C20D"/>
              </a:buClr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Uses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metaphors</a:t>
            </a:r>
          </a:p>
          <a:p>
            <a:pPr marL="347472" indent="-347472">
              <a:buClr>
                <a:srgbClr val="F3C20D"/>
              </a:buClr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01168" lvl="1" indent="0">
              <a:buClr>
                <a:srgbClr val="F3C20D"/>
              </a:buClr>
              <a:buNone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Strategies for word learning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Mutual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exclusivity bias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Shape bias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Cues in sentence structure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Rich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social information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7472" indent="-347472">
              <a:buClr>
                <a:srgbClr val="F3C20D"/>
              </a:buClr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71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Grammar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Basic rules:</a:t>
            </a:r>
          </a:p>
          <a:p>
            <a:pPr lvl="1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</a:rPr>
              <a:t>subject–verb–object structure between ages 2 and 3</a:t>
            </a:r>
          </a:p>
          <a:p>
            <a:pPr lvl="1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</a:rPr>
              <a:t>small additions to sentences to express meaning: 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“-s,” variations of “to be”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Overregularization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Complex structures: question-asking, passive voice, embedded sentences, indirect objects </a:t>
            </a:r>
          </a:p>
          <a:p>
            <a:pPr lvl="1">
              <a:buClr>
                <a:srgbClr val="F3C20D"/>
              </a:buClr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96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hlinkClick r:id="rId2"/>
              </a:rPr>
              <a:t>Vygotsky Short Video</a:t>
            </a:r>
            <a:endParaRPr lang="en-CA" sz="3600" dirty="0" smtClean="0"/>
          </a:p>
          <a:p>
            <a:endParaRPr lang="en-CA" sz="3600" dirty="0" smtClean="0">
              <a:hlinkClick r:id="rId3"/>
            </a:endParaRPr>
          </a:p>
          <a:p>
            <a:r>
              <a:rPr lang="en-CA" sz="3600" dirty="0" smtClean="0">
                <a:hlinkClick r:id="rId3"/>
              </a:rPr>
              <a:t>Ted Talk – What Kindergarten Should Be</a:t>
            </a:r>
            <a:endParaRPr lang="en-CA" sz="3600" dirty="0" smtClean="0"/>
          </a:p>
          <a:p>
            <a:endParaRPr lang="en-CA" sz="3600" dirty="0" smtClean="0">
              <a:hlinkClick r:id="rId4"/>
            </a:endParaRPr>
          </a:p>
          <a:p>
            <a:r>
              <a:rPr lang="en-CA" sz="3600" dirty="0" smtClean="0">
                <a:hlinkClick r:id="rId4"/>
              </a:rPr>
              <a:t>Ted Talk – Looking </a:t>
            </a:r>
            <a:r>
              <a:rPr lang="en-CA" sz="3600" dirty="0">
                <a:hlinkClick r:id="rId4"/>
              </a:rPr>
              <a:t>to Montessori to Guide Education </a:t>
            </a:r>
            <a:r>
              <a:rPr lang="en-CA" sz="3600" dirty="0" smtClean="0">
                <a:hlinkClick r:id="rId4"/>
              </a:rPr>
              <a:t>Reform</a:t>
            </a:r>
            <a:endParaRPr lang="en-CA" sz="3600" dirty="0" smtClean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1790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Pragmatics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2-year-olds can engage in effective conversation</a:t>
            </a:r>
          </a:p>
          <a:p>
            <a:pPr marL="347472" indent="-347472">
              <a:buClr>
                <a:srgbClr val="F3C20D"/>
              </a:buClr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By age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4, adjusts speech to fit listener’s age, sex, social status</a:t>
            </a:r>
          </a:p>
          <a:p>
            <a:pPr marL="347472" indent="-347472">
              <a:buClr>
                <a:srgbClr val="F3C20D"/>
              </a:buClr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Challenging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situations, such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as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telephone conversations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848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Supporting Early Childhood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Conversation with adults</a:t>
            </a:r>
          </a:p>
          <a:p>
            <a:pPr marL="347472" indent="-347472">
              <a:buClr>
                <a:srgbClr val="F3C20D"/>
              </a:buClr>
            </a:pPr>
            <a:endParaRPr lang="en-US" sz="2800" dirty="0" smtClean="0">
              <a:ea typeface="ＭＳ Ｐゴシック" charset="0"/>
              <a:cs typeface="ＭＳ Ｐゴシック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Recasts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restructuring inaccurate speech to correct form</a:t>
            </a:r>
          </a:p>
          <a:p>
            <a:pPr marL="347472" lvl="1" indent="-347472">
              <a:spcBef>
                <a:spcPts val="768"/>
              </a:spcBef>
              <a:buClr>
                <a:srgbClr val="F3C20D"/>
              </a:buClr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Expansions: elaborating on children’s speech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9627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Development – Brain &amp; Skeleton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Skeletal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growth: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new epiphyses </a:t>
            </a:r>
            <a:r>
              <a:rPr lang="en-US" dirty="0" smtClean="0">
                <a:latin typeface="Arial" charset="0"/>
                <a:ea typeface="ＭＳ Ｐゴシック" charset="0"/>
              </a:rPr>
              <a:t>emerge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lose baby </a:t>
            </a:r>
            <a:r>
              <a:rPr lang="en-US" dirty="0" smtClean="0">
                <a:latin typeface="Arial" charset="0"/>
                <a:ea typeface="ＭＳ Ｐゴシック" charset="0"/>
              </a:rPr>
              <a:t>teeth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Brain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development: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 rapid growth of the prefrontal cortex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 hemispheres continue to </a:t>
            </a:r>
            <a:r>
              <a:rPr lang="en-US" dirty="0" smtClean="0">
                <a:latin typeface="Arial" charset="0"/>
                <a:ea typeface="ＭＳ Ｐゴシック" charset="0"/>
              </a:rPr>
              <a:t>lateralize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Reflects dominant cerebral hemisphere: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right-handed (90</a:t>
            </a:r>
            <a:r>
              <a:rPr lang="en-US" dirty="0" smtClean="0">
                <a:latin typeface="Arial" charset="0"/>
                <a:ea typeface="ＭＳ Ｐゴシック" charset="0"/>
              </a:rPr>
              <a:t>%) — left </a:t>
            </a:r>
            <a:r>
              <a:rPr lang="en-US" dirty="0">
                <a:latin typeface="Arial" charset="0"/>
                <a:ea typeface="ＭＳ Ｐゴシック" charset="0"/>
              </a:rPr>
              <a:t>hemisphere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left-handed (10</a:t>
            </a:r>
            <a:r>
              <a:rPr lang="en-US" dirty="0" smtClean="0">
                <a:latin typeface="Arial" charset="0"/>
                <a:ea typeface="ＭＳ Ｐゴシック" charset="0"/>
              </a:rPr>
              <a:t>%) — both hemispheres</a:t>
            </a:r>
          </a:p>
          <a:p>
            <a:pPr lvl="1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Jointly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influenced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by nature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nurture:</a:t>
            </a:r>
          </a:p>
          <a:p>
            <a:pPr lvl="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position in uterus</a:t>
            </a:r>
          </a:p>
          <a:p>
            <a:pPr lvl="2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</a:rPr>
              <a:t>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10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 Development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Cerebellum – Aids in balance and control of body movement</a:t>
            </a:r>
          </a:p>
          <a:p>
            <a:r>
              <a:rPr lang="en-CA" dirty="0" smtClean="0"/>
              <a:t>Reticular Formation – Maintains alertness and consciousness</a:t>
            </a:r>
          </a:p>
          <a:p>
            <a:r>
              <a:rPr lang="en-CA" dirty="0" smtClean="0"/>
              <a:t>Hippocampus – Memory, image of space</a:t>
            </a:r>
          </a:p>
          <a:p>
            <a:r>
              <a:rPr lang="en-CA" dirty="0" smtClean="0"/>
              <a:t>Corpus callosum – Large bundle of fibers that connect the two cerebral hemispheres, perception, attention, memory, language, problem solving</a:t>
            </a:r>
          </a:p>
          <a:p>
            <a:r>
              <a:rPr lang="en-CA" dirty="0" smtClean="0"/>
              <a:t>Pituitary gland – Critical role in releasing:</a:t>
            </a:r>
          </a:p>
          <a:p>
            <a:pPr lvl="1"/>
            <a:r>
              <a:rPr lang="en-CA" dirty="0" smtClean="0"/>
              <a:t>Growth hormone</a:t>
            </a:r>
          </a:p>
          <a:p>
            <a:pPr lvl="1"/>
            <a:r>
              <a:rPr lang="en-CA" dirty="0" smtClean="0"/>
              <a:t>Thyroid-stimulating hormone</a:t>
            </a:r>
          </a:p>
          <a:p>
            <a:pPr marL="201168" lvl="1" indent="0">
              <a:buNone/>
            </a:pPr>
            <a:endParaRPr lang="en-CA" dirty="0" smtClean="0"/>
          </a:p>
        </p:txBody>
      </p:sp>
      <p:pic>
        <p:nvPicPr>
          <p:cNvPr id="6" name="Content Placeholder 5" descr="BKB07F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48766"/>
            <a:ext cx="4940319" cy="37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Influences on Physical Development Growth and Health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Heredity and hormones</a:t>
            </a:r>
          </a:p>
          <a:p>
            <a:r>
              <a:rPr lang="en-CA" sz="3200" dirty="0" smtClean="0"/>
              <a:t>Nutrition</a:t>
            </a:r>
          </a:p>
          <a:p>
            <a:r>
              <a:rPr lang="en-CA" sz="3200" dirty="0" smtClean="0"/>
              <a:t>Infectious disease</a:t>
            </a:r>
          </a:p>
          <a:p>
            <a:r>
              <a:rPr lang="en-CA" sz="3200" dirty="0" smtClean="0"/>
              <a:t>Childhood injuries</a:t>
            </a:r>
            <a:endParaRPr lang="en-CA" sz="3200" dirty="0"/>
          </a:p>
        </p:txBody>
      </p:sp>
      <p:pic>
        <p:nvPicPr>
          <p:cNvPr id="8" name="Content Placeholder 7" descr="BKB07F0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73" y="1846263"/>
            <a:ext cx="3256193" cy="43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1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Motor Development in Early Childhood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Gross-motor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skills: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balance improves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gait smooth and rhythmic by age 2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upper- and lower-body skills combine into more refined actions by age 5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greater speed and endurance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Fine-motor skills: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self-help: dressing, eating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drawing and printing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483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Progression of Drawing Skills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Scribbles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First representational forms: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</a:rPr>
              <a:t>draws first recognizable</a:t>
            </a:r>
          </a:p>
          <a:p>
            <a:pPr marL="457200" lvl="1" indent="0">
              <a:buClr>
                <a:srgbClr val="F3C20D"/>
              </a:buCl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pictures: 3 years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</a:rPr>
              <a:t>draws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boundaries and </a:t>
            </a:r>
            <a:r>
              <a:rPr lang="en-US" sz="2000" dirty="0">
                <a:latin typeface="Arial" charset="0"/>
                <a:ea typeface="ＭＳ Ｐゴシック" charset="0"/>
              </a:rPr>
              <a:t>tadpole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people: 3–4 </a:t>
            </a:r>
            <a:r>
              <a:rPr lang="en-US" sz="2000" dirty="0">
                <a:latin typeface="Arial" charset="0"/>
                <a:ea typeface="ＭＳ Ｐゴシック" charset="0"/>
              </a:rPr>
              <a:t>years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More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complex drawings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5–6 years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Early printing: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4–6 years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CA" sz="2400" dirty="0"/>
          </a:p>
        </p:txBody>
      </p:sp>
      <p:pic>
        <p:nvPicPr>
          <p:cNvPr id="6" name="Content Placeholder 5" descr="BKB07F0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90" y="1845734"/>
            <a:ext cx="4881690" cy="29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6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 Differences in Motor Skills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Gender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</a:rPr>
              <a:t>Boys excel in skills using force and power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</a:rPr>
              <a:t>Girls excel in skills using balance and agility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Adult encouragement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7640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Preoperational Stage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504903"/>
            <a:ext cx="4938712" cy="27054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Ages 2 to 7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Gains in mental representation: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make-believe play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symbol–real-world relations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Limitations in thinking:</a:t>
            </a: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egocentrism</a:t>
            </a: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lack of conservation</a:t>
            </a: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lack of hierarchical classification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181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708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Video</vt:lpstr>
      <vt:lpstr>Physical Development – Brain &amp; Skeleton</vt:lpstr>
      <vt:lpstr>Brain Development</vt:lpstr>
      <vt:lpstr>Influences on Physical Development Growth and Health</vt:lpstr>
      <vt:lpstr>Motor Development in Early Childhood</vt:lpstr>
      <vt:lpstr>Progression of Drawing Skills</vt:lpstr>
      <vt:lpstr>Individual Differences in Motor Skills</vt:lpstr>
      <vt:lpstr>Piaget – Preoperational Stage</vt:lpstr>
      <vt:lpstr>Make-Believe Play</vt:lpstr>
      <vt:lpstr>Symbol-Real-World Relations</vt:lpstr>
      <vt:lpstr>Follow-up on Piaget’s Preoperational Theories</vt:lpstr>
      <vt:lpstr>Vygotsky’s Sociocultural Theory</vt:lpstr>
      <vt:lpstr>Gains in Information Processing</vt:lpstr>
      <vt:lpstr>Information Processing Model</vt:lpstr>
      <vt:lpstr>Individual Differences in Mental Development</vt:lpstr>
      <vt:lpstr>Language Development in Early Childhood</vt:lpstr>
      <vt:lpstr>Vocabulary Development</vt:lpstr>
      <vt:lpstr>Grammar Development</vt:lpstr>
      <vt:lpstr>Pragmatics</vt:lpstr>
      <vt:lpstr>Supporting Early Childhood Language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22</cp:revision>
  <dcterms:created xsi:type="dcterms:W3CDTF">2014-09-26T03:50:46Z</dcterms:created>
  <dcterms:modified xsi:type="dcterms:W3CDTF">2014-09-26T12:24:18Z</dcterms:modified>
</cp:coreProperties>
</file>