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69" r:id="rId6"/>
    <p:sldId id="270" r:id="rId7"/>
    <p:sldId id="271" r:id="rId8"/>
    <p:sldId id="272" r:id="rId9"/>
    <p:sldId id="273" r:id="rId10"/>
    <p:sldId id="267"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A3650D-BDC2-4DAB-9E16-55AD4652F9A4}" type="datetimeFigureOut">
              <a:rPr lang="en-CA" smtClean="0"/>
              <a:t>2014-09-09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CC3B85-6C10-4978-9F9A-061E99954F4A}"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781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A3650D-BDC2-4DAB-9E16-55AD4652F9A4}" type="datetimeFigureOut">
              <a:rPr lang="en-CA" smtClean="0"/>
              <a:t>2014-09-09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CC3B85-6C10-4978-9F9A-061E99954F4A}" type="slidenum">
              <a:rPr lang="en-CA" smtClean="0"/>
              <a:t>‹#›</a:t>
            </a:fld>
            <a:endParaRPr lang="en-CA"/>
          </a:p>
        </p:txBody>
      </p:sp>
    </p:spTree>
    <p:extLst>
      <p:ext uri="{BB962C8B-B14F-4D97-AF65-F5344CB8AC3E}">
        <p14:creationId xmlns:p14="http://schemas.microsoft.com/office/powerpoint/2010/main" val="3627063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A3650D-BDC2-4DAB-9E16-55AD4652F9A4}" type="datetimeFigureOut">
              <a:rPr lang="en-CA" smtClean="0"/>
              <a:t>2014-09-09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CC3B85-6C10-4978-9F9A-061E99954F4A}" type="slidenum">
              <a:rPr lang="en-CA" smtClean="0"/>
              <a:t>‹#›</a:t>
            </a:fld>
            <a:endParaRPr lang="en-CA"/>
          </a:p>
        </p:txBody>
      </p:sp>
    </p:spTree>
    <p:extLst>
      <p:ext uri="{BB962C8B-B14F-4D97-AF65-F5344CB8AC3E}">
        <p14:creationId xmlns:p14="http://schemas.microsoft.com/office/powerpoint/2010/main" val="321418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A3650D-BDC2-4DAB-9E16-55AD4652F9A4}" type="datetimeFigureOut">
              <a:rPr lang="en-CA" smtClean="0"/>
              <a:t>2014-09-09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CC3B85-6C10-4978-9F9A-061E99954F4A}" type="slidenum">
              <a:rPr lang="en-CA" smtClean="0"/>
              <a:t>‹#›</a:t>
            </a:fld>
            <a:endParaRPr lang="en-CA"/>
          </a:p>
        </p:txBody>
      </p:sp>
    </p:spTree>
    <p:extLst>
      <p:ext uri="{BB962C8B-B14F-4D97-AF65-F5344CB8AC3E}">
        <p14:creationId xmlns:p14="http://schemas.microsoft.com/office/powerpoint/2010/main" val="202423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A3650D-BDC2-4DAB-9E16-55AD4652F9A4}" type="datetimeFigureOut">
              <a:rPr lang="en-CA" smtClean="0"/>
              <a:t>2014-09-09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CC3B85-6C10-4978-9F9A-061E99954F4A}"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02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A3650D-BDC2-4DAB-9E16-55AD4652F9A4}" type="datetimeFigureOut">
              <a:rPr lang="en-CA" smtClean="0"/>
              <a:t>2014-09-09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1CC3B85-6C10-4978-9F9A-061E99954F4A}" type="slidenum">
              <a:rPr lang="en-CA" smtClean="0"/>
              <a:t>‹#›</a:t>
            </a:fld>
            <a:endParaRPr lang="en-CA"/>
          </a:p>
        </p:txBody>
      </p:sp>
    </p:spTree>
    <p:extLst>
      <p:ext uri="{BB962C8B-B14F-4D97-AF65-F5344CB8AC3E}">
        <p14:creationId xmlns:p14="http://schemas.microsoft.com/office/powerpoint/2010/main" val="194519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A3650D-BDC2-4DAB-9E16-55AD4652F9A4}" type="datetimeFigureOut">
              <a:rPr lang="en-CA" smtClean="0"/>
              <a:t>2014-09-09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1CC3B85-6C10-4978-9F9A-061E99954F4A}" type="slidenum">
              <a:rPr lang="en-CA" smtClean="0"/>
              <a:t>‹#›</a:t>
            </a:fld>
            <a:endParaRPr lang="en-CA"/>
          </a:p>
        </p:txBody>
      </p:sp>
    </p:spTree>
    <p:extLst>
      <p:ext uri="{BB962C8B-B14F-4D97-AF65-F5344CB8AC3E}">
        <p14:creationId xmlns:p14="http://schemas.microsoft.com/office/powerpoint/2010/main" val="1715680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A3650D-BDC2-4DAB-9E16-55AD4652F9A4}" type="datetimeFigureOut">
              <a:rPr lang="en-CA" smtClean="0"/>
              <a:t>2014-09-09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1CC3B85-6C10-4978-9F9A-061E99954F4A}" type="slidenum">
              <a:rPr lang="en-CA" smtClean="0"/>
              <a:t>‹#›</a:t>
            </a:fld>
            <a:endParaRPr lang="en-CA"/>
          </a:p>
        </p:txBody>
      </p:sp>
    </p:spTree>
    <p:extLst>
      <p:ext uri="{BB962C8B-B14F-4D97-AF65-F5344CB8AC3E}">
        <p14:creationId xmlns:p14="http://schemas.microsoft.com/office/powerpoint/2010/main" val="3975422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A3650D-BDC2-4DAB-9E16-55AD4652F9A4}" type="datetimeFigureOut">
              <a:rPr lang="en-CA" smtClean="0"/>
              <a:t>2014-09-09</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91CC3B85-6C10-4978-9F9A-061E99954F4A}" type="slidenum">
              <a:rPr lang="en-CA" smtClean="0"/>
              <a:t>‹#›</a:t>
            </a:fld>
            <a:endParaRPr lang="en-CA"/>
          </a:p>
        </p:txBody>
      </p:sp>
    </p:spTree>
    <p:extLst>
      <p:ext uri="{BB962C8B-B14F-4D97-AF65-F5344CB8AC3E}">
        <p14:creationId xmlns:p14="http://schemas.microsoft.com/office/powerpoint/2010/main" val="23865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A3650D-BDC2-4DAB-9E16-55AD4652F9A4}" type="datetimeFigureOut">
              <a:rPr lang="en-CA" smtClean="0"/>
              <a:t>2014-09-09</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1CC3B85-6C10-4978-9F9A-061E99954F4A}" type="slidenum">
              <a:rPr lang="en-CA" smtClean="0"/>
              <a:t>‹#›</a:t>
            </a:fld>
            <a:endParaRPr lang="en-CA"/>
          </a:p>
        </p:txBody>
      </p:sp>
    </p:spTree>
    <p:extLst>
      <p:ext uri="{BB962C8B-B14F-4D97-AF65-F5344CB8AC3E}">
        <p14:creationId xmlns:p14="http://schemas.microsoft.com/office/powerpoint/2010/main" val="3045810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3650D-BDC2-4DAB-9E16-55AD4652F9A4}" type="datetimeFigureOut">
              <a:rPr lang="en-CA" smtClean="0"/>
              <a:t>2014-09-09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1CC3B85-6C10-4978-9F9A-061E99954F4A}" type="slidenum">
              <a:rPr lang="en-CA" smtClean="0"/>
              <a:t>‹#›</a:t>
            </a:fld>
            <a:endParaRPr lang="en-CA"/>
          </a:p>
        </p:txBody>
      </p:sp>
    </p:spTree>
    <p:extLst>
      <p:ext uri="{BB962C8B-B14F-4D97-AF65-F5344CB8AC3E}">
        <p14:creationId xmlns:p14="http://schemas.microsoft.com/office/powerpoint/2010/main" val="731112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A3650D-BDC2-4DAB-9E16-55AD4652F9A4}" type="datetimeFigureOut">
              <a:rPr lang="en-CA" smtClean="0"/>
              <a:t>2014-09-09</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1CC3B85-6C10-4978-9F9A-061E99954F4A}"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464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Scans/Freud%20&amp;%20Erikson.jpg" TargetMode="External"/><Relationship Id="rId2" Type="http://schemas.openxmlformats.org/officeDocument/2006/relationships/hyperlink" Target="Scans/history.jpg" TargetMode="External"/><Relationship Id="rId1" Type="http://schemas.openxmlformats.org/officeDocument/2006/relationships/slideLayout" Target="../slideLayouts/slideLayout2.xml"/><Relationship Id="rId5" Type="http://schemas.openxmlformats.org/officeDocument/2006/relationships/hyperlink" Target="Scans/Ecological%20systems%20theory.jpg" TargetMode="External"/><Relationship Id="rId4" Type="http://schemas.openxmlformats.org/officeDocument/2006/relationships/hyperlink" Target="Scans/Piaget.jp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82OdRogOfEA" TargetMode="External"/><Relationship Id="rId2" Type="http://schemas.openxmlformats.org/officeDocument/2006/relationships/hyperlink" Target="http://www.youtube.com/watch?v=7aPPdKewAHc" TargetMode="External"/><Relationship Id="rId1" Type="http://schemas.openxmlformats.org/officeDocument/2006/relationships/slideLayout" Target="../slideLayouts/slideLayout2.xml"/><Relationship Id="rId5" Type="http://schemas.openxmlformats.org/officeDocument/2006/relationships/hyperlink" Target="http://www.youtube.com/watch?v=s4j6wznvOGg" TargetMode="External"/><Relationship Id="rId4" Type="http://schemas.openxmlformats.org/officeDocument/2006/relationships/hyperlink" Target="http://www.youtube.com/watch?v=n1Py20Zrm6s"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Scans/Informed%20Consent.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cans/research%20methods%202.jpg" TargetMode="External"/><Relationship Id="rId2" Type="http://schemas.openxmlformats.org/officeDocument/2006/relationships/hyperlink" Target="Scans/research%20methods.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D-RS80DVvrg" TargetMode="External"/><Relationship Id="rId2" Type="http://schemas.openxmlformats.org/officeDocument/2006/relationships/hyperlink" Target="http://www.youtube.com/watch?v=FMnhyGozLyE" TargetMode="External"/><Relationship Id="rId1" Type="http://schemas.openxmlformats.org/officeDocument/2006/relationships/slideLayout" Target="../slideLayouts/slideLayout2.xml"/><Relationship Id="rId4" Type="http://schemas.openxmlformats.org/officeDocument/2006/relationships/hyperlink" Target="http://www.youtube.com/watch?v=zerCK0lRjp8"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n_KmnKb26_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Fundamentals of Lifespan Development</a:t>
            </a:r>
            <a:endParaRPr lang="en-CA" dirty="0"/>
          </a:p>
        </p:txBody>
      </p:sp>
      <p:sp>
        <p:nvSpPr>
          <p:cNvPr id="3" name="Subtitle 2"/>
          <p:cNvSpPr>
            <a:spLocks noGrp="1"/>
          </p:cNvSpPr>
          <p:nvPr>
            <p:ph type="subTitle" idx="1"/>
          </p:nvPr>
        </p:nvSpPr>
        <p:spPr/>
        <p:txBody>
          <a:bodyPr/>
          <a:lstStyle/>
          <a:p>
            <a:r>
              <a:rPr lang="en-CA" dirty="0" smtClean="0"/>
              <a:t>September 5</a:t>
            </a:r>
            <a:r>
              <a:rPr lang="en-CA" baseline="30000" dirty="0" smtClean="0"/>
              <a:t>th</a:t>
            </a:r>
            <a:r>
              <a:rPr lang="en-CA" dirty="0" smtClean="0"/>
              <a:t>, 2014 – History, theory, and research strategies</a:t>
            </a:r>
            <a:endParaRPr lang="en-CA" dirty="0"/>
          </a:p>
        </p:txBody>
      </p:sp>
    </p:spTree>
    <p:extLst>
      <p:ext uri="{BB962C8B-B14F-4D97-AF65-F5344CB8AC3E}">
        <p14:creationId xmlns:p14="http://schemas.microsoft.com/office/powerpoint/2010/main" val="969386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Tables in Text Book</a:t>
            </a:r>
            <a:endParaRPr lang="en-CA" dirty="0"/>
          </a:p>
        </p:txBody>
      </p:sp>
      <p:sp>
        <p:nvSpPr>
          <p:cNvPr id="3" name="Content Placeholder 2"/>
          <p:cNvSpPr>
            <a:spLocks noGrp="1"/>
          </p:cNvSpPr>
          <p:nvPr>
            <p:ph idx="1"/>
          </p:nvPr>
        </p:nvSpPr>
        <p:spPr/>
        <p:txBody>
          <a:bodyPr/>
          <a:lstStyle/>
          <a:p>
            <a:pPr marL="0" indent="0">
              <a:buNone/>
            </a:pPr>
            <a:r>
              <a:rPr lang="en-CA" dirty="0">
                <a:hlinkClick r:id="rId2" action="ppaction://hlinkfile"/>
              </a:rPr>
              <a:t>Stances on Major Theories on Basic Issues in Human </a:t>
            </a:r>
            <a:r>
              <a:rPr lang="en-CA" dirty="0" smtClean="0">
                <a:hlinkClick r:id="rId2" action="ppaction://hlinkfile"/>
              </a:rPr>
              <a:t>Development</a:t>
            </a:r>
            <a:endParaRPr lang="en-CA" dirty="0" smtClean="0"/>
          </a:p>
          <a:p>
            <a:pPr marL="0" indent="0">
              <a:buNone/>
            </a:pPr>
            <a:r>
              <a:rPr lang="en-CA" dirty="0"/>
              <a:t>Table </a:t>
            </a:r>
            <a:r>
              <a:rPr lang="en-CA" dirty="0" smtClean="0"/>
              <a:t>1.4 </a:t>
            </a:r>
            <a:r>
              <a:rPr lang="en-CA" dirty="0"/>
              <a:t>on Page </a:t>
            </a:r>
            <a:r>
              <a:rPr lang="en-CA" dirty="0" smtClean="0"/>
              <a:t>22 </a:t>
            </a:r>
            <a:r>
              <a:rPr lang="en-CA" dirty="0"/>
              <a:t>of Exploring Lifespan </a:t>
            </a:r>
            <a:r>
              <a:rPr lang="en-CA" dirty="0" smtClean="0"/>
              <a:t>Development</a:t>
            </a:r>
            <a:endParaRPr lang="en-CA" dirty="0" smtClean="0"/>
          </a:p>
          <a:p>
            <a:pPr marL="0" indent="0">
              <a:buNone/>
            </a:pPr>
            <a:r>
              <a:rPr lang="en-CA" dirty="0" smtClean="0">
                <a:hlinkClick r:id="rId3" action="ppaction://hlinkfile"/>
              </a:rPr>
              <a:t>Freud &amp; </a:t>
            </a:r>
            <a:r>
              <a:rPr lang="en-CA" dirty="0" smtClean="0">
                <a:hlinkClick r:id="rId3" action="ppaction://hlinkfile"/>
              </a:rPr>
              <a:t>Erikson</a:t>
            </a:r>
            <a:endParaRPr lang="en-CA" dirty="0" smtClean="0"/>
          </a:p>
          <a:p>
            <a:pPr marL="0" indent="0">
              <a:buNone/>
            </a:pPr>
            <a:r>
              <a:rPr lang="en-CA" dirty="0"/>
              <a:t>Table </a:t>
            </a:r>
            <a:r>
              <a:rPr lang="en-CA" dirty="0" smtClean="0"/>
              <a:t>1.2 </a:t>
            </a:r>
            <a:r>
              <a:rPr lang="en-CA" dirty="0"/>
              <a:t>on Page </a:t>
            </a:r>
            <a:r>
              <a:rPr lang="en-CA" dirty="0" smtClean="0"/>
              <a:t>13 </a:t>
            </a:r>
            <a:r>
              <a:rPr lang="en-CA" dirty="0"/>
              <a:t>of Exploring Lifespan </a:t>
            </a:r>
            <a:r>
              <a:rPr lang="en-CA" dirty="0" smtClean="0"/>
              <a:t>Development</a:t>
            </a:r>
            <a:endParaRPr lang="en-CA" dirty="0" smtClean="0"/>
          </a:p>
          <a:p>
            <a:pPr marL="0" indent="0">
              <a:buNone/>
            </a:pPr>
            <a:r>
              <a:rPr lang="en-CA" dirty="0" smtClean="0">
                <a:hlinkClick r:id="rId4" action="ppaction://hlinkfile"/>
              </a:rPr>
              <a:t>Piaget</a:t>
            </a:r>
            <a:endParaRPr lang="en-CA" dirty="0" smtClean="0"/>
          </a:p>
          <a:p>
            <a:pPr marL="0" indent="0">
              <a:buNone/>
            </a:pPr>
            <a:r>
              <a:rPr lang="en-CA" dirty="0"/>
              <a:t>Table </a:t>
            </a:r>
            <a:r>
              <a:rPr lang="en-CA" dirty="0" smtClean="0"/>
              <a:t>1.3 </a:t>
            </a:r>
            <a:r>
              <a:rPr lang="en-CA" dirty="0"/>
              <a:t>on Page </a:t>
            </a:r>
            <a:r>
              <a:rPr lang="en-CA" dirty="0" smtClean="0"/>
              <a:t>15 </a:t>
            </a:r>
            <a:r>
              <a:rPr lang="en-CA" dirty="0"/>
              <a:t>of Exploring Lifespan </a:t>
            </a:r>
            <a:r>
              <a:rPr lang="en-CA" dirty="0" smtClean="0"/>
              <a:t>Development</a:t>
            </a:r>
            <a:endParaRPr lang="en-CA" dirty="0" smtClean="0"/>
          </a:p>
          <a:p>
            <a:pPr marL="0" indent="0">
              <a:buNone/>
            </a:pPr>
            <a:r>
              <a:rPr lang="en-CA" dirty="0" smtClean="0">
                <a:hlinkClick r:id="rId5" action="ppaction://hlinkfile"/>
              </a:rPr>
              <a:t>Ecological Systems Theory</a:t>
            </a:r>
            <a:endParaRPr lang="en-CA" dirty="0" smtClean="0"/>
          </a:p>
          <a:p>
            <a:pPr marL="0" indent="0">
              <a:buNone/>
            </a:pPr>
            <a:r>
              <a:rPr lang="en-CA" dirty="0" smtClean="0"/>
              <a:t>Figure 1.5 </a:t>
            </a:r>
            <a:r>
              <a:rPr lang="en-CA" dirty="0"/>
              <a:t>on Page </a:t>
            </a:r>
            <a:r>
              <a:rPr lang="en-CA" dirty="0" smtClean="0"/>
              <a:t>19 </a:t>
            </a:r>
            <a:r>
              <a:rPr lang="en-CA" dirty="0"/>
              <a:t>of Exploring Lifespan Development</a:t>
            </a:r>
          </a:p>
          <a:p>
            <a:pPr marL="0" indent="0">
              <a:buNone/>
            </a:pPr>
            <a:endParaRPr lang="en-CA" dirty="0" smtClean="0"/>
          </a:p>
          <a:p>
            <a:endParaRPr lang="en-CA" dirty="0"/>
          </a:p>
        </p:txBody>
      </p:sp>
    </p:spTree>
    <p:extLst>
      <p:ext uri="{BB962C8B-B14F-4D97-AF65-F5344CB8AC3E}">
        <p14:creationId xmlns:p14="http://schemas.microsoft.com/office/powerpoint/2010/main" val="3509744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a:t>
            </a:r>
            <a:endParaRPr lang="en-CA" dirty="0"/>
          </a:p>
        </p:txBody>
      </p:sp>
      <p:sp>
        <p:nvSpPr>
          <p:cNvPr id="3" name="Content Placeholder 2"/>
          <p:cNvSpPr>
            <a:spLocks noGrp="1"/>
          </p:cNvSpPr>
          <p:nvPr>
            <p:ph idx="1"/>
          </p:nvPr>
        </p:nvSpPr>
        <p:spPr/>
        <p:txBody>
          <a:bodyPr/>
          <a:lstStyle/>
          <a:p>
            <a:pPr marL="0" indent="0">
              <a:buNone/>
            </a:pPr>
            <a:r>
              <a:rPr lang="en-CA" dirty="0" smtClean="0"/>
              <a:t>Psychology research is based in positivism – a form of research that focuses on information that is scientifically verifiable, usually measured by mathematical formulas. </a:t>
            </a:r>
          </a:p>
          <a:p>
            <a:pPr marL="0" indent="0">
              <a:buNone/>
            </a:pPr>
            <a:endParaRPr lang="en-CA" dirty="0"/>
          </a:p>
          <a:p>
            <a:pPr marL="0" indent="0">
              <a:buNone/>
            </a:pPr>
            <a:r>
              <a:rPr lang="en-CA" dirty="0" smtClean="0"/>
              <a:t>There are other ways to understand the world. What are some of these ways?</a:t>
            </a:r>
          </a:p>
          <a:p>
            <a:pPr marL="0" indent="0">
              <a:buNone/>
            </a:pPr>
            <a:endParaRPr lang="en-CA" dirty="0"/>
          </a:p>
          <a:p>
            <a:pPr marL="0" indent="0">
              <a:buNone/>
            </a:pPr>
            <a:r>
              <a:rPr lang="en-CA" dirty="0" smtClean="0"/>
              <a:t>What are limitations to positivism? </a:t>
            </a:r>
          </a:p>
          <a:p>
            <a:pPr marL="0" indent="0">
              <a:buNone/>
            </a:pPr>
            <a:endParaRPr lang="en-CA" dirty="0"/>
          </a:p>
          <a:p>
            <a:pPr marL="0" indent="0">
              <a:buNone/>
            </a:pPr>
            <a:endParaRPr lang="en-CA" dirty="0" smtClean="0"/>
          </a:p>
        </p:txBody>
      </p:sp>
    </p:spTree>
    <p:extLst>
      <p:ext uri="{BB962C8B-B14F-4D97-AF65-F5344CB8AC3E}">
        <p14:creationId xmlns:p14="http://schemas.microsoft.com/office/powerpoint/2010/main" val="271730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Video</a:t>
            </a:r>
            <a:endParaRPr lang="en-CA" dirty="0"/>
          </a:p>
        </p:txBody>
      </p:sp>
      <p:sp>
        <p:nvSpPr>
          <p:cNvPr id="3" name="Content Placeholder 2"/>
          <p:cNvSpPr>
            <a:spLocks noGrp="1"/>
          </p:cNvSpPr>
          <p:nvPr>
            <p:ph idx="1"/>
          </p:nvPr>
        </p:nvSpPr>
        <p:spPr/>
        <p:txBody>
          <a:bodyPr>
            <a:normAutofit/>
          </a:bodyPr>
          <a:lstStyle/>
          <a:p>
            <a:pPr marL="0" indent="0">
              <a:buNone/>
            </a:pPr>
            <a:r>
              <a:rPr lang="en-CA" sz="2800" dirty="0" smtClean="0"/>
              <a:t>Why do researchers need to obtain informed consent from participants?</a:t>
            </a:r>
          </a:p>
          <a:p>
            <a:pPr marL="0" indent="0">
              <a:buNone/>
            </a:pPr>
            <a:endParaRPr lang="en-CA" dirty="0" smtClean="0"/>
          </a:p>
          <a:p>
            <a:pPr marL="0" indent="0">
              <a:buNone/>
            </a:pPr>
            <a:r>
              <a:rPr lang="en-CA" dirty="0" err="1" smtClean="0">
                <a:hlinkClick r:id="rId2"/>
              </a:rPr>
              <a:t>Ewen</a:t>
            </a:r>
            <a:r>
              <a:rPr lang="en-CA" dirty="0" smtClean="0">
                <a:hlinkClick r:id="rId2"/>
              </a:rPr>
              <a:t> </a:t>
            </a:r>
            <a:r>
              <a:rPr lang="en-CA" dirty="0">
                <a:hlinkClick r:id="rId2"/>
              </a:rPr>
              <a:t>Cameron, Memory </a:t>
            </a:r>
            <a:r>
              <a:rPr lang="en-CA" dirty="0" smtClean="0">
                <a:hlinkClick r:id="rId2"/>
              </a:rPr>
              <a:t>Thief – Part 1</a:t>
            </a:r>
            <a:endParaRPr lang="en-CA" dirty="0" smtClean="0"/>
          </a:p>
          <a:p>
            <a:pPr marL="0" indent="0">
              <a:buNone/>
            </a:pPr>
            <a:r>
              <a:rPr lang="en-CA" dirty="0" err="1">
                <a:hlinkClick r:id="rId3"/>
              </a:rPr>
              <a:t>Ewen</a:t>
            </a:r>
            <a:r>
              <a:rPr lang="en-CA" dirty="0">
                <a:hlinkClick r:id="rId3"/>
              </a:rPr>
              <a:t> Cameron, Memory Thief – Part </a:t>
            </a:r>
            <a:r>
              <a:rPr lang="en-CA" dirty="0" smtClean="0">
                <a:hlinkClick r:id="rId3"/>
              </a:rPr>
              <a:t>2</a:t>
            </a:r>
            <a:endParaRPr lang="en-CA" dirty="0"/>
          </a:p>
          <a:p>
            <a:pPr marL="0" indent="0">
              <a:buNone/>
            </a:pPr>
            <a:r>
              <a:rPr lang="en-CA" dirty="0" err="1">
                <a:hlinkClick r:id="rId4"/>
              </a:rPr>
              <a:t>Ewen</a:t>
            </a:r>
            <a:r>
              <a:rPr lang="en-CA" dirty="0">
                <a:hlinkClick r:id="rId4"/>
              </a:rPr>
              <a:t> Cameron, Memory Thief – Part </a:t>
            </a:r>
            <a:r>
              <a:rPr lang="en-CA" dirty="0" smtClean="0">
                <a:hlinkClick r:id="rId4"/>
              </a:rPr>
              <a:t>3</a:t>
            </a:r>
            <a:endParaRPr lang="en-CA" dirty="0"/>
          </a:p>
          <a:p>
            <a:pPr marL="0" indent="0">
              <a:buNone/>
            </a:pPr>
            <a:endParaRPr lang="en-CA" dirty="0" smtClean="0"/>
          </a:p>
          <a:p>
            <a:pPr marL="0" indent="0">
              <a:buNone/>
            </a:pPr>
            <a:r>
              <a:rPr lang="en-CA" dirty="0">
                <a:hlinkClick r:id="rId5"/>
              </a:rPr>
              <a:t>The Fifth </a:t>
            </a:r>
            <a:r>
              <a:rPr lang="en-CA" dirty="0" smtClean="0">
                <a:hlinkClick r:id="rId5"/>
              </a:rPr>
              <a:t>Estate documentary on </a:t>
            </a:r>
            <a:r>
              <a:rPr lang="en-CA" dirty="0" err="1" smtClean="0">
                <a:hlinkClick r:id="rId5"/>
              </a:rPr>
              <a:t>Ewen</a:t>
            </a:r>
            <a:r>
              <a:rPr lang="en-CA" dirty="0" smtClean="0">
                <a:hlinkClick r:id="rId5"/>
              </a:rPr>
              <a:t> Cameron</a:t>
            </a:r>
            <a:endParaRPr lang="en-CA" dirty="0" smtClean="0"/>
          </a:p>
        </p:txBody>
      </p:sp>
    </p:spTree>
    <p:extLst>
      <p:ext uri="{BB962C8B-B14F-4D97-AF65-F5344CB8AC3E}">
        <p14:creationId xmlns:p14="http://schemas.microsoft.com/office/powerpoint/2010/main" val="2850191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Rights of Research Participants</a:t>
            </a:r>
            <a:endParaRPr lang="en-CA" dirty="0"/>
          </a:p>
        </p:txBody>
      </p:sp>
      <p:sp>
        <p:nvSpPr>
          <p:cNvPr id="3" name="Content Placeholder 2"/>
          <p:cNvSpPr>
            <a:spLocks noGrp="1"/>
          </p:cNvSpPr>
          <p:nvPr>
            <p:ph idx="1"/>
          </p:nvPr>
        </p:nvSpPr>
        <p:spPr/>
        <p:txBody>
          <a:bodyPr/>
          <a:lstStyle/>
          <a:p>
            <a:r>
              <a:rPr lang="en-CA" dirty="0" smtClean="0">
                <a:hlinkClick r:id="rId2" action="ppaction://hlinkfile"/>
              </a:rPr>
              <a:t>Rights of Research </a:t>
            </a:r>
            <a:r>
              <a:rPr lang="en-CA" dirty="0" smtClean="0">
                <a:hlinkClick r:id="rId2" action="ppaction://hlinkfile"/>
              </a:rPr>
              <a:t>Participants</a:t>
            </a:r>
            <a:endParaRPr lang="en-CA" dirty="0" smtClean="0"/>
          </a:p>
          <a:p>
            <a:endParaRPr lang="en-CA" dirty="0"/>
          </a:p>
          <a:p>
            <a:r>
              <a:rPr lang="en-CA" dirty="0" smtClean="0"/>
              <a:t>Table 1.7 on Page 31 of Exploring Lifespan Development</a:t>
            </a:r>
          </a:p>
          <a:p>
            <a:endParaRPr lang="en-CA" dirty="0"/>
          </a:p>
          <a:p>
            <a:endParaRPr lang="en-CA" dirty="0" smtClean="0"/>
          </a:p>
          <a:p>
            <a:pPr marL="0" indent="0">
              <a:buNone/>
            </a:pPr>
            <a:endParaRPr lang="en-CA" dirty="0"/>
          </a:p>
        </p:txBody>
      </p:sp>
    </p:spTree>
    <p:extLst>
      <p:ext uri="{BB962C8B-B14F-4D97-AF65-F5344CB8AC3E}">
        <p14:creationId xmlns:p14="http://schemas.microsoft.com/office/powerpoint/2010/main" val="2338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Developmental Science?</a:t>
            </a:r>
            <a:endParaRPr lang="en-CA" dirty="0"/>
          </a:p>
        </p:txBody>
      </p:sp>
      <p:sp>
        <p:nvSpPr>
          <p:cNvPr id="3" name="Content Placeholder 2"/>
          <p:cNvSpPr>
            <a:spLocks noGrp="1"/>
          </p:cNvSpPr>
          <p:nvPr>
            <p:ph idx="1"/>
          </p:nvPr>
        </p:nvSpPr>
        <p:spPr/>
        <p:txBody>
          <a:bodyPr>
            <a:normAutofit fontScale="92500" lnSpcReduction="10000"/>
          </a:bodyPr>
          <a:lstStyle/>
          <a:p>
            <a:endParaRPr lang="en-CA" sz="3600" dirty="0" smtClean="0"/>
          </a:p>
          <a:p>
            <a:pPr marL="0" indent="0">
              <a:buNone/>
            </a:pPr>
            <a:r>
              <a:rPr lang="en-CA" sz="3600" dirty="0" smtClean="0"/>
              <a:t>A field of study devoted to understanding constancy and change throughout the lifespan</a:t>
            </a:r>
          </a:p>
          <a:p>
            <a:pPr marL="0" indent="0">
              <a:buNone/>
            </a:pPr>
            <a:endParaRPr lang="en-CA" sz="3600" dirty="0"/>
          </a:p>
          <a:p>
            <a:pPr marL="0" indent="0">
              <a:buNone/>
            </a:pPr>
            <a:r>
              <a:rPr lang="en-CA" sz="3600" dirty="0" smtClean="0"/>
              <a:t>Interdisciplinary</a:t>
            </a:r>
          </a:p>
          <a:p>
            <a:pPr marL="0" indent="0">
              <a:buNone/>
            </a:pPr>
            <a:r>
              <a:rPr lang="en-CA" sz="3600" dirty="0" smtClean="0"/>
              <a:t>	- Psychology, sociology, biology, neuroscience, 	medicine, social services, education, family studies, 	public health…. </a:t>
            </a:r>
          </a:p>
        </p:txBody>
      </p:sp>
    </p:spTree>
    <p:extLst>
      <p:ext uri="{BB962C8B-B14F-4D97-AF65-F5344CB8AC3E}">
        <p14:creationId xmlns:p14="http://schemas.microsoft.com/office/powerpoint/2010/main" val="3595547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Methods &amp; Designs in Developmental Psychology</a:t>
            </a:r>
            <a:endParaRPr lang="en-CA" dirty="0"/>
          </a:p>
        </p:txBody>
      </p:sp>
      <p:sp>
        <p:nvSpPr>
          <p:cNvPr id="3" name="Content Placeholder 2"/>
          <p:cNvSpPr>
            <a:spLocks noGrp="1"/>
          </p:cNvSpPr>
          <p:nvPr>
            <p:ph idx="1"/>
          </p:nvPr>
        </p:nvSpPr>
        <p:spPr/>
        <p:txBody>
          <a:bodyPr/>
          <a:lstStyle/>
          <a:p>
            <a:r>
              <a:rPr lang="en-CA" dirty="0" smtClean="0">
                <a:hlinkClick r:id="rId2" action="ppaction://hlinkfile"/>
              </a:rPr>
              <a:t>Methods</a:t>
            </a:r>
            <a:endParaRPr lang="en-CA" dirty="0" smtClean="0"/>
          </a:p>
          <a:p>
            <a:r>
              <a:rPr lang="en-CA" dirty="0"/>
              <a:t>Table </a:t>
            </a:r>
            <a:r>
              <a:rPr lang="en-CA" dirty="0" smtClean="0"/>
              <a:t>1.5 </a:t>
            </a:r>
            <a:r>
              <a:rPr lang="en-CA" dirty="0"/>
              <a:t>on Page </a:t>
            </a:r>
            <a:r>
              <a:rPr lang="en-CA" dirty="0" smtClean="0"/>
              <a:t>23 </a:t>
            </a:r>
            <a:r>
              <a:rPr lang="en-CA" dirty="0"/>
              <a:t>of Exploring Lifespan Development</a:t>
            </a:r>
          </a:p>
          <a:p>
            <a:endParaRPr lang="en-CA" dirty="0" smtClean="0"/>
          </a:p>
          <a:p>
            <a:r>
              <a:rPr lang="en-CA" dirty="0" smtClean="0">
                <a:hlinkClick r:id="rId3" action="ppaction://hlinkfile"/>
              </a:rPr>
              <a:t>Designs</a:t>
            </a:r>
            <a:endParaRPr lang="en-CA" dirty="0" smtClean="0"/>
          </a:p>
          <a:p>
            <a:endParaRPr lang="en-CA" dirty="0"/>
          </a:p>
          <a:p>
            <a:r>
              <a:rPr lang="en-CA" dirty="0"/>
              <a:t>Table </a:t>
            </a:r>
            <a:r>
              <a:rPr lang="en-CA" dirty="0" smtClean="0"/>
              <a:t>1.6 </a:t>
            </a:r>
            <a:r>
              <a:rPr lang="en-CA" dirty="0"/>
              <a:t>on Page </a:t>
            </a:r>
            <a:r>
              <a:rPr lang="en-CA" dirty="0" smtClean="0"/>
              <a:t>28 </a:t>
            </a:r>
            <a:r>
              <a:rPr lang="en-CA" dirty="0"/>
              <a:t>of Exploring Lifespan Development</a:t>
            </a:r>
          </a:p>
          <a:p>
            <a:endParaRPr lang="en-CA" dirty="0"/>
          </a:p>
        </p:txBody>
      </p:sp>
    </p:spTree>
    <p:extLst>
      <p:ext uri="{BB962C8B-B14F-4D97-AF65-F5344CB8AC3E}">
        <p14:creationId xmlns:p14="http://schemas.microsoft.com/office/powerpoint/2010/main" val="2974486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 of Theories</a:t>
            </a:r>
            <a:endParaRPr lang="en-CA" dirty="0"/>
          </a:p>
        </p:txBody>
      </p:sp>
      <p:sp>
        <p:nvSpPr>
          <p:cNvPr id="3" name="Content Placeholder 2"/>
          <p:cNvSpPr>
            <a:spLocks noGrp="1"/>
          </p:cNvSpPr>
          <p:nvPr>
            <p:ph idx="1"/>
          </p:nvPr>
        </p:nvSpPr>
        <p:spPr/>
        <p:txBody>
          <a:bodyPr>
            <a:normAutofit/>
          </a:bodyPr>
          <a:lstStyle/>
          <a:p>
            <a:r>
              <a:rPr lang="en-CA" dirty="0" smtClean="0"/>
              <a:t>Theory of Evolution (Early 1800)</a:t>
            </a:r>
          </a:p>
          <a:p>
            <a:pPr marL="201168" lvl="1" indent="0">
              <a:buNone/>
            </a:pPr>
            <a:r>
              <a:rPr lang="en-CA" i="1" dirty="0" smtClean="0"/>
              <a:t>	Natural Selection</a:t>
            </a:r>
          </a:p>
          <a:p>
            <a:pPr marL="201168" lvl="1" indent="0">
              <a:buNone/>
            </a:pPr>
            <a:r>
              <a:rPr lang="en-CA" i="1" dirty="0"/>
              <a:t>	</a:t>
            </a:r>
            <a:r>
              <a:rPr lang="en-CA" i="1" dirty="0" smtClean="0"/>
              <a:t>	</a:t>
            </a:r>
            <a:r>
              <a:rPr lang="en-CA" sz="1400" dirty="0" smtClean="0"/>
              <a:t>Darwin &amp; Spencer</a:t>
            </a:r>
          </a:p>
          <a:p>
            <a:pPr marL="201168" lvl="1" indent="0">
              <a:buNone/>
            </a:pPr>
            <a:endParaRPr lang="en-CA" dirty="0"/>
          </a:p>
          <a:p>
            <a:pPr marL="201168" lvl="1" indent="0">
              <a:buNone/>
            </a:pPr>
            <a:r>
              <a:rPr lang="en-CA" sz="2000" dirty="0" smtClean="0"/>
              <a:t>Normative Approach (Middle 1800)</a:t>
            </a:r>
          </a:p>
          <a:p>
            <a:pPr marL="201168" lvl="1" indent="0">
              <a:buNone/>
            </a:pPr>
            <a:r>
              <a:rPr lang="en-CA" i="1" dirty="0"/>
              <a:t>	</a:t>
            </a:r>
            <a:r>
              <a:rPr lang="en-CA" i="1" dirty="0" smtClean="0"/>
              <a:t>Measures of behaviour are taken on large numbers of individuals, and age-related averages are 	computed to represent typical development. </a:t>
            </a:r>
          </a:p>
          <a:p>
            <a:pPr marL="201168" lvl="1" indent="0">
              <a:buNone/>
            </a:pPr>
            <a:r>
              <a:rPr lang="en-CA" i="1" dirty="0"/>
              <a:t>	</a:t>
            </a:r>
            <a:r>
              <a:rPr lang="en-CA" i="1" dirty="0" smtClean="0"/>
              <a:t>	</a:t>
            </a:r>
            <a:r>
              <a:rPr lang="en-CA" sz="1400" dirty="0" smtClean="0"/>
              <a:t>Hall &amp; Gesell – Maturational process: a genetically determined series of events that unfold 					automatically, much like a flower. </a:t>
            </a:r>
            <a:endParaRPr lang="en-CA" dirty="0" smtClean="0"/>
          </a:p>
          <a:p>
            <a:pPr marL="201168" lvl="1" indent="0">
              <a:buNone/>
            </a:pPr>
            <a:endParaRPr lang="en-CA" dirty="0"/>
          </a:p>
          <a:p>
            <a:pPr marL="201168" lvl="1" indent="0">
              <a:buNone/>
            </a:pPr>
            <a:r>
              <a:rPr lang="en-CA" sz="2000" dirty="0" smtClean="0"/>
              <a:t>The Mental Testing Movement (Early 1900)</a:t>
            </a:r>
            <a:endParaRPr lang="en-CA" sz="2000" dirty="0"/>
          </a:p>
          <a:p>
            <a:pPr marL="201168" lvl="1" indent="0">
              <a:buNone/>
            </a:pPr>
            <a:r>
              <a:rPr lang="en-CA" i="1" dirty="0"/>
              <a:t>	</a:t>
            </a:r>
            <a:r>
              <a:rPr lang="en-CA" i="1" dirty="0" smtClean="0"/>
              <a:t>Development of the Stanford-</a:t>
            </a:r>
            <a:r>
              <a:rPr lang="en-CA" i="1" dirty="0" err="1" smtClean="0"/>
              <a:t>Binet</a:t>
            </a:r>
            <a:r>
              <a:rPr lang="en-CA" i="1" dirty="0" smtClean="0"/>
              <a:t> Intelligence Scale</a:t>
            </a:r>
          </a:p>
          <a:p>
            <a:pPr marL="201168" lvl="1" indent="0">
              <a:buNone/>
            </a:pPr>
            <a:r>
              <a:rPr lang="en-CA" sz="1400" i="1" dirty="0"/>
              <a:t>	</a:t>
            </a:r>
            <a:r>
              <a:rPr lang="en-CA" sz="1400" i="1" dirty="0" smtClean="0"/>
              <a:t>	</a:t>
            </a:r>
            <a:r>
              <a:rPr lang="en-CA" sz="1400" dirty="0" err="1" smtClean="0"/>
              <a:t>Binet</a:t>
            </a:r>
            <a:endParaRPr lang="en-CA" sz="1400" dirty="0" smtClean="0"/>
          </a:p>
        </p:txBody>
      </p:sp>
    </p:spTree>
    <p:extLst>
      <p:ext uri="{BB962C8B-B14F-4D97-AF65-F5344CB8AC3E}">
        <p14:creationId xmlns:p14="http://schemas.microsoft.com/office/powerpoint/2010/main" val="4064040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Overview of Theories</a:t>
            </a:r>
          </a:p>
        </p:txBody>
      </p:sp>
      <p:sp>
        <p:nvSpPr>
          <p:cNvPr id="3" name="Content Placeholder 2"/>
          <p:cNvSpPr>
            <a:spLocks noGrp="1"/>
          </p:cNvSpPr>
          <p:nvPr>
            <p:ph idx="1"/>
          </p:nvPr>
        </p:nvSpPr>
        <p:spPr/>
        <p:txBody>
          <a:bodyPr>
            <a:normAutofit fontScale="85000" lnSpcReduction="20000"/>
          </a:bodyPr>
          <a:lstStyle/>
          <a:p>
            <a:r>
              <a:rPr lang="en-CA" dirty="0" smtClean="0"/>
              <a:t>Psychoanalytic (Early to Middle 1900)</a:t>
            </a:r>
            <a:endParaRPr lang="en-CA" dirty="0"/>
          </a:p>
          <a:p>
            <a:pPr marL="201168" lvl="1" indent="0">
              <a:buNone/>
            </a:pPr>
            <a:r>
              <a:rPr lang="en-CA" i="1" dirty="0"/>
              <a:t>	</a:t>
            </a:r>
            <a:r>
              <a:rPr lang="en-CA" i="1" dirty="0" smtClean="0"/>
              <a:t>People move through a series of stages in which they confront conflicts between biological drives and social 	expectations. How these conflicts are resolved determines the person’s ability to learn, to get along with others, and 	cope with anxiety. </a:t>
            </a:r>
            <a:endParaRPr lang="en-CA" i="1" dirty="0"/>
          </a:p>
          <a:p>
            <a:pPr marL="201168" lvl="1" indent="0">
              <a:buNone/>
            </a:pPr>
            <a:r>
              <a:rPr lang="en-CA" i="1" dirty="0"/>
              <a:t>		</a:t>
            </a:r>
            <a:r>
              <a:rPr lang="en-CA" sz="1400" dirty="0" smtClean="0"/>
              <a:t>Freud – Psychosexual</a:t>
            </a:r>
          </a:p>
          <a:p>
            <a:pPr marL="201168" lvl="1" indent="0">
              <a:buNone/>
            </a:pPr>
            <a:r>
              <a:rPr lang="en-CA" sz="1400" dirty="0"/>
              <a:t>	</a:t>
            </a:r>
            <a:r>
              <a:rPr lang="en-CA" sz="1400" dirty="0" smtClean="0"/>
              <a:t>	Erikson – Psychosocial </a:t>
            </a:r>
            <a:endParaRPr lang="en-CA" sz="1400" dirty="0"/>
          </a:p>
          <a:p>
            <a:pPr marL="201168" lvl="1" indent="0">
              <a:buNone/>
            </a:pPr>
            <a:endParaRPr lang="en-CA" dirty="0"/>
          </a:p>
          <a:p>
            <a:pPr marL="201168" lvl="1" indent="0">
              <a:buNone/>
            </a:pPr>
            <a:r>
              <a:rPr lang="en-CA" sz="2000" dirty="0" smtClean="0"/>
              <a:t>Behaviourism and Social Learning Theory (Early to Middle 1900) </a:t>
            </a:r>
          </a:p>
          <a:p>
            <a:pPr marL="201168" lvl="1" indent="0">
              <a:buNone/>
            </a:pPr>
            <a:r>
              <a:rPr lang="en-CA" i="1" dirty="0"/>
              <a:t>	</a:t>
            </a:r>
            <a:r>
              <a:rPr lang="en-CA" i="1" dirty="0" smtClean="0"/>
              <a:t>Directly observable events – stimuli and response – are the appropriate focus of study. </a:t>
            </a:r>
            <a:endParaRPr lang="en-CA" i="1" dirty="0"/>
          </a:p>
          <a:p>
            <a:pPr marL="201168" lvl="1" indent="0">
              <a:buNone/>
            </a:pPr>
            <a:r>
              <a:rPr lang="en-CA" i="1" dirty="0"/>
              <a:t>		</a:t>
            </a:r>
            <a:r>
              <a:rPr lang="en-CA" sz="1500" dirty="0" smtClean="0"/>
              <a:t>Pavlov – Classical Conditioning</a:t>
            </a:r>
          </a:p>
          <a:p>
            <a:pPr marL="201168" lvl="1" indent="0">
              <a:buNone/>
            </a:pPr>
            <a:r>
              <a:rPr lang="en-CA" sz="1400" i="1" dirty="0"/>
              <a:t>	</a:t>
            </a:r>
            <a:r>
              <a:rPr lang="en-CA" sz="1400" i="1" dirty="0" smtClean="0"/>
              <a:t>	</a:t>
            </a:r>
            <a:r>
              <a:rPr lang="en-CA" sz="1400" dirty="0" smtClean="0">
                <a:hlinkClick r:id="rId2"/>
              </a:rPr>
              <a:t>Watson – School of Behaviourism</a:t>
            </a:r>
            <a:endParaRPr lang="en-CA" sz="1400" dirty="0" smtClean="0"/>
          </a:p>
          <a:p>
            <a:pPr marL="201168" lvl="1" indent="0">
              <a:buNone/>
            </a:pPr>
            <a:r>
              <a:rPr lang="en-CA" sz="1400" dirty="0"/>
              <a:t>	</a:t>
            </a:r>
            <a:r>
              <a:rPr lang="en-CA" sz="1400" dirty="0" smtClean="0"/>
              <a:t>	</a:t>
            </a:r>
            <a:r>
              <a:rPr lang="en-CA" sz="1400" dirty="0" smtClean="0">
                <a:hlinkClick r:id="rId3"/>
              </a:rPr>
              <a:t>Skinner – Operant Conditioning</a:t>
            </a:r>
            <a:endParaRPr lang="en-CA" sz="1400" dirty="0" smtClean="0"/>
          </a:p>
          <a:p>
            <a:pPr marL="201168" lvl="1" indent="0">
              <a:buNone/>
            </a:pPr>
            <a:r>
              <a:rPr lang="en-CA" sz="1400" dirty="0"/>
              <a:t>	</a:t>
            </a:r>
            <a:r>
              <a:rPr lang="en-CA" sz="1400" dirty="0" smtClean="0"/>
              <a:t>	</a:t>
            </a:r>
            <a:r>
              <a:rPr lang="en-CA" sz="1400" dirty="0" smtClean="0">
                <a:hlinkClick r:id="rId4"/>
              </a:rPr>
              <a:t>Bandura – Social Learning Theory</a:t>
            </a:r>
            <a:endParaRPr lang="en-CA" sz="1400" dirty="0" smtClean="0"/>
          </a:p>
          <a:p>
            <a:pPr marL="201168" lvl="1" indent="0">
              <a:buNone/>
            </a:pPr>
            <a:endParaRPr lang="en-CA" sz="1400" dirty="0"/>
          </a:p>
          <a:p>
            <a:pPr marL="201168" lvl="1" indent="0">
              <a:buNone/>
            </a:pPr>
            <a:r>
              <a:rPr lang="en-CA" sz="2000" dirty="0" smtClean="0"/>
              <a:t>Cognitive Development Theory (Middle 1900)</a:t>
            </a:r>
            <a:endParaRPr lang="en-CA" sz="2000" dirty="0"/>
          </a:p>
          <a:p>
            <a:pPr marL="201168" lvl="1" indent="0">
              <a:buNone/>
            </a:pPr>
            <a:r>
              <a:rPr lang="en-CA" i="1" dirty="0"/>
              <a:t>	</a:t>
            </a:r>
            <a:r>
              <a:rPr lang="en-CA" i="1" dirty="0" smtClean="0"/>
              <a:t>Children actively construct knowledge as they manipulate and explore the external world. </a:t>
            </a:r>
            <a:endParaRPr lang="en-CA" i="1" dirty="0"/>
          </a:p>
          <a:p>
            <a:pPr marL="201168" lvl="1" indent="0">
              <a:buNone/>
            </a:pPr>
            <a:r>
              <a:rPr lang="en-CA" sz="1400" i="1" dirty="0"/>
              <a:t>	</a:t>
            </a:r>
            <a:r>
              <a:rPr lang="en-CA" sz="1400" i="1" dirty="0" smtClean="0"/>
              <a:t>	</a:t>
            </a:r>
            <a:r>
              <a:rPr lang="en-CA" sz="1400" dirty="0" smtClean="0"/>
              <a:t>Piaget</a:t>
            </a:r>
            <a:endParaRPr lang="en-CA" sz="1400" dirty="0"/>
          </a:p>
        </p:txBody>
      </p:sp>
    </p:spTree>
    <p:extLst>
      <p:ext uri="{BB962C8B-B14F-4D97-AF65-F5344CB8AC3E}">
        <p14:creationId xmlns:p14="http://schemas.microsoft.com/office/powerpoint/2010/main" val="4188983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 of Theories</a:t>
            </a:r>
            <a:endParaRPr lang="en-CA" dirty="0"/>
          </a:p>
        </p:txBody>
      </p:sp>
      <p:sp>
        <p:nvSpPr>
          <p:cNvPr id="3" name="Content Placeholder 2"/>
          <p:cNvSpPr>
            <a:spLocks noGrp="1"/>
          </p:cNvSpPr>
          <p:nvPr>
            <p:ph idx="1"/>
          </p:nvPr>
        </p:nvSpPr>
        <p:spPr/>
        <p:txBody>
          <a:bodyPr>
            <a:normAutofit/>
          </a:bodyPr>
          <a:lstStyle/>
          <a:p>
            <a:r>
              <a:rPr lang="en-CA" dirty="0" smtClean="0"/>
              <a:t>Information Processing (Middle to Late 1900)</a:t>
            </a:r>
            <a:endParaRPr lang="en-CA" dirty="0"/>
          </a:p>
          <a:p>
            <a:pPr marL="201168" lvl="1" indent="0">
              <a:buNone/>
            </a:pPr>
            <a:r>
              <a:rPr lang="en-CA" i="1" dirty="0"/>
              <a:t>	</a:t>
            </a:r>
            <a:r>
              <a:rPr lang="en-CA" i="1" dirty="0" smtClean="0"/>
              <a:t>The design of digital computers that use mathematically specified steps to solve problems 	suggested to psychologists that the human mind might also be viewed as a symbol-manipulating 	system through which information flows. </a:t>
            </a:r>
            <a:endParaRPr lang="en-CA" sz="1300" dirty="0" smtClean="0"/>
          </a:p>
          <a:p>
            <a:pPr marL="201168" lvl="1" indent="0">
              <a:buNone/>
            </a:pPr>
            <a:r>
              <a:rPr lang="en-CA" sz="1400" i="1" dirty="0"/>
              <a:t>	</a:t>
            </a:r>
            <a:endParaRPr lang="en-CA" dirty="0"/>
          </a:p>
          <a:p>
            <a:pPr marL="201168" lvl="1" indent="0">
              <a:buNone/>
            </a:pPr>
            <a:r>
              <a:rPr lang="en-CA" sz="2000" dirty="0" smtClean="0"/>
              <a:t>Developmental Cognitive Neuroscience (Late 1900)</a:t>
            </a:r>
            <a:endParaRPr lang="en-CA" sz="2000" dirty="0"/>
          </a:p>
          <a:p>
            <a:pPr marL="201168" lvl="1" indent="0">
              <a:buNone/>
            </a:pPr>
            <a:r>
              <a:rPr lang="en-CA" i="1" dirty="0"/>
              <a:t>	</a:t>
            </a:r>
            <a:r>
              <a:rPr lang="en-CA" i="1" dirty="0" smtClean="0"/>
              <a:t>Brings together researchers from psychology, biology, neuroscience, and medicine to study the 	relationship between changes in the brain and the developing person’s cognitive processing and 	behaviour patterns. </a:t>
            </a:r>
            <a:endParaRPr lang="en-CA" dirty="0"/>
          </a:p>
          <a:p>
            <a:pPr marL="201168" lvl="1" indent="0">
              <a:buNone/>
            </a:pPr>
            <a:endParaRPr lang="en-CA" dirty="0"/>
          </a:p>
          <a:p>
            <a:pPr marL="201168" lvl="1" indent="0">
              <a:buNone/>
            </a:pPr>
            <a:r>
              <a:rPr lang="en-CA" sz="2000" dirty="0" smtClean="0"/>
              <a:t>Ethnology (Middle 1900)</a:t>
            </a:r>
            <a:endParaRPr lang="en-CA" sz="2000" dirty="0"/>
          </a:p>
          <a:p>
            <a:pPr marL="201168" lvl="1" indent="0">
              <a:buNone/>
            </a:pPr>
            <a:r>
              <a:rPr lang="en-CA" i="1" dirty="0"/>
              <a:t>	</a:t>
            </a:r>
            <a:r>
              <a:rPr lang="en-CA" i="1" dirty="0" smtClean="0"/>
              <a:t>Concerned with the adaptive, or survival, value, of behaviour and its evolutionary history. </a:t>
            </a:r>
          </a:p>
          <a:p>
            <a:pPr marL="201168" lvl="1" indent="0">
              <a:buNone/>
            </a:pPr>
            <a:r>
              <a:rPr lang="en-CA" i="1" dirty="0"/>
              <a:t>	</a:t>
            </a:r>
            <a:r>
              <a:rPr lang="en-CA" i="1" dirty="0" smtClean="0"/>
              <a:t>	</a:t>
            </a:r>
            <a:r>
              <a:rPr lang="en-CA" i="1" dirty="0" smtClean="0">
                <a:hlinkClick r:id="rId2"/>
              </a:rPr>
              <a:t>Lorenz &amp; Tinbergen – Imprinting  - critical period vs sensitive period</a:t>
            </a:r>
            <a:endParaRPr lang="en-CA" i="1" dirty="0" smtClean="0"/>
          </a:p>
          <a:p>
            <a:pPr marL="201168" lvl="1" indent="0">
              <a:buNone/>
            </a:pPr>
            <a:endParaRPr lang="en-CA" sz="1400" dirty="0"/>
          </a:p>
          <a:p>
            <a:endParaRPr lang="en-CA" dirty="0"/>
          </a:p>
        </p:txBody>
      </p:sp>
    </p:spTree>
    <p:extLst>
      <p:ext uri="{BB962C8B-B14F-4D97-AF65-F5344CB8AC3E}">
        <p14:creationId xmlns:p14="http://schemas.microsoft.com/office/powerpoint/2010/main" val="4124518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Overview of Theories</a:t>
            </a:r>
          </a:p>
        </p:txBody>
      </p:sp>
      <p:sp>
        <p:nvSpPr>
          <p:cNvPr id="3" name="Content Placeholder 2"/>
          <p:cNvSpPr>
            <a:spLocks noGrp="1"/>
          </p:cNvSpPr>
          <p:nvPr>
            <p:ph idx="1"/>
          </p:nvPr>
        </p:nvSpPr>
        <p:spPr/>
        <p:txBody>
          <a:bodyPr>
            <a:normAutofit/>
          </a:bodyPr>
          <a:lstStyle/>
          <a:p>
            <a:r>
              <a:rPr lang="en-CA" dirty="0" smtClean="0"/>
              <a:t>Sociocultural Theory (late 1800 Early 1900)</a:t>
            </a:r>
          </a:p>
          <a:p>
            <a:pPr marL="201168" lvl="1" indent="0">
              <a:buNone/>
            </a:pPr>
            <a:r>
              <a:rPr lang="en-CA" i="1" dirty="0"/>
              <a:t>	</a:t>
            </a:r>
            <a:r>
              <a:rPr lang="en-CA" i="1" dirty="0" smtClean="0"/>
              <a:t>Focuses on how culture – the values, beliefs, customs, and skills of a social group – is transmitted 	to the next generation. According to Vygotsky, social interaction – in particular, cooperative 	dialogues with more knowledgeable members of society – is necessary for children to acquire the 	ways of thinking and behaving that make up a community’s culture. </a:t>
            </a:r>
            <a:endParaRPr lang="en-CA" i="1" dirty="0"/>
          </a:p>
          <a:p>
            <a:pPr marL="201168" lvl="1" indent="0">
              <a:buNone/>
            </a:pPr>
            <a:r>
              <a:rPr lang="en-CA" i="1" dirty="0"/>
              <a:t>		</a:t>
            </a:r>
            <a:r>
              <a:rPr lang="en-CA" sz="1400" dirty="0" smtClean="0"/>
              <a:t>Vygotsky</a:t>
            </a:r>
            <a:endParaRPr lang="en-CA" sz="1400" dirty="0"/>
          </a:p>
          <a:p>
            <a:pPr marL="201168" lvl="1" indent="0">
              <a:buNone/>
            </a:pPr>
            <a:endParaRPr lang="en-CA" dirty="0" smtClean="0"/>
          </a:p>
          <a:p>
            <a:pPr marL="201168" lvl="1" indent="0">
              <a:buNone/>
            </a:pPr>
            <a:r>
              <a:rPr lang="en-CA" sz="2000" dirty="0" smtClean="0"/>
              <a:t>Ecological Systems Theory</a:t>
            </a:r>
          </a:p>
          <a:p>
            <a:pPr marL="201168" lvl="1" indent="0">
              <a:buNone/>
            </a:pPr>
            <a:r>
              <a:rPr lang="en-CA" i="1" dirty="0"/>
              <a:t>	</a:t>
            </a:r>
            <a:r>
              <a:rPr lang="en-CA" i="1" dirty="0" smtClean="0"/>
              <a:t>Views the person as developing within a complex system of relationships affected by multiple 	levels of the surrounding environment. </a:t>
            </a:r>
            <a:endParaRPr lang="en-CA" i="1" dirty="0"/>
          </a:p>
          <a:p>
            <a:pPr marL="201168" lvl="1" indent="0">
              <a:buNone/>
            </a:pPr>
            <a:r>
              <a:rPr lang="en-CA" i="1" dirty="0"/>
              <a:t>		</a:t>
            </a:r>
            <a:r>
              <a:rPr lang="en-CA" sz="1400" dirty="0" err="1" smtClean="0"/>
              <a:t>Bronfenbrenner</a:t>
            </a:r>
            <a:r>
              <a:rPr lang="en-CA" sz="1400" dirty="0"/>
              <a:t> </a:t>
            </a:r>
            <a:r>
              <a:rPr lang="en-CA" sz="1400" dirty="0" smtClean="0"/>
              <a:t>– </a:t>
            </a:r>
            <a:r>
              <a:rPr lang="en-CA" sz="1400" dirty="0" err="1" smtClean="0"/>
              <a:t>Chronosystem</a:t>
            </a:r>
            <a:r>
              <a:rPr lang="en-CA" sz="1400" dirty="0" smtClean="0"/>
              <a:t> (temporal dimension) </a:t>
            </a:r>
            <a:endParaRPr lang="en-CA" dirty="0"/>
          </a:p>
          <a:p>
            <a:endParaRPr lang="en-CA" dirty="0"/>
          </a:p>
        </p:txBody>
      </p:sp>
    </p:spTree>
    <p:extLst>
      <p:ext uri="{BB962C8B-B14F-4D97-AF65-F5344CB8AC3E}">
        <p14:creationId xmlns:p14="http://schemas.microsoft.com/office/powerpoint/2010/main" val="683294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469</TotalTime>
  <Words>269</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Fundamentals of Lifespan Development</vt:lpstr>
      <vt:lpstr>Video</vt:lpstr>
      <vt:lpstr>Rights of Research Participants</vt:lpstr>
      <vt:lpstr>What is Developmental Science?</vt:lpstr>
      <vt:lpstr>Methods &amp; Designs in Developmental Psychology</vt:lpstr>
      <vt:lpstr>Overview of Theories</vt:lpstr>
      <vt:lpstr>Overview of Theories</vt:lpstr>
      <vt:lpstr>Overview of Theories</vt:lpstr>
      <vt:lpstr>Overview of Theories</vt:lpstr>
      <vt:lpstr>Tables in Text Book</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Lifespan Development</dc:title>
  <dc:creator>Erik Chevrier</dc:creator>
  <cp:lastModifiedBy>Erik Chevrier</cp:lastModifiedBy>
  <cp:revision>35</cp:revision>
  <dcterms:created xsi:type="dcterms:W3CDTF">2014-09-05T04:26:39Z</dcterms:created>
  <dcterms:modified xsi:type="dcterms:W3CDTF">2014-09-09T21:09:04Z</dcterms:modified>
</cp:coreProperties>
</file>