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o7o2LYATDc&amp;list=PLkW6nI3I7-CVQlhdNsXVxQQ2Ixs0eKKr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cgtI_bC4sY" TargetMode="External"/><Relationship Id="rId2" Type="http://schemas.openxmlformats.org/officeDocument/2006/relationships/hyperlink" Target="http://www.youtube.com/watch?v=zerCK0lRjp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 – emotional and social development in early childhood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02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Friendships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Someone who “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likes you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,” plays with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you, shares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toys</a:t>
            </a:r>
          </a:p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Friendships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change frequently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7472" indent="-347472">
              <a:spcAft>
                <a:spcPts val="0"/>
              </a:spcAft>
              <a:buClr>
                <a:srgbClr val="FFC000"/>
              </a:buClr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Benefits of friendships: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social support: cooperation and emotional expressiveness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favorable school </a:t>
            </a: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adjustment</a:t>
            </a:r>
          </a:p>
          <a:p>
            <a:pPr marL="740664" lvl="1" indent="-283464">
              <a:spcAft>
                <a:spcPts val="0"/>
              </a:spcAft>
              <a:buClr>
                <a:srgbClr val="FFC000"/>
              </a:buClr>
            </a:pP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pPr marL="457200" lvl="1" indent="0"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Parents can directly and indirectly influence peer relations</a:t>
            </a: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375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 on Morality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350" y="2202418"/>
            <a:ext cx="7681626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Punishment</a:t>
            </a:r>
            <a:endParaRPr lang="en-CA" dirty="0"/>
          </a:p>
        </p:txBody>
      </p:sp>
      <p:pic>
        <p:nvPicPr>
          <p:cNvPr id="5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531784"/>
            <a:ext cx="4938712" cy="265168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7472" indent="-347472">
              <a:buClr>
                <a:srgbClr val="FFC000"/>
              </a:buClr>
            </a:pP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Positive Discipline 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transgressions as opportunities to teach.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Reduce opportunities for misbehavior.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Provide reasons for rules.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children participate in family duties and routines.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Try compromising and problem solving.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Encourage mature behavior.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80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Cognitive-Developmental Perspective</a:t>
            </a:r>
            <a:endParaRPr lang="en-CA" dirty="0"/>
          </a:p>
        </p:txBody>
      </p:sp>
      <p:pic>
        <p:nvPicPr>
          <p:cNvPr id="6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722" y="2043908"/>
            <a:ext cx="7760881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Aggression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Proactive – </a:t>
            </a:r>
            <a:r>
              <a:rPr lang="en-US" dirty="0" smtClean="0"/>
              <a:t>Children need to fulfill a need or desire</a:t>
            </a:r>
          </a:p>
          <a:p>
            <a:r>
              <a:rPr lang="en-US" b="1" dirty="0" smtClean="0"/>
              <a:t>Reactive – </a:t>
            </a:r>
            <a:r>
              <a:rPr lang="en-US" dirty="0" smtClean="0"/>
              <a:t>An angry defense response to provocation or a blocked goal and is meant to hurt another</a:t>
            </a:r>
            <a:endParaRPr lang="en-US" dirty="0"/>
          </a:p>
          <a:p>
            <a:r>
              <a:rPr lang="en-US" b="1" dirty="0" smtClean="0"/>
              <a:t>Sources of Aggression</a:t>
            </a:r>
          </a:p>
          <a:p>
            <a:pPr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Individual differences: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gender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temperament</a:t>
            </a:r>
          </a:p>
          <a:p>
            <a:pPr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Family: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harsh, inconsistent discipline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cycles of such discipline, whining/giving in</a:t>
            </a:r>
          </a:p>
          <a:p>
            <a:pPr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Media violence</a:t>
            </a:r>
          </a:p>
          <a:p>
            <a:endParaRPr lang="en-CA" dirty="0"/>
          </a:p>
        </p:txBody>
      </p:sp>
      <p:pic>
        <p:nvPicPr>
          <p:cNvPr id="6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261176"/>
            <a:ext cx="4938712" cy="31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Typing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>
                <a:srgbClr val="F3C20D"/>
              </a:buClr>
              <a:buNone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Strengthen and operate as blanket rules in early childhood</a:t>
            </a:r>
          </a:p>
          <a:p>
            <a:pPr marL="347472" lvl="1" indent="-347472">
              <a:buClr>
                <a:srgbClr val="F3C20D"/>
              </a:buClr>
            </a:pPr>
            <a:r>
              <a:rPr lang="en-US" sz="1900" dirty="0">
                <a:latin typeface="Arial" charset="0"/>
                <a:ea typeface="ＭＳ Ｐゴシック" charset="0"/>
                <a:cs typeface="Arial" charset="0"/>
              </a:rPr>
              <a:t>Preschoolers associate toys, clothing, household items, occupations, behavior, and more with gender</a:t>
            </a:r>
          </a:p>
          <a:p>
            <a:pPr marL="347472" lvl="1" indent="-347472">
              <a:buClr>
                <a:srgbClr val="F3C20D"/>
              </a:buClr>
            </a:pPr>
            <a:r>
              <a:rPr lang="en-US" sz="1900" dirty="0">
                <a:latin typeface="Arial" charset="0"/>
                <a:ea typeface="ＭＳ Ｐゴシック" charset="0"/>
                <a:cs typeface="Arial" charset="0"/>
              </a:rPr>
              <a:t>Young children’s rigid gender stereotypes are a joint product of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sz="1900" dirty="0">
                <a:latin typeface="Arial" charset="0"/>
                <a:ea typeface="ＭＳ Ｐゴシック" charset="0"/>
                <a:cs typeface="Arial" charset="0"/>
              </a:rPr>
              <a:t>gender stereotyping in the environment</a:t>
            </a:r>
          </a:p>
          <a:p>
            <a:pPr marL="740664" lvl="1" indent="-283464">
              <a:buClr>
                <a:srgbClr val="F3C20D"/>
              </a:buClr>
            </a:pPr>
            <a:r>
              <a:rPr lang="en-US" sz="1900" dirty="0">
                <a:latin typeface="Arial" charset="0"/>
                <a:ea typeface="ＭＳ Ｐゴシック" charset="0"/>
                <a:cs typeface="Arial" charset="0"/>
              </a:rPr>
              <a:t>cognitive limitations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Factors that influence gender typing:</a:t>
            </a:r>
          </a:p>
          <a:p>
            <a:pPr marL="347472" indent="-347472">
              <a:buClr>
                <a:srgbClr val="FFC000"/>
              </a:buClr>
            </a:pPr>
            <a:r>
              <a:rPr lang="en-US" sz="1900" dirty="0" smtClean="0">
                <a:latin typeface="Arial" charset="0"/>
                <a:ea typeface="ＭＳ Ｐゴシック" charset="0"/>
                <a:cs typeface="ＭＳ Ｐゴシック" charset="0"/>
              </a:rPr>
              <a:t>Genetic</a:t>
            </a:r>
            <a:r>
              <a:rPr lang="en-US" sz="19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evolutionary </a:t>
            </a:r>
            <a:r>
              <a:rPr lang="en-US" sz="1500" dirty="0" err="1">
                <a:latin typeface="Arial" charset="0"/>
                <a:ea typeface="ＭＳ Ｐゴシック" charset="0"/>
              </a:rPr>
              <a:t>adaptiveness</a:t>
            </a:r>
            <a:endParaRPr lang="en-US" sz="1500" dirty="0">
              <a:latin typeface="Arial" charset="0"/>
              <a:ea typeface="ＭＳ Ｐゴシック" charset="0"/>
            </a:endParaRP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hormones</a:t>
            </a:r>
          </a:p>
          <a:p>
            <a:pPr marL="347472" indent="-347472">
              <a:buClr>
                <a:srgbClr val="FFC000"/>
              </a:buClr>
            </a:pPr>
            <a:r>
              <a:rPr lang="en-US" sz="1900" dirty="0">
                <a:latin typeface="Arial" charset="0"/>
                <a:ea typeface="ＭＳ Ｐゴシック" charset="0"/>
                <a:cs typeface="ＭＳ Ｐゴシック" charset="0"/>
              </a:rPr>
              <a:t>Environmental:</a:t>
            </a: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family</a:t>
            </a: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teachers</a:t>
            </a: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peers</a:t>
            </a:r>
          </a:p>
          <a:p>
            <a:pPr lvl="2">
              <a:buClr>
                <a:srgbClr val="FFC000"/>
              </a:buClr>
            </a:pPr>
            <a:r>
              <a:rPr lang="en-US" sz="1500" dirty="0">
                <a:latin typeface="Arial" charset="0"/>
                <a:ea typeface="ＭＳ Ｐゴシック" charset="0"/>
              </a:rPr>
              <a:t>broader social </a:t>
            </a:r>
            <a:r>
              <a:rPr lang="en-US" sz="1500" dirty="0" smtClean="0">
                <a:latin typeface="Arial" charset="0"/>
                <a:ea typeface="ＭＳ Ｐゴシック" charset="0"/>
              </a:rPr>
              <a:t>environment</a:t>
            </a:r>
          </a:p>
          <a:p>
            <a:pPr lvl="2">
              <a:buClr>
                <a:srgbClr val="FFC000"/>
              </a:buClr>
            </a:pPr>
            <a:endParaRPr lang="en-US" sz="1500" dirty="0">
              <a:latin typeface="Arial" charset="0"/>
              <a:ea typeface="ＭＳ Ｐゴシック" charset="0"/>
            </a:endParaRPr>
          </a:p>
          <a:p>
            <a:pPr lvl="2">
              <a:buClr>
                <a:srgbClr val="FFC000"/>
              </a:buClr>
            </a:pPr>
            <a:r>
              <a:rPr lang="en-US" sz="1500" dirty="0" smtClean="0">
                <a:latin typeface="Arial" charset="0"/>
                <a:ea typeface="ＭＳ Ｐゴシック" charset="0"/>
                <a:hlinkClick r:id="rId2"/>
              </a:rPr>
              <a:t>Judith Butler on Gender Performativity</a:t>
            </a:r>
            <a:endParaRPr lang="en-US" sz="1500" dirty="0">
              <a:latin typeface="Arial" charset="0"/>
              <a:ea typeface="ＭＳ Ｐゴシック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75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Gender Identity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1976" y="1846263"/>
            <a:ext cx="746837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Rearing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en-US" sz="2800" b="1" dirty="0">
                <a:solidFill>
                  <a:srgbClr val="5A203D"/>
                </a:solidFill>
                <a:ea typeface="ＭＳ Ｐゴシック" charset="0"/>
                <a:cs typeface="Arial" charset="0"/>
              </a:rPr>
              <a:t>Authoritative</a:t>
            </a:r>
          </a:p>
          <a:p>
            <a:pPr marL="283464" indent="-283464">
              <a:spcBef>
                <a:spcPts val="672"/>
              </a:spcBef>
              <a:buClr>
                <a:srgbClr val="FFC000"/>
              </a:buClr>
            </a:pPr>
            <a:r>
              <a:rPr lang="en-US" sz="1800" dirty="0">
                <a:latin typeface="Arial" charset="0"/>
                <a:ea typeface="ＭＳ Ｐゴシック" charset="0"/>
              </a:rPr>
              <a:t>self-control, moral maturity, high self-esteem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sz="2800" b="1" dirty="0">
                <a:solidFill>
                  <a:srgbClr val="5A203D"/>
                </a:solidFill>
                <a:ea typeface="ＭＳ Ｐゴシック" charset="0"/>
                <a:cs typeface="Arial" charset="0"/>
              </a:rPr>
              <a:t>Authoritarian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34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anxiety, unhappiness, low self-esteem, anger, defiance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sz="2800" b="1" dirty="0">
                <a:solidFill>
                  <a:srgbClr val="5A203D"/>
                </a:solidFill>
                <a:ea typeface="ＭＳ Ｐゴシック" charset="0"/>
                <a:cs typeface="Arial" charset="0"/>
              </a:rPr>
              <a:t>Permissive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3464" lvl="1" indent="-283464">
              <a:spcBef>
                <a:spcPts val="672"/>
              </a:spcBef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impulsivity, poor school achievement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sz="2800" b="1" dirty="0">
                <a:solidFill>
                  <a:srgbClr val="5A203D"/>
                </a:solidFill>
                <a:ea typeface="ＭＳ Ｐゴシック" charset="0"/>
                <a:cs typeface="Arial" charset="0"/>
              </a:rPr>
              <a:t>Uninvolved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3464" lvl="1" indent="-283464">
              <a:spcBef>
                <a:spcPts val="672"/>
              </a:spcBef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depression, anger, poor school achievement</a:t>
            </a:r>
          </a:p>
          <a:p>
            <a:endParaRPr lang="en-CA" dirty="0"/>
          </a:p>
        </p:txBody>
      </p:sp>
      <p:pic>
        <p:nvPicPr>
          <p:cNvPr id="5" name="tabl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624270"/>
            <a:ext cx="4937125" cy="246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Maltreatment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3464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Emotional: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poor emotional self-regulation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impaired empathy/sympathy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depression</a:t>
            </a:r>
          </a:p>
          <a:p>
            <a:pPr marL="283464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Adjustment: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substance abuse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violent crime</a:t>
            </a:r>
          </a:p>
          <a:p>
            <a:pPr marL="283464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Learning:</a:t>
            </a:r>
          </a:p>
          <a:p>
            <a:pPr lvl="1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impaired working memory and executive function</a:t>
            </a:r>
          </a:p>
          <a:p>
            <a:pPr lvl="1">
              <a:buClr>
                <a:srgbClr val="FFC000"/>
              </a:buClr>
            </a:pPr>
            <a:r>
              <a:rPr lang="en-US">
                <a:latin typeface="Arial" charset="0"/>
                <a:ea typeface="ＭＳ Ｐゴシック" charset="0"/>
              </a:rPr>
              <a:t>low academic motivation</a:t>
            </a:r>
          </a:p>
          <a:p>
            <a:endParaRPr lang="en-CA" dirty="0"/>
          </a:p>
        </p:txBody>
      </p:sp>
      <p:pic>
        <p:nvPicPr>
          <p:cNvPr id="9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235376"/>
            <a:ext cx="4938712" cy="32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Social Learning – </a:t>
            </a:r>
            <a:r>
              <a:rPr lang="en-US" sz="3600" dirty="0" err="1" smtClean="0">
                <a:hlinkClick r:id="rId2"/>
              </a:rPr>
              <a:t>Bobo</a:t>
            </a:r>
            <a:r>
              <a:rPr lang="en-US" sz="3600" dirty="0" smtClean="0">
                <a:hlinkClick r:id="rId2"/>
              </a:rPr>
              <a:t> Doll</a:t>
            </a:r>
            <a:r>
              <a:rPr lang="en-US" sz="3600" dirty="0"/>
              <a:t> </a:t>
            </a:r>
            <a:r>
              <a:rPr lang="en-US" sz="3600" dirty="0" smtClean="0"/>
              <a:t>–</a:t>
            </a:r>
            <a:r>
              <a:rPr lang="en-US" sz="3600" dirty="0"/>
              <a:t> </a:t>
            </a:r>
            <a:r>
              <a:rPr lang="en-US" sz="3600" dirty="0" smtClean="0"/>
              <a:t>BBC</a:t>
            </a:r>
          </a:p>
          <a:p>
            <a:endParaRPr lang="en-CA" sz="3600" dirty="0" smtClean="0">
              <a:hlinkClick r:id=""/>
            </a:endParaRPr>
          </a:p>
          <a:p>
            <a:r>
              <a:rPr lang="en-CA" sz="3600" dirty="0" smtClean="0">
                <a:hlinkClick r:id=""/>
              </a:rPr>
              <a:t>Ted Talk – Looking </a:t>
            </a:r>
            <a:r>
              <a:rPr lang="en-CA" sz="3600" dirty="0">
                <a:hlinkClick r:id="rId3"/>
              </a:rPr>
              <a:t>to Montessori to Guide Education </a:t>
            </a:r>
            <a:r>
              <a:rPr lang="en-CA" sz="3600" dirty="0" smtClean="0">
                <a:hlinkClick r:id="rId3"/>
              </a:rPr>
              <a:t>Reform</a:t>
            </a:r>
            <a:endParaRPr lang="en-CA" sz="3600" dirty="0" smtClean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3781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 Erikson – Psychosocial Stages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746" y="1846263"/>
            <a:ext cx="4359145" cy="40227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92D050"/>
              </a:buClr>
              <a:buNone/>
            </a:pPr>
            <a:r>
              <a:rPr lang="en-US" sz="3000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Initiative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New sense of purposefulness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Eagerness to try new tasks, join activities 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Play permits trying out new skills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Strides in conscience development</a:t>
            </a:r>
          </a:p>
          <a:p>
            <a:pPr>
              <a:buClr>
                <a:srgbClr val="92D050"/>
              </a:buClr>
              <a:buNone/>
            </a:pPr>
            <a:r>
              <a:rPr lang="en-US" sz="3000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Guilt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Overly strict superego, or conscience, causing too much guilt</a:t>
            </a:r>
          </a:p>
          <a:p>
            <a:pPr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Related to parental</a:t>
            </a:r>
          </a:p>
          <a:p>
            <a:pPr marL="742950" lvl="2" indent="-342900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threats</a:t>
            </a:r>
          </a:p>
          <a:p>
            <a:pPr marL="742950" lvl="2" indent="-342900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criticism</a:t>
            </a:r>
          </a:p>
          <a:p>
            <a:pPr marL="742950" lvl="2" indent="-342900">
              <a:buClr>
                <a:srgbClr val="F3C20D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punishment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23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Self-Understanding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Self-Concept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set of attributes, abilities, attitudes, and values that an individual believes defines who he or she is. 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Consists largely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of:</a:t>
            </a: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observable characteristics (appearance, possessions, behavior)</a:t>
            </a: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typical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emotions and </a:t>
            </a: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attitudes (“I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like/don’t </a:t>
            </a: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like …”)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Does not yet reference personality traits (“I’m shy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”)</a:t>
            </a:r>
          </a:p>
          <a:p>
            <a:pPr>
              <a:buClr>
                <a:srgbClr val="FFC000"/>
              </a:buClr>
            </a:pPr>
            <a:r>
              <a:rPr lang="en-US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Self-Esteem – </a:t>
            </a: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judgment we make about our own worth and feelings associated with those judgments. It influences:</a:t>
            </a:r>
          </a:p>
          <a:p>
            <a:pPr lvl="1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Future </a:t>
            </a:r>
            <a:r>
              <a:rPr lang="en-US" dirty="0" err="1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Behaviour</a:t>
            </a:r>
            <a:endParaRPr lang="en-US" dirty="0" smtClean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lvl="1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Emotional Experiences</a:t>
            </a:r>
          </a:p>
          <a:p>
            <a:pPr lvl="1">
              <a:buClr>
                <a:srgbClr val="FFC000"/>
              </a:buClr>
            </a:pPr>
            <a:r>
              <a:rPr lang="en-US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Future psychological adjustment</a:t>
            </a:r>
          </a:p>
          <a:p>
            <a:pPr lvl="1">
              <a:buClr>
                <a:srgbClr val="FFC000"/>
              </a:buClr>
            </a:pPr>
            <a:endParaRPr lang="en-US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347472">
              <a:buClr>
                <a:srgbClr val="FFC000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Gains in Emotional Competence</a:t>
            </a:r>
          </a:p>
          <a:p>
            <a:pPr marL="0" lvl="1" indent="0">
              <a:buClr>
                <a:srgbClr val="FFC000"/>
              </a:buClr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Improvements in:</a:t>
            </a:r>
          </a:p>
          <a:p>
            <a:pPr marL="1035558" lvl="1" indent="-285750">
              <a:buClr>
                <a:srgbClr val="FFC000"/>
              </a:buClr>
            </a:pP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emotional understanding</a:t>
            </a:r>
          </a:p>
          <a:p>
            <a:pPr marL="1035558" lvl="1" indent="-285750">
              <a:buClr>
                <a:srgbClr val="FFC000"/>
              </a:buClr>
            </a:pP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emotional </a:t>
            </a: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</a:rPr>
              <a:t>self-regulation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Increase in self-conscious emotions (shame, guilt)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empathy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Preschoolers correctly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judge: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causes of emotions</a:t>
            </a: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consequences of emotions</a:t>
            </a:r>
          </a:p>
          <a:p>
            <a:pPr marL="740664" lvl="1" indent="-283464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behavioral signs of emotions</a:t>
            </a:r>
          </a:p>
          <a:p>
            <a:pPr marL="347472" indent="-347472">
              <a:buClr>
                <a:srgbClr val="FFC0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Parents, siblings, peers,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and make-believe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play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contribute to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understanding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347472" indent="-347472">
              <a:buClr>
                <a:srgbClr val="FFC000"/>
              </a:buClr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47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Emotional Self-Regulation &amp; Self-Conscious Emotions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768"/>
              </a:spcBef>
              <a:buClr>
                <a:srgbClr val="FFC000"/>
              </a:buClr>
              <a:buNone/>
            </a:pPr>
            <a:r>
              <a:rPr lang="en-US" sz="3100" dirty="0">
                <a:latin typeface="Arial" charset="0"/>
                <a:ea typeface="ＭＳ Ｐゴシック" charset="0"/>
                <a:cs typeface="ＭＳ Ｐゴシック" charset="0"/>
              </a:rPr>
              <a:t>By age 3–4, </a:t>
            </a:r>
            <a:r>
              <a:rPr lang="en-US" sz="3100" dirty="0" smtClean="0">
                <a:latin typeface="Arial" charset="0"/>
                <a:ea typeface="ＭＳ Ｐゴシック" charset="0"/>
                <a:cs typeface="ＭＳ Ｐゴシック" charset="0"/>
              </a:rPr>
              <a:t>aware of </a:t>
            </a:r>
            <a:r>
              <a:rPr lang="en-US" sz="3100" dirty="0">
                <a:latin typeface="Arial" charset="0"/>
                <a:ea typeface="ＭＳ Ｐゴシック" charset="0"/>
                <a:cs typeface="ＭＳ Ｐゴシック" charset="0"/>
              </a:rPr>
              <a:t>strategies </a:t>
            </a:r>
            <a:r>
              <a:rPr lang="en-US" sz="3100" dirty="0" smtClean="0">
                <a:latin typeface="Arial" charset="0"/>
                <a:ea typeface="ＭＳ Ｐゴシック" charset="0"/>
                <a:cs typeface="ＭＳ Ｐゴシック" charset="0"/>
              </a:rPr>
              <a:t>for adjusting emotional arousal</a:t>
            </a:r>
          </a:p>
          <a:p>
            <a:pPr marL="292608" lvl="1" indent="0">
              <a:spcBef>
                <a:spcPts val="768"/>
              </a:spcBef>
              <a:buClr>
                <a:srgbClr val="FFC000"/>
              </a:buClr>
              <a:buNone/>
            </a:pPr>
            <a:r>
              <a:rPr lang="en-US" sz="2300" dirty="0" smtClean="0">
                <a:latin typeface="Arial" charset="0"/>
                <a:ea typeface="ＭＳ Ｐゴシック" charset="0"/>
                <a:cs typeface="ＭＳ Ｐゴシック" charset="0"/>
              </a:rPr>
              <a:t>	Affected </a:t>
            </a:r>
            <a:r>
              <a:rPr lang="en-US" sz="2300" dirty="0">
                <a:latin typeface="Arial" charset="0"/>
                <a:ea typeface="ＭＳ Ｐゴシック" charset="0"/>
                <a:cs typeface="ＭＳ Ｐゴシック" charset="0"/>
              </a:rPr>
              <a:t>by</a:t>
            </a:r>
          </a:p>
          <a:p>
            <a:pPr marL="923544" lvl="2" indent="-283464">
              <a:spcBef>
                <a:spcPts val="672"/>
              </a:spcBef>
              <a:buClr>
                <a:srgbClr val="FFC000"/>
              </a:buClr>
            </a:pPr>
            <a:r>
              <a:rPr lang="en-US" sz="2300" dirty="0" smtClean="0">
                <a:latin typeface="Arial" charset="0"/>
                <a:ea typeface="ＭＳ Ｐゴシック" charset="0"/>
                <a:cs typeface="ＭＳ Ｐゴシック" charset="0"/>
              </a:rPr>
              <a:t>temperament: effortful </a:t>
            </a:r>
            <a:r>
              <a:rPr lang="en-US" sz="2300" dirty="0">
                <a:latin typeface="Arial" charset="0"/>
                <a:ea typeface="ＭＳ Ｐゴシック" charset="0"/>
                <a:cs typeface="ＭＳ Ｐゴシック" charset="0"/>
              </a:rPr>
              <a:t>control</a:t>
            </a:r>
          </a:p>
          <a:p>
            <a:pPr marL="923544" lvl="2" indent="-283464">
              <a:spcBef>
                <a:spcPts val="672"/>
              </a:spcBef>
              <a:buClr>
                <a:srgbClr val="FFC000"/>
              </a:buClr>
            </a:pPr>
            <a:r>
              <a:rPr lang="en-US" sz="2300" dirty="0">
                <a:latin typeface="Arial" charset="0"/>
                <a:ea typeface="ＭＳ Ｐゴシック" charset="0"/>
                <a:cs typeface="ＭＳ Ｐゴシック" charset="0"/>
              </a:rPr>
              <a:t>warm parents who use verbal guidance </a:t>
            </a:r>
            <a:endParaRPr lang="en-US" sz="23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lvl="1" indent="0">
              <a:spcBef>
                <a:spcPts val="768"/>
              </a:spcBef>
              <a:buClr>
                <a:srgbClr val="FFC000"/>
              </a:buClr>
              <a:buNone/>
              <a:defRPr/>
            </a:pPr>
            <a:r>
              <a:rPr lang="en-US" sz="3100" dirty="0" smtClean="0"/>
              <a:t>Self-Conscious Emotions </a:t>
            </a:r>
          </a:p>
          <a:p>
            <a:pPr marL="182880" lvl="2" indent="0">
              <a:spcBef>
                <a:spcPts val="768"/>
              </a:spcBef>
              <a:buClr>
                <a:srgbClr val="FFC000"/>
              </a:buClr>
              <a:buNone/>
              <a:defRPr/>
            </a:pPr>
            <a:r>
              <a:rPr lang="en-US" sz="2300" dirty="0" smtClean="0"/>
              <a:t>Examples</a:t>
            </a:r>
            <a:r>
              <a:rPr lang="en-US" sz="2300" dirty="0"/>
              <a:t>: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300" dirty="0"/>
              <a:t>Shame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300" dirty="0"/>
              <a:t>Embarrassment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300" dirty="0"/>
              <a:t>Guilt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300" dirty="0"/>
              <a:t>Pride</a:t>
            </a:r>
          </a:p>
          <a:p>
            <a:pPr marL="0" indent="0">
              <a:buClr>
                <a:srgbClr val="FFC000"/>
              </a:buClr>
              <a:buNone/>
              <a:defRPr/>
            </a:pPr>
            <a:r>
              <a:rPr lang="en-US" sz="2300" dirty="0" smtClean="0"/>
              <a:t>Depend </a:t>
            </a:r>
            <a:r>
              <a:rPr lang="en-US" sz="2300" dirty="0"/>
              <a:t>on </a:t>
            </a:r>
            <a:r>
              <a:rPr lang="en-US" sz="2300" dirty="0" smtClean="0"/>
              <a:t>adult feedback </a:t>
            </a:r>
            <a:endParaRPr lang="en-US" sz="2300" dirty="0"/>
          </a:p>
          <a:p>
            <a:pPr marL="0" indent="0">
              <a:buClr>
                <a:srgbClr val="FFC000"/>
              </a:buClr>
              <a:buNone/>
              <a:defRPr/>
            </a:pPr>
            <a:r>
              <a:rPr lang="en-US" sz="2300" dirty="0"/>
              <a:t>Vary across cultures</a:t>
            </a:r>
          </a:p>
          <a:p>
            <a:pPr marL="740664" lvl="1" indent="-283464">
              <a:spcBef>
                <a:spcPts val="672"/>
              </a:spcBef>
              <a:buClr>
                <a:srgbClr val="FFC000"/>
              </a:buClr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47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and Sympathy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None/>
            </a:pPr>
            <a:r>
              <a:rPr lang="en-US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Empathy</a:t>
            </a:r>
          </a:p>
          <a:p>
            <a:pPr marL="347472" indent="0">
              <a:buClr>
                <a:srgbClr val="F3C20D"/>
              </a:buClr>
              <a:buNone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Feeling same or similar emotions as another person</a:t>
            </a:r>
          </a:p>
          <a:p>
            <a:pPr>
              <a:buClr>
                <a:srgbClr val="92D050"/>
              </a:buClr>
              <a:buNone/>
            </a:pPr>
            <a:r>
              <a:rPr lang="en-US" b="1" dirty="0">
                <a:solidFill>
                  <a:srgbClr val="5A203D"/>
                </a:solidFill>
                <a:latin typeface="Arial" charset="0"/>
                <a:ea typeface="ＭＳ Ｐゴシック" charset="0"/>
                <a:cs typeface="Arial" charset="0"/>
              </a:rPr>
              <a:t>Sympathy</a:t>
            </a:r>
          </a:p>
          <a:p>
            <a:pPr marL="347472" indent="0">
              <a:buClr>
                <a:srgbClr val="F3C20D"/>
              </a:buClr>
              <a:buNone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Feeling concern or sorrow for another’s plight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Factors that encourage empathy, sympathy, and prosocial behavior:</a:t>
            </a:r>
          </a:p>
          <a:p>
            <a:pPr marL="0" lvl="1" indent="0">
              <a:spcBef>
                <a:spcPts val="672"/>
              </a:spcBef>
              <a:buClr>
                <a:srgbClr val="FFC000"/>
              </a:buClr>
              <a:buNone/>
            </a:pPr>
            <a:r>
              <a:rPr lang="en-US" sz="2400" b="1" dirty="0" smtClean="0">
                <a:latin typeface="Arial" charset="0"/>
                <a:ea typeface="ＭＳ Ｐゴシック" charset="0"/>
              </a:rPr>
              <a:t>Temperament</a:t>
            </a:r>
            <a:r>
              <a:rPr lang="en-US" sz="2400" b="1" dirty="0">
                <a:latin typeface="Arial" charset="0"/>
                <a:ea typeface="ＭＳ Ｐゴシック" charset="0"/>
              </a:rPr>
              <a:t>:</a:t>
            </a:r>
          </a:p>
          <a:p>
            <a:pPr marL="740664" lvl="1" indent="-228600">
              <a:spcBef>
                <a:spcPts val="576"/>
              </a:spcBef>
              <a:buClr>
                <a:srgbClr val="FFC000"/>
              </a:buClr>
            </a:pPr>
            <a:r>
              <a:rPr lang="en-US" sz="2000" dirty="0">
                <a:latin typeface="Arial" charset="0"/>
                <a:ea typeface="ＭＳ Ｐゴシック" charset="0"/>
              </a:rPr>
              <a:t>sociable</a:t>
            </a:r>
          </a:p>
          <a:p>
            <a:pPr marL="740664" lvl="1" indent="-228600">
              <a:spcBef>
                <a:spcPts val="576"/>
              </a:spcBef>
              <a:buClr>
                <a:srgbClr val="FFC000"/>
              </a:buClr>
            </a:pPr>
            <a:r>
              <a:rPr lang="en-US" sz="2000" dirty="0">
                <a:latin typeface="Arial" charset="0"/>
                <a:ea typeface="ＭＳ Ｐゴシック" charset="0"/>
              </a:rPr>
              <a:t>assertive</a:t>
            </a:r>
          </a:p>
          <a:p>
            <a:pPr marL="740664" lvl="1" indent="-228600">
              <a:spcBef>
                <a:spcPts val="576"/>
              </a:spcBef>
              <a:buClr>
                <a:srgbClr val="FFC000"/>
              </a:buClr>
            </a:pPr>
            <a:r>
              <a:rPr lang="en-US" sz="2000" dirty="0">
                <a:latin typeface="Arial" charset="0"/>
                <a:ea typeface="ＭＳ Ｐゴシック" charset="0"/>
              </a:rPr>
              <a:t>good at emotional self-regulation</a:t>
            </a:r>
          </a:p>
          <a:p>
            <a:pPr marL="0" lvl="1" indent="0">
              <a:spcBef>
                <a:spcPts val="672"/>
              </a:spcBef>
              <a:buClr>
                <a:srgbClr val="FFC000"/>
              </a:buClr>
              <a:buNone/>
            </a:pPr>
            <a:r>
              <a:rPr lang="en-US" sz="2400" b="1" dirty="0">
                <a:latin typeface="Arial" charset="0"/>
                <a:ea typeface="ＭＳ Ｐゴシック" charset="0"/>
              </a:rPr>
              <a:t>Parenting:</a:t>
            </a:r>
            <a:r>
              <a:rPr lang="en-US" sz="2400" dirty="0">
                <a:latin typeface="Arial" charset="0"/>
                <a:ea typeface="ＭＳ Ｐゴシック" charset="0"/>
              </a:rPr>
              <a:t> warm, sensitive parents who</a:t>
            </a:r>
          </a:p>
          <a:p>
            <a:pPr marL="740664" lvl="1" indent="-228600">
              <a:spcBef>
                <a:spcPts val="576"/>
              </a:spcBef>
              <a:buClr>
                <a:srgbClr val="FFC000"/>
              </a:buClr>
            </a:pPr>
            <a:r>
              <a:rPr lang="en-US" sz="2000" dirty="0">
                <a:latin typeface="Arial" charset="0"/>
                <a:ea typeface="ＭＳ Ｐゴシック" charset="0"/>
              </a:rPr>
              <a:t>show empathic concern</a:t>
            </a:r>
          </a:p>
          <a:p>
            <a:pPr marL="740664" lvl="1" indent="-228600">
              <a:spcBef>
                <a:spcPts val="576"/>
              </a:spcBef>
              <a:buClr>
                <a:srgbClr val="FFC000"/>
              </a:buClr>
            </a:pPr>
            <a:r>
              <a:rPr lang="en-US" sz="2000" dirty="0">
                <a:latin typeface="Arial" charset="0"/>
                <a:ea typeface="ＭＳ Ｐゴシック" charset="0"/>
              </a:rPr>
              <a:t>encourage emotional expressiveness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28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Sociability in Play</a:t>
            </a:r>
            <a:endParaRPr lang="en-CA" dirty="0"/>
          </a:p>
        </p:txBody>
      </p:sp>
      <p:pic>
        <p:nvPicPr>
          <p:cNvPr id="7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1092" y="1846263"/>
            <a:ext cx="7530141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Play Categories</a:t>
            </a:r>
            <a:endParaRPr lang="en-CA" dirty="0"/>
          </a:p>
        </p:txBody>
      </p:sp>
      <p:pic>
        <p:nvPicPr>
          <p:cNvPr id="6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081" y="2138404"/>
            <a:ext cx="7968163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518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Retrospect</vt:lpstr>
      <vt:lpstr>Fundamentals of Lifespan Development</vt:lpstr>
      <vt:lpstr>Video</vt:lpstr>
      <vt:lpstr>Erik Erikson – Psychosocial Stages</vt:lpstr>
      <vt:lpstr>Self-Understanding </vt:lpstr>
      <vt:lpstr>Emotional Development</vt:lpstr>
      <vt:lpstr>Emotional Self-Regulation &amp; Self-Conscious Emotions</vt:lpstr>
      <vt:lpstr>Empathy and Sympathy</vt:lpstr>
      <vt:lpstr>Peer Sociability in Play</vt:lpstr>
      <vt:lpstr>Cognitive Play Categories</vt:lpstr>
      <vt:lpstr>First Friendships</vt:lpstr>
      <vt:lpstr>Foundations on Morality</vt:lpstr>
      <vt:lpstr>Effects of Punishment</vt:lpstr>
      <vt:lpstr>Cognitive-Developmental Perspective</vt:lpstr>
      <vt:lpstr>Types of Aggression</vt:lpstr>
      <vt:lpstr>Gender Typing</vt:lpstr>
      <vt:lpstr>Theories of Gender Identity</vt:lpstr>
      <vt:lpstr>Child Rearing Styles</vt:lpstr>
      <vt:lpstr>Child Maltreatment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24</cp:revision>
  <dcterms:created xsi:type="dcterms:W3CDTF">2014-10-01T03:53:06Z</dcterms:created>
  <dcterms:modified xsi:type="dcterms:W3CDTF">2014-10-03T12:31:14Z</dcterms:modified>
</cp:coreProperties>
</file>