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zVS8HIPUng" TargetMode="External"/><Relationship Id="rId2" Type="http://schemas.openxmlformats.org/officeDocument/2006/relationships/hyperlink" Target="http://www.youtube.com/watch?v=LWUkW4s3Xx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DpoavYXMK4&amp;feature=related" TargetMode="External"/><Relationship Id="rId2" Type="http://schemas.openxmlformats.org/officeDocument/2006/relationships/hyperlink" Target="http://www.youtube.com/watch?v=hibyAJOSW8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jJdcXA1KH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October 24, 2014 – Physical and cognitive development in adolescence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670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Processing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Attention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Inhibition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Strategies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Knowledge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Metacognition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Cognitive self-regulation 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Speed of thinking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Processing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capacity</a:t>
            </a:r>
          </a:p>
          <a:p>
            <a:pPr marL="347472" indent="-347472">
              <a:buClr>
                <a:srgbClr val="F3C20D"/>
              </a:buClr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oordinating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theory with evidence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Contributing factors: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working memory capacity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exposure to complex problems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metacognitive understanding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open-mindedness</a:t>
            </a:r>
          </a:p>
          <a:p>
            <a:pPr marL="347472" indent="-347472">
              <a:spcBef>
                <a:spcPts val="768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Adolescents and adults vary widely </a:t>
            </a:r>
          </a:p>
          <a:p>
            <a:pPr marL="347472" indent="-347472">
              <a:buClr>
                <a:srgbClr val="F3C20D"/>
              </a:buClr>
              <a:buSzPct val="85000"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CA" dirty="0"/>
          </a:p>
        </p:txBody>
      </p:sp>
      <p:pic>
        <p:nvPicPr>
          <p:cNvPr id="7" name="Content Placeholder 3" descr="BKB05F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2092325"/>
            <a:ext cx="4876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6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Scientific Reasoning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Self-consciousness and self-focusing: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imaginary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audience – focus of concern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personal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fable – others are observing and thinking about them (inflated opinion)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Idealism and criticism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Decision making: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influenced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by immediate reward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fall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back on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well-learned, intuitive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judgments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07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you?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3600" dirty="0" smtClean="0"/>
          </a:p>
          <a:p>
            <a:endParaRPr lang="en-CA" sz="3600" dirty="0"/>
          </a:p>
          <a:p>
            <a:r>
              <a:rPr lang="en-CA" sz="3600" dirty="0" smtClean="0"/>
              <a:t>What were you like as a teen?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5510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The Teenage Brain – Ted Talk</a:t>
            </a:r>
            <a:endParaRPr lang="en-CA" sz="3200" dirty="0" smtClean="0"/>
          </a:p>
          <a:p>
            <a:r>
              <a:rPr lang="en-CA" sz="3200" dirty="0" smtClean="0">
                <a:hlinkClick r:id="rId3"/>
              </a:rPr>
              <a:t>Mysterious Workings of the Adolescent Brain – Ted Talk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8322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Puberty – Physical Changes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Growth hormone and 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thyroxine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Boys: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androgens: testosterone </a:t>
            </a: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Small amounts of estrogens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Spermarchy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Girls: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estrogens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adrenal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androgens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Menarchy</a:t>
            </a: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tabl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629823"/>
            <a:ext cx="4938712" cy="24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Puberty – Brain Development</a:t>
            </a:r>
            <a:endParaRPr lang="en-CA" dirty="0"/>
          </a:p>
        </p:txBody>
      </p:sp>
      <p:pic>
        <p:nvPicPr>
          <p:cNvPr id="7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188" y="1846263"/>
            <a:ext cx="678994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5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Changes in Puberty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Reactions to changes</a:t>
            </a:r>
          </a:p>
          <a:p>
            <a:r>
              <a:rPr lang="en-CA" dirty="0" smtClean="0"/>
              <a:t>Mood</a:t>
            </a:r>
          </a:p>
          <a:p>
            <a:r>
              <a:rPr lang="en-CA" dirty="0" smtClean="0"/>
              <a:t>Parent-child relationship</a:t>
            </a:r>
          </a:p>
          <a:p>
            <a:r>
              <a:rPr lang="en-CA" dirty="0" smtClean="0"/>
              <a:t>Timing</a:t>
            </a:r>
          </a:p>
          <a:p>
            <a:r>
              <a:rPr lang="en-CA" dirty="0" smtClean="0"/>
              <a:t>Importance of physical attractiveness – Body Image</a:t>
            </a:r>
          </a:p>
          <a:p>
            <a:r>
              <a:rPr lang="en-CA" dirty="0" smtClean="0"/>
              <a:t>Importance in fitting in with peers</a:t>
            </a:r>
          </a:p>
          <a:p>
            <a:r>
              <a:rPr lang="en-CA" dirty="0" smtClean="0"/>
              <a:t>Dietary independence – Nutrition</a:t>
            </a:r>
          </a:p>
          <a:p>
            <a:r>
              <a:rPr lang="en-CA" dirty="0" smtClean="0"/>
              <a:t>Sexuality</a:t>
            </a:r>
          </a:p>
          <a:p>
            <a:r>
              <a:rPr lang="en-CA" dirty="0" smtClean="0"/>
              <a:t>Substance use and abuse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932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Onset of Puberty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652" y="1846263"/>
            <a:ext cx="662302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8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Advertising and Teens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400" dirty="0">
                <a:solidFill>
                  <a:srgbClr val="000000"/>
                </a:solidFill>
              </a:rPr>
              <a:t>Compare and contrast ads</a:t>
            </a:r>
            <a:r>
              <a:rPr lang="en-US" altLang="en-US" sz="4400" dirty="0" smtClean="0">
                <a:solidFill>
                  <a:srgbClr val="000000"/>
                </a:solidFill>
              </a:rPr>
              <a:t>!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000000"/>
                </a:solidFill>
              </a:rPr>
              <a:t>Dove Evolution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rId2"/>
              </a:rPr>
              <a:t>http://www.youtube.com/watch?v=hibyAJOSW8U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000000"/>
                </a:solidFill>
              </a:rPr>
              <a:t>Axe Body Spray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rId3"/>
              </a:rPr>
              <a:t>http://www.youtube.com/watch?v=7DpoavYXMK4&amp;feature=related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254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Piaget – Formal Operational Stage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35" y="1919097"/>
            <a:ext cx="7077456" cy="3877056"/>
          </a:xfrm>
        </p:spPr>
      </p:pic>
    </p:spTree>
    <p:extLst>
      <p:ext uri="{BB962C8B-B14F-4D97-AF65-F5344CB8AC3E}">
        <p14:creationId xmlns:p14="http://schemas.microsoft.com/office/powerpoint/2010/main" val="420941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Piaget – Formal Operational Stage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3C20D"/>
              </a:buClr>
              <a:buSzPct val="115000"/>
            </a:pP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Hypothetico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-deductive reasoning:</a:t>
            </a:r>
          </a:p>
          <a:p>
            <a:pPr lvl="1">
              <a:buClr>
                <a:srgbClr val="F3C20D"/>
              </a:buClr>
              <a:buSzPct val="11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problem solving based on a hypothesis, deducing logical, testable inferences</a:t>
            </a:r>
          </a:p>
          <a:p>
            <a:pPr lvl="1">
              <a:buClr>
                <a:srgbClr val="F3C20D"/>
              </a:buClr>
              <a:buSzPct val="115000"/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Propositional thought:</a:t>
            </a:r>
          </a:p>
          <a:p>
            <a:pPr lvl="1"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evaluating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logic of verbal propositions without using real-world circumstances</a:t>
            </a:r>
          </a:p>
          <a:p>
            <a:pPr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  <a:hlinkClick r:id="rId2"/>
              </a:rPr>
              <a:t>Video</a:t>
            </a: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Clr>
                <a:srgbClr val="F3C20D"/>
              </a:buClr>
              <a:buNone/>
            </a:pP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Follow-Up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School-age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children show beginnings of formal operational thought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Adolescents are considerably more competent: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reason about more variables simultaneously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grasp logical necessity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Formal operations may not be universal: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training and context contribute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schooling is powerfully influential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07304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</TotalTime>
  <Words>282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Retrospect</vt:lpstr>
      <vt:lpstr>Fundamentals of Lifespan Development</vt:lpstr>
      <vt:lpstr>Video</vt:lpstr>
      <vt:lpstr>Puberty – Physical Changes</vt:lpstr>
      <vt:lpstr>Puberty – Brain Development</vt:lpstr>
      <vt:lpstr>Changes in Puberty</vt:lpstr>
      <vt:lpstr>Onset of Puberty</vt:lpstr>
      <vt:lpstr>Advertising and Teens</vt:lpstr>
      <vt:lpstr>Piaget – Formal Operational Stage</vt:lpstr>
      <vt:lpstr>Piaget – Formal Operational Stage</vt:lpstr>
      <vt:lpstr>Cognitive Processing</vt:lpstr>
      <vt:lpstr>Scientific Reasoning</vt:lpstr>
      <vt:lpstr>What about you?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10</cp:revision>
  <dcterms:created xsi:type="dcterms:W3CDTF">2014-10-24T03:40:32Z</dcterms:created>
  <dcterms:modified xsi:type="dcterms:W3CDTF">2014-10-24T12:24:09Z</dcterms:modified>
</cp:coreProperties>
</file>