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1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sprogress.ca/en/post/canada-has-worst-climate-change-record-industrialized-worl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w-w7SzdyXo" TargetMode="External"/><Relationship Id="rId2" Type="http://schemas.openxmlformats.org/officeDocument/2006/relationships/hyperlink" Target="http://www.youtube.com/watch?v=hoCLCAQJ6_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October 31, 2014 – Emotional and social development in adolescence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974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Kohlberg’s Theory of Moral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err="1" smtClean="0"/>
              <a:t>Postconventional</a:t>
            </a:r>
            <a:r>
              <a:rPr lang="en-CA" sz="3200" dirty="0" smtClean="0"/>
              <a:t> </a:t>
            </a:r>
            <a:r>
              <a:rPr lang="en-CA" sz="3200" dirty="0"/>
              <a:t>Level</a:t>
            </a:r>
          </a:p>
          <a:p>
            <a:pPr marL="201168" lvl="1" indent="0">
              <a:buNone/>
            </a:pPr>
            <a:r>
              <a:rPr lang="en-CA" sz="2400" dirty="0"/>
              <a:t>Stage </a:t>
            </a:r>
            <a:r>
              <a:rPr lang="en-CA" sz="2400" dirty="0" smtClean="0"/>
              <a:t>5 </a:t>
            </a:r>
            <a:r>
              <a:rPr lang="en-CA" sz="2400" dirty="0"/>
              <a:t>– </a:t>
            </a:r>
            <a:r>
              <a:rPr lang="en-CA" sz="2400" dirty="0" smtClean="0"/>
              <a:t>The social contract orientation</a:t>
            </a:r>
            <a:endParaRPr lang="en-CA" sz="2400" dirty="0"/>
          </a:p>
          <a:p>
            <a:pPr lvl="2"/>
            <a:r>
              <a:rPr lang="en-CA" sz="2400" dirty="0" smtClean="0"/>
              <a:t>Rules and laws are flexible instruments for furthering human purpose. Can imagine alternative forms of social order. Emphasize fair procedures for interpreting and changing laws. </a:t>
            </a:r>
          </a:p>
          <a:p>
            <a:pPr marL="201168" lvl="1" indent="0">
              <a:buNone/>
            </a:pPr>
            <a:endParaRPr lang="en-CA" sz="2400" dirty="0"/>
          </a:p>
          <a:p>
            <a:pPr marL="201168" lvl="1" indent="0">
              <a:buNone/>
            </a:pPr>
            <a:r>
              <a:rPr lang="en-CA" sz="2400" dirty="0"/>
              <a:t>Stage </a:t>
            </a:r>
            <a:r>
              <a:rPr lang="en-CA" sz="2400" dirty="0" smtClean="0"/>
              <a:t>6 – The universal ethical principal orientation </a:t>
            </a:r>
          </a:p>
          <a:p>
            <a:pPr lvl="2"/>
            <a:r>
              <a:rPr lang="en-CA" sz="2400" dirty="0" smtClean="0"/>
              <a:t>Self-chosen ethical principles of conscience that are valid for all people regardless of laws and social agreement.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767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sz="2400" dirty="0" smtClean="0">
                <a:solidFill>
                  <a:schemeClr val="tx1"/>
                </a:solidFill>
                <a:cs typeface="Arial" charset="0"/>
              </a:rPr>
              <a:t>Research on Kohlberg’s Theory</a:t>
            </a: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Few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people reach </a:t>
            </a:r>
            <a:r>
              <a:rPr lang="en-US" dirty="0" err="1">
                <a:solidFill>
                  <a:schemeClr val="tx1"/>
                </a:solidFill>
                <a:cs typeface="Arial" charset="0"/>
              </a:rPr>
              <a:t>postconventional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morality</a:t>
            </a: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Stages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3 and 4 reflect morally mature reasoning</a:t>
            </a: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In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real life, people often reason below actual capacity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CA" sz="2400" dirty="0">
                <a:latin typeface="Arial" charset="0"/>
                <a:ea typeface="ＭＳ Ｐゴシック" charset="0"/>
                <a:cs typeface="Arial" charset="0"/>
              </a:rPr>
              <a:t>I</a:t>
            </a:r>
            <a:r>
              <a:rPr lang="en-CA" sz="2400" dirty="0" smtClean="0">
                <a:latin typeface="Arial" charset="0"/>
                <a:ea typeface="ＭＳ Ｐゴシック" charset="0"/>
                <a:cs typeface="Arial" charset="0"/>
              </a:rPr>
              <a:t>nfluences on Moral Reasoning</a:t>
            </a:r>
            <a:endParaRPr lang="en-US" sz="24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buClr>
                <a:srgbClr val="F3C20D"/>
              </a:buClr>
              <a:buFont typeface="Wingdings" charset="0"/>
              <a:buChar char="§"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buClr>
                <a:srgbClr val="F3C20D"/>
              </a:buClr>
              <a:buFont typeface="Wingdings" charset="0"/>
              <a:buChar char="§"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Child-rearing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practices: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caring, supportive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discussions of</a:t>
            </a:r>
            <a:br>
              <a:rPr lang="en-US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moral concerns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Schooling: higher education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Peer interaction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Culture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533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Critique on Kohlberg’s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Kohlberg’s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stages inadequately account for behavior in everyday life</a:t>
            </a:r>
          </a:p>
          <a:p>
            <a:pPr>
              <a:buClr>
                <a:srgbClr val="F3C20D"/>
              </a:buClr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Moral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judgments are practical tools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that</a:t>
            </a:r>
          </a:p>
          <a:p>
            <a:pPr lvl="1">
              <a:buClr>
                <a:srgbClr val="F3C20D"/>
              </a:buClr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depend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 current context 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motivation</a:t>
            </a:r>
          </a:p>
          <a:p>
            <a:pPr lvl="1">
              <a:buClr>
                <a:srgbClr val="F3C20D"/>
              </a:buClr>
            </a:pPr>
            <a:r>
              <a:rPr lang="en-US" dirty="0" smtClean="0">
                <a:latin typeface="Arial" charset="0"/>
                <a:ea typeface="ＭＳ Ｐゴシック" charset="0"/>
              </a:rPr>
              <a:t>are </a:t>
            </a:r>
            <a:r>
              <a:rPr lang="en-US" dirty="0">
                <a:latin typeface="Arial" charset="0"/>
                <a:ea typeface="ＭＳ Ｐゴシック" charset="0"/>
              </a:rPr>
              <a:t>frequently directed at self-serving goals</a:t>
            </a:r>
          </a:p>
          <a:p>
            <a:pPr>
              <a:buClr>
                <a:srgbClr val="F3C20D"/>
              </a:buClr>
            </a:pP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Clr>
                <a:srgbClr val="F3C20D"/>
              </a:buClr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Critics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: People often rise above self-interest to defend others’ rights</a:t>
            </a:r>
          </a:p>
          <a:p>
            <a:pPr lvl="1">
              <a:buClr>
                <a:srgbClr val="F3C20D"/>
              </a:buClr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85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Relationship with Family and Peers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2400" dirty="0" smtClean="0"/>
              <a:t>Parent-Child Relationship</a:t>
            </a:r>
          </a:p>
          <a:p>
            <a:r>
              <a:rPr lang="en-CA" sz="2400" dirty="0" smtClean="0"/>
              <a:t>Sibling Relationship</a:t>
            </a:r>
          </a:p>
          <a:p>
            <a:r>
              <a:rPr lang="en-CA" sz="2400" dirty="0" smtClean="0"/>
              <a:t>Friendships</a:t>
            </a:r>
          </a:p>
          <a:p>
            <a:r>
              <a:rPr lang="en-CA" sz="2400" dirty="0" smtClean="0"/>
              <a:t>Cliques and Crowds</a:t>
            </a:r>
          </a:p>
          <a:p>
            <a:r>
              <a:rPr lang="en-CA" sz="2400" dirty="0" smtClean="0"/>
              <a:t>Dating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6291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Self-Disclosure</a:t>
            </a:r>
            <a:endParaRPr lang="en-CA" dirty="0"/>
          </a:p>
        </p:txBody>
      </p:sp>
      <p:pic>
        <p:nvPicPr>
          <p:cNvPr id="4" name="Content Placeholder 3" descr="Macintosh HD:Users:jashkenaz:Dropbox:*TOP FOLDER 8-1-13:PROJECTS:2012 LS6:2013 LS6 PPTs:_BerkLS6 JPGs for figures:ch12:BKB12F0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1862138"/>
            <a:ext cx="5562600" cy="399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362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 with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3600" dirty="0" smtClean="0"/>
              <a:t>Depression</a:t>
            </a:r>
          </a:p>
          <a:p>
            <a:pPr marL="347472" indent="-347472">
              <a:buClr>
                <a:srgbClr val="F3C20D"/>
              </a:buClr>
            </a:pPr>
            <a:r>
              <a:rPr lang="en-US" sz="3000" dirty="0" smtClean="0">
                <a:latin typeface="Arial" charset="0"/>
                <a:ea typeface="ＭＳ Ｐゴシック" charset="0"/>
                <a:cs typeface="Arial" charset="0"/>
              </a:rPr>
              <a:t>Most common psychological problem: 15–20% have had one or more major episodes</a:t>
            </a:r>
          </a:p>
          <a:p>
            <a:pPr marL="347472" indent="-347472">
              <a:buClr>
                <a:srgbClr val="F3C20D"/>
              </a:buClr>
            </a:pPr>
            <a:r>
              <a:rPr lang="en-US" sz="3000" dirty="0" smtClean="0">
                <a:latin typeface="Arial" charset="0"/>
                <a:ea typeface="ＭＳ Ｐゴシック" charset="0"/>
                <a:cs typeface="Arial" charset="0"/>
              </a:rPr>
              <a:t>Twice </a:t>
            </a:r>
            <a:r>
              <a:rPr lang="en-US" sz="3000" dirty="0">
                <a:latin typeface="Arial" charset="0"/>
                <a:ea typeface="ＭＳ Ｐゴシック" charset="0"/>
                <a:cs typeface="Arial" charset="0"/>
              </a:rPr>
              <a:t>as many girls as boys:</a:t>
            </a:r>
          </a:p>
          <a:p>
            <a:pPr marL="740664" lvl="1">
              <a:buClr>
                <a:srgbClr val="F3C20D"/>
              </a:buClr>
            </a:pPr>
            <a:r>
              <a:rPr lang="en-US" sz="2600" dirty="0">
                <a:latin typeface="Arial" charset="0"/>
                <a:ea typeface="ＭＳ Ｐゴシック" charset="0"/>
                <a:cs typeface="Arial" charset="0"/>
              </a:rPr>
              <a:t>early-maturing girls</a:t>
            </a:r>
          </a:p>
          <a:p>
            <a:pPr marL="740664" lvl="1">
              <a:buClr>
                <a:srgbClr val="F3C20D"/>
              </a:buClr>
            </a:pPr>
            <a:r>
              <a:rPr lang="en-US" sz="2600" dirty="0">
                <a:latin typeface="Arial" charset="0"/>
                <a:ea typeface="ＭＳ Ｐゴシック" charset="0"/>
                <a:cs typeface="Arial" charset="0"/>
              </a:rPr>
              <a:t>gender intensification</a:t>
            </a:r>
          </a:p>
          <a:p>
            <a:pPr marL="347472" indent="-347472">
              <a:buClr>
                <a:srgbClr val="F3C20D"/>
              </a:buClr>
            </a:pPr>
            <a:r>
              <a:rPr lang="en-US" sz="3000" dirty="0">
                <a:latin typeface="Arial" charset="0"/>
                <a:ea typeface="ＭＳ Ｐゴシック" charset="0"/>
                <a:cs typeface="Arial" charset="0"/>
              </a:rPr>
              <a:t>Influential factors:</a:t>
            </a:r>
          </a:p>
          <a:p>
            <a:pPr lvl="1">
              <a:buClr>
                <a:srgbClr val="F3C20D"/>
              </a:buClr>
            </a:pPr>
            <a:r>
              <a:rPr lang="en-US" sz="2600" dirty="0">
                <a:latin typeface="Arial" charset="0"/>
                <a:ea typeface="ＭＳ Ｐゴシック" charset="0"/>
                <a:cs typeface="Arial" charset="0"/>
              </a:rPr>
              <a:t>heredity</a:t>
            </a:r>
          </a:p>
          <a:p>
            <a:pPr lvl="1">
              <a:buClr>
                <a:srgbClr val="F3C20D"/>
              </a:buClr>
            </a:pPr>
            <a:r>
              <a:rPr lang="en-US" sz="2600" dirty="0">
                <a:latin typeface="Arial" charset="0"/>
                <a:ea typeface="ＭＳ Ｐゴシック" charset="0"/>
                <a:cs typeface="Arial" charset="0"/>
              </a:rPr>
              <a:t>parental depression</a:t>
            </a:r>
          </a:p>
          <a:p>
            <a:pPr lvl="1">
              <a:buClr>
                <a:srgbClr val="F3C20D"/>
              </a:buClr>
            </a:pPr>
            <a:r>
              <a:rPr lang="en-US" sz="2600" dirty="0">
                <a:latin typeface="Arial" charset="0"/>
                <a:ea typeface="ＭＳ Ｐゴシック" charset="0"/>
                <a:cs typeface="Arial" charset="0"/>
              </a:rPr>
              <a:t>gender-typed coping styles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6264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 with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smtClean="0"/>
              <a:t>Suicide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Suicide rate jumps sharply at adolescence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Related factors: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gender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ethnicity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family environment, high life stress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sexual orientation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personality:</a:t>
            </a:r>
          </a:p>
          <a:p>
            <a:pPr lvl="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intelligent, withdrawn</a:t>
            </a:r>
          </a:p>
          <a:p>
            <a:pPr lvl="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antisocial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triggering negative events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914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 with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smtClean="0"/>
              <a:t>Delinquency</a:t>
            </a:r>
          </a:p>
          <a:p>
            <a:pPr marL="347472" indent="-347472">
              <a:buClr>
                <a:srgbClr val="F3C20D"/>
              </a:buClr>
            </a:pP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Early-onset: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behavior begins in childhood: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biological risks and inept parenting combine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linked to serious antisocial activity</a:t>
            </a:r>
          </a:p>
          <a:p>
            <a:pPr marL="347472" indent="-347472">
              <a:buClr>
                <a:srgbClr val="F3C20D"/>
              </a:buClr>
            </a:pPr>
            <a:endParaRPr lang="en-US" b="1" dirty="0" smtClean="0">
              <a:latin typeface="Arial" charset="0"/>
              <a:ea typeface="ＭＳ Ｐゴシック" charset="0"/>
              <a:cs typeface="Arial" charset="0"/>
            </a:endParaRPr>
          </a:p>
          <a:p>
            <a:pPr marL="347472" indent="-347472">
              <a:buClr>
                <a:srgbClr val="F3C20D"/>
              </a:buClr>
            </a:pPr>
            <a:r>
              <a:rPr lang="en-US" b="1" dirty="0" smtClean="0">
                <a:latin typeface="Arial" charset="0"/>
                <a:ea typeface="ＭＳ Ｐゴシック" charset="0"/>
                <a:cs typeface="Arial" charset="0"/>
              </a:rPr>
              <a:t>Late-onset</a:t>
            </a: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behavior begins around puberty</a:t>
            </a:r>
          </a:p>
          <a:p>
            <a:pPr lvl="1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peer influences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15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Pathway to Chronic Delinquency</a:t>
            </a:r>
            <a:endParaRPr lang="en-CA" dirty="0"/>
          </a:p>
        </p:txBody>
      </p:sp>
      <p:pic>
        <p:nvPicPr>
          <p:cNvPr id="4" name="Content Placeholder 3" descr="Macintosh HD:Users:jashkenaz:Dropbox:*TOP FOLDER 8-1-13:PROJECTS:2012 LS6:2013 LS6 PPTs:_BerkLS6 JPGs for figures:ch12:BKB12F0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2605088"/>
            <a:ext cx="8020050" cy="250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5057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Moral Question – 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hlinkClick r:id="rId2"/>
              </a:rPr>
              <a:t>Canada’s Environmental Ratings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1512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hlinkClick r:id="rId2"/>
              </a:rPr>
              <a:t>Identity in the 21</a:t>
            </a:r>
            <a:r>
              <a:rPr lang="en-CA" sz="3200" baseline="30000" dirty="0" smtClean="0">
                <a:hlinkClick r:id="rId2"/>
              </a:rPr>
              <a:t>st</a:t>
            </a:r>
            <a:r>
              <a:rPr lang="en-CA" sz="3200" dirty="0" smtClean="0">
                <a:hlinkClick r:id="rId2"/>
              </a:rPr>
              <a:t> century – Ted Talk</a:t>
            </a:r>
            <a:endParaRPr lang="en-CA" sz="3200" dirty="0" smtClean="0"/>
          </a:p>
          <a:p>
            <a:r>
              <a:rPr lang="en-CA" sz="3200" dirty="0" smtClean="0">
                <a:hlinkClick r:id="rId3"/>
              </a:rPr>
              <a:t>Defining your Identity – Ted Talk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75824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Erikson – Identity vs Role Confusion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Clr>
                <a:srgbClr val="92D050"/>
              </a:buClr>
              <a:buNone/>
            </a:pPr>
            <a:r>
              <a:rPr lang="en-US" sz="1800" b="1" dirty="0" smtClean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Identity</a:t>
            </a:r>
          </a:p>
          <a:p>
            <a:pPr>
              <a:buClr>
                <a:srgbClr val="92D050"/>
              </a:buClr>
            </a:pP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Defining </a:t>
            </a: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who you are, what you value, and your direction in life</a:t>
            </a:r>
          </a:p>
          <a:p>
            <a:pPr>
              <a:buClr>
                <a:srgbClr val="F3C20D"/>
              </a:buClr>
            </a:pP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Commitments to vocation, relationships, sexual orientation, ethnic group, ideals</a:t>
            </a:r>
          </a:p>
          <a:p>
            <a:pPr>
              <a:buClr>
                <a:srgbClr val="F3C20D"/>
              </a:buClr>
            </a:pP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Exploration, resolution of “identity crisis”</a:t>
            </a:r>
          </a:p>
          <a:p>
            <a:pPr>
              <a:buClr>
                <a:srgbClr val="92D050"/>
              </a:buClr>
              <a:buNone/>
            </a:pPr>
            <a:r>
              <a:rPr lang="en-US" sz="1800" b="1" dirty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Role </a:t>
            </a:r>
            <a:r>
              <a:rPr lang="en-US" sz="1800" b="1" dirty="0" smtClean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Confusion</a:t>
            </a:r>
          </a:p>
          <a:p>
            <a:pPr>
              <a:buClr>
                <a:srgbClr val="92D050"/>
              </a:buClr>
            </a:pP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Lack </a:t>
            </a: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of direction and </a:t>
            </a: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self-definition</a:t>
            </a:r>
          </a:p>
          <a:p>
            <a:pPr>
              <a:buClr>
                <a:srgbClr val="92D050"/>
              </a:buClr>
            </a:pP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Earlier </a:t>
            </a: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psychosocial conflicts not </a:t>
            </a: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resolved</a:t>
            </a:r>
          </a:p>
          <a:p>
            <a:pPr>
              <a:buClr>
                <a:srgbClr val="92D050"/>
              </a:buClr>
            </a:pP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Society </a:t>
            </a: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restricts </a:t>
            </a: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choices</a:t>
            </a:r>
          </a:p>
          <a:p>
            <a:pPr>
              <a:buClr>
                <a:srgbClr val="92D050"/>
              </a:buClr>
            </a:pP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Unprepared </a:t>
            </a: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for challenges of adulthood</a:t>
            </a:r>
          </a:p>
          <a:p>
            <a:endParaRPr lang="en-CA" sz="1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28" y="1846263"/>
            <a:ext cx="4359145" cy="4022725"/>
          </a:xfrm>
        </p:spPr>
      </p:pic>
    </p:spTree>
    <p:extLst>
      <p:ext uri="{BB962C8B-B14F-4D97-AF65-F5344CB8AC3E}">
        <p14:creationId xmlns:p14="http://schemas.microsoft.com/office/powerpoint/2010/main" val="177533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Paths to Identity</a:t>
            </a:r>
            <a:endParaRPr lang="en-CA" dirty="0"/>
          </a:p>
        </p:txBody>
      </p:sp>
      <p:pic>
        <p:nvPicPr>
          <p:cNvPr id="9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275" y="1985991"/>
            <a:ext cx="7943776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2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Identity Status and Cognitive Style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033" y="2290817"/>
            <a:ext cx="7974259" cy="31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9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Factors Affecting Identity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Personality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Child-rearing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practices: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740664" lvl="1" indent="-283464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attachment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Peers, friends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Schools, communities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Culture</a:t>
            </a:r>
          </a:p>
          <a:p>
            <a:pPr marL="347472" indent="-347472">
              <a:buClr>
                <a:srgbClr val="F3C20D"/>
              </a:buClr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Societal forces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618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Kohlberg’s Theory of Moral Development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1550" y="1846263"/>
            <a:ext cx="774922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7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Kohlberg’s Theory of Moral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err="1" smtClean="0"/>
              <a:t>Preconventional</a:t>
            </a:r>
            <a:r>
              <a:rPr lang="en-CA" sz="3200" dirty="0" smtClean="0"/>
              <a:t> Level</a:t>
            </a:r>
          </a:p>
          <a:p>
            <a:pPr marL="201168" lvl="1" indent="0">
              <a:buNone/>
            </a:pPr>
            <a:r>
              <a:rPr lang="en-CA" sz="2800" dirty="0" smtClean="0"/>
              <a:t>Stage 1 – The punishment and obedience orientation</a:t>
            </a:r>
          </a:p>
          <a:p>
            <a:pPr lvl="2"/>
            <a:r>
              <a:rPr lang="en-CA" sz="2400" dirty="0" smtClean="0"/>
              <a:t>Difficult to consider two points of view. Overlook people’s intentions.</a:t>
            </a:r>
          </a:p>
          <a:p>
            <a:pPr marL="201168" lvl="1" indent="0">
              <a:buNone/>
            </a:pPr>
            <a:endParaRPr lang="en-CA" sz="2400" dirty="0" smtClean="0"/>
          </a:p>
          <a:p>
            <a:pPr marL="201168" lvl="1" indent="0">
              <a:buNone/>
            </a:pPr>
            <a:r>
              <a:rPr lang="en-CA" sz="2800" dirty="0" smtClean="0"/>
              <a:t>Stage 2 </a:t>
            </a:r>
            <a:r>
              <a:rPr lang="en-CA" sz="2800" dirty="0"/>
              <a:t>– </a:t>
            </a:r>
            <a:r>
              <a:rPr lang="en-CA" sz="2800" dirty="0" smtClean="0"/>
              <a:t>The instrumental purpose orientation</a:t>
            </a:r>
            <a:endParaRPr lang="en-CA" sz="2800" dirty="0"/>
          </a:p>
          <a:p>
            <a:pPr lvl="2"/>
            <a:r>
              <a:rPr lang="en-CA" sz="2400" dirty="0" smtClean="0"/>
              <a:t>People can have different perspectives. Right action follows from self interest. Reciprocity as equal exchange. </a:t>
            </a:r>
          </a:p>
          <a:p>
            <a:pPr lvl="2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9373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Kohlberg’s Theory of Moral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C</a:t>
            </a:r>
            <a:r>
              <a:rPr lang="en-CA" sz="3200" dirty="0" smtClean="0"/>
              <a:t>onventional </a:t>
            </a:r>
            <a:r>
              <a:rPr lang="en-CA" sz="3200" dirty="0"/>
              <a:t>Level</a:t>
            </a:r>
          </a:p>
          <a:p>
            <a:pPr marL="201168" lvl="1" indent="0">
              <a:buNone/>
            </a:pPr>
            <a:r>
              <a:rPr lang="en-CA" sz="2400" dirty="0"/>
              <a:t>Stage </a:t>
            </a:r>
            <a:r>
              <a:rPr lang="en-CA" sz="2400" dirty="0" smtClean="0"/>
              <a:t>3 </a:t>
            </a:r>
            <a:r>
              <a:rPr lang="en-CA" sz="2400" dirty="0"/>
              <a:t>– </a:t>
            </a:r>
            <a:r>
              <a:rPr lang="en-CA" sz="2400" dirty="0" smtClean="0"/>
              <a:t>Good boy-good girl orientation</a:t>
            </a:r>
            <a:endParaRPr lang="en-CA" sz="2400" dirty="0"/>
          </a:p>
          <a:p>
            <a:pPr lvl="2"/>
            <a:r>
              <a:rPr lang="en-CA" sz="2400" dirty="0" smtClean="0"/>
              <a:t>Desire to obey rules because they promote social harmony. Seeks approval.</a:t>
            </a:r>
          </a:p>
          <a:p>
            <a:pPr marL="201168" lvl="1" indent="0">
              <a:buNone/>
            </a:pPr>
            <a:endParaRPr lang="en-CA" sz="2400" dirty="0"/>
          </a:p>
          <a:p>
            <a:pPr marL="201168" lvl="1" indent="0">
              <a:buNone/>
            </a:pPr>
            <a:r>
              <a:rPr lang="en-CA" sz="2400" dirty="0"/>
              <a:t>Stage </a:t>
            </a:r>
            <a:r>
              <a:rPr lang="en-CA" sz="2400" dirty="0" smtClean="0"/>
              <a:t>4 </a:t>
            </a:r>
            <a:r>
              <a:rPr lang="en-CA" sz="2400" dirty="0"/>
              <a:t>– </a:t>
            </a:r>
            <a:r>
              <a:rPr lang="en-CA" sz="2400" dirty="0" smtClean="0"/>
              <a:t>The social order maintaining orientation</a:t>
            </a:r>
            <a:endParaRPr lang="en-CA" sz="2400" dirty="0"/>
          </a:p>
          <a:p>
            <a:pPr lvl="2"/>
            <a:r>
              <a:rPr lang="en-CA" sz="2400" dirty="0" smtClean="0"/>
              <a:t>Individuals take into consideration larger perspective of societal laws. </a:t>
            </a:r>
            <a:endParaRPr lang="en-CA" sz="2400" dirty="0"/>
          </a:p>
          <a:p>
            <a:pPr lvl="2"/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16315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497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Wingdings</vt:lpstr>
      <vt:lpstr>Retrospect</vt:lpstr>
      <vt:lpstr>Fundamentals of Lifespan Development</vt:lpstr>
      <vt:lpstr>Video</vt:lpstr>
      <vt:lpstr>Erikson – Identity vs Role Confusion</vt:lpstr>
      <vt:lpstr>Paths to Identity</vt:lpstr>
      <vt:lpstr>Identity Status and Cognitive Style</vt:lpstr>
      <vt:lpstr>Factors Affecting Identity</vt:lpstr>
      <vt:lpstr>Kohlberg’s Theory of Moral Development</vt:lpstr>
      <vt:lpstr>Kohlberg’s Theory of Moral Development</vt:lpstr>
      <vt:lpstr>Kohlberg’s Theory of Moral Development</vt:lpstr>
      <vt:lpstr>Kohlberg’s Theory of Moral Development</vt:lpstr>
      <vt:lpstr>Morality</vt:lpstr>
      <vt:lpstr>Critique on Kohlberg’s Theory</vt:lpstr>
      <vt:lpstr>Relationship with Family and Peers</vt:lpstr>
      <vt:lpstr>Self-Disclosure</vt:lpstr>
      <vt:lpstr>Problems with Development</vt:lpstr>
      <vt:lpstr>Problems with Development</vt:lpstr>
      <vt:lpstr>Problems with Development</vt:lpstr>
      <vt:lpstr>Pathway to Chronic Delinquency</vt:lpstr>
      <vt:lpstr>The Moral Question –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12</cp:revision>
  <dcterms:created xsi:type="dcterms:W3CDTF">2014-10-31T03:55:12Z</dcterms:created>
  <dcterms:modified xsi:type="dcterms:W3CDTF">2014-10-31T05:49:29Z</dcterms:modified>
</cp:coreProperties>
</file>