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6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DZFcDGpL4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October </a:t>
            </a:r>
            <a:r>
              <a:rPr lang="en-CA" dirty="0" smtClean="0"/>
              <a:t>8, </a:t>
            </a:r>
            <a:r>
              <a:rPr lang="en-CA" dirty="0" smtClean="0"/>
              <a:t>2014 – Physical and Cognitive Development in Middle childhood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054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Intelligence Tests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What factors should define intelligence?</a:t>
            </a:r>
          </a:p>
          <a:p>
            <a:r>
              <a:rPr lang="en-CA" sz="3200" dirty="0" smtClean="0"/>
              <a:t>What is the role of intelligence testing?</a:t>
            </a:r>
          </a:p>
          <a:p>
            <a:r>
              <a:rPr lang="en-CA" sz="3200" dirty="0" smtClean="0"/>
              <a:t>How do you assess learning?</a:t>
            </a:r>
          </a:p>
          <a:p>
            <a:r>
              <a:rPr lang="en-CA" sz="3200" dirty="0" smtClean="0"/>
              <a:t>How would you test students in this class?</a:t>
            </a:r>
          </a:p>
        </p:txBody>
      </p:sp>
    </p:spTree>
    <p:extLst>
      <p:ext uri="{BB962C8B-B14F-4D97-AF65-F5344CB8AC3E}">
        <p14:creationId xmlns:p14="http://schemas.microsoft.com/office/powerpoint/2010/main" val="428716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Intelligence 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01168" lvl="1" indent="0">
              <a:buNone/>
            </a:pPr>
            <a:r>
              <a:rPr lang="en-CA" sz="2400" dirty="0" smtClean="0"/>
              <a:t>Stanford-</a:t>
            </a:r>
            <a:r>
              <a:rPr lang="en-CA" sz="2400" dirty="0" err="1" smtClean="0"/>
              <a:t>Binet</a:t>
            </a:r>
            <a:r>
              <a:rPr lang="en-CA" sz="2400" dirty="0" smtClean="0"/>
              <a:t> Intelligence Test</a:t>
            </a:r>
          </a:p>
          <a:p>
            <a:pPr lvl="1"/>
            <a:r>
              <a:rPr lang="en-CA" dirty="0" smtClean="0"/>
              <a:t>Knowledge</a:t>
            </a:r>
          </a:p>
          <a:p>
            <a:pPr lvl="1"/>
            <a:r>
              <a:rPr lang="en-CA" dirty="0" smtClean="0"/>
              <a:t>Quantitative</a:t>
            </a:r>
          </a:p>
          <a:p>
            <a:pPr lvl="1"/>
            <a:r>
              <a:rPr lang="en-CA" dirty="0" smtClean="0"/>
              <a:t>Visual Spatial Ability</a:t>
            </a:r>
          </a:p>
          <a:p>
            <a:pPr lvl="1"/>
            <a:r>
              <a:rPr lang="en-CA" dirty="0" smtClean="0"/>
              <a:t>Working Memory</a:t>
            </a:r>
          </a:p>
          <a:p>
            <a:pPr lvl="1"/>
            <a:r>
              <a:rPr lang="en-CA" dirty="0" smtClean="0"/>
              <a:t>Information Processing</a:t>
            </a:r>
          </a:p>
          <a:p>
            <a:pPr marL="201168" lvl="1" indent="0">
              <a:buNone/>
            </a:pPr>
            <a:endParaRPr lang="en-CA" dirty="0" smtClean="0"/>
          </a:p>
          <a:p>
            <a:pPr marL="201168" lvl="1" indent="0">
              <a:buNone/>
            </a:pPr>
            <a:r>
              <a:rPr lang="en-CA" sz="2400" dirty="0" smtClean="0"/>
              <a:t>Wechsler Intelligence Scale for Children</a:t>
            </a:r>
          </a:p>
          <a:p>
            <a:pPr lvl="1"/>
            <a:r>
              <a:rPr lang="en-CA" dirty="0" smtClean="0"/>
              <a:t>Verbal Reasoning </a:t>
            </a:r>
          </a:p>
          <a:p>
            <a:pPr lvl="1"/>
            <a:r>
              <a:rPr lang="en-CA" dirty="0" smtClean="0"/>
              <a:t>Perceptual Reasoning </a:t>
            </a:r>
          </a:p>
          <a:p>
            <a:pPr lvl="1"/>
            <a:r>
              <a:rPr lang="en-CA" dirty="0" smtClean="0"/>
              <a:t>Working Memory</a:t>
            </a:r>
          </a:p>
          <a:p>
            <a:pPr lvl="1"/>
            <a:r>
              <a:rPr lang="en-CA" dirty="0" smtClean="0"/>
              <a:t>Processing Speed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400" dirty="0" smtClean="0"/>
              <a:t>Sternberg </a:t>
            </a:r>
            <a:r>
              <a:rPr lang="en-CA" sz="2400" dirty="0" err="1" smtClean="0"/>
              <a:t>Triarchic</a:t>
            </a:r>
            <a:r>
              <a:rPr lang="en-CA" sz="2400" dirty="0" smtClean="0"/>
              <a:t> Theory</a:t>
            </a:r>
          </a:p>
          <a:p>
            <a:pPr lvl="1"/>
            <a:r>
              <a:rPr lang="en-CA" dirty="0" smtClean="0"/>
              <a:t>Analytical Intelligence – Information Processing</a:t>
            </a:r>
          </a:p>
          <a:p>
            <a:pPr lvl="1"/>
            <a:r>
              <a:rPr lang="en-CA" dirty="0" smtClean="0"/>
              <a:t>Creative Intelligence – Solve Novel Problems</a:t>
            </a:r>
          </a:p>
          <a:p>
            <a:pPr lvl="1"/>
            <a:r>
              <a:rPr lang="en-CA" dirty="0" smtClean="0"/>
              <a:t>Practical Intelligence – Application in Everyday Life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r>
              <a:rPr lang="en-CA" sz="2400" dirty="0" smtClean="0"/>
              <a:t>Gardner Multiple Intelligence</a:t>
            </a:r>
          </a:p>
          <a:p>
            <a:pPr marL="201168" lvl="1" indent="0">
              <a:buNone/>
            </a:pPr>
            <a:r>
              <a:rPr lang="en-CA" dirty="0" smtClean="0"/>
              <a:t>Linguistic</a:t>
            </a:r>
          </a:p>
          <a:p>
            <a:pPr marL="201168" lvl="1" indent="0">
              <a:buNone/>
            </a:pPr>
            <a:r>
              <a:rPr lang="en-CA" dirty="0" err="1" smtClean="0"/>
              <a:t>Logico-Mathmatical</a:t>
            </a:r>
            <a:endParaRPr lang="en-CA" dirty="0" smtClean="0"/>
          </a:p>
          <a:p>
            <a:pPr marL="201168" lvl="1" indent="0">
              <a:buNone/>
            </a:pPr>
            <a:r>
              <a:rPr lang="en-CA" dirty="0" smtClean="0"/>
              <a:t>Musical </a:t>
            </a:r>
          </a:p>
          <a:p>
            <a:pPr marL="201168" lvl="1" indent="0">
              <a:buNone/>
            </a:pPr>
            <a:r>
              <a:rPr lang="en-CA" dirty="0" smtClean="0"/>
              <a:t>Spatial </a:t>
            </a:r>
          </a:p>
          <a:p>
            <a:pPr marL="201168" lvl="1" indent="0">
              <a:buNone/>
            </a:pPr>
            <a:r>
              <a:rPr lang="en-CA" dirty="0" smtClean="0"/>
              <a:t>Bodily-Kinesthetic </a:t>
            </a:r>
          </a:p>
          <a:p>
            <a:pPr marL="201168" lvl="1" indent="0">
              <a:buNone/>
            </a:pPr>
            <a:r>
              <a:rPr lang="en-CA" dirty="0" smtClean="0"/>
              <a:t>Naturalist</a:t>
            </a:r>
          </a:p>
          <a:p>
            <a:pPr marL="201168" lvl="1" indent="0">
              <a:buNone/>
            </a:pPr>
            <a:r>
              <a:rPr lang="en-CA" dirty="0" smtClean="0"/>
              <a:t>Interpersonal</a:t>
            </a:r>
          </a:p>
          <a:p>
            <a:pPr marL="201168" lvl="1" indent="0">
              <a:buNone/>
            </a:pPr>
            <a:r>
              <a:rPr lang="en-CA" dirty="0" smtClean="0"/>
              <a:t>Intrapersonal</a:t>
            </a:r>
          </a:p>
          <a:p>
            <a:pPr marL="201168" lvl="1" indent="0">
              <a:buNone/>
            </a:pPr>
            <a:endParaRPr lang="en-CA" sz="2400" dirty="0" smtClean="0"/>
          </a:p>
          <a:p>
            <a:pPr marL="201168" lvl="1" indent="0">
              <a:buNone/>
            </a:pPr>
            <a:endParaRPr lang="en-CA" sz="2400" dirty="0" smtClean="0"/>
          </a:p>
          <a:p>
            <a:pPr marL="201168" lvl="1" indent="0">
              <a:buNone/>
            </a:pPr>
            <a:endParaRPr lang="en-CA" dirty="0" smtClean="0"/>
          </a:p>
          <a:p>
            <a:pPr marL="201168" lvl="1" indent="0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914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3000" dirty="0" smtClean="0"/>
              <a:t>I will NOT cover new material on October 15</a:t>
            </a:r>
            <a:r>
              <a:rPr lang="en-CA" sz="3000" baseline="30000" dirty="0" smtClean="0"/>
              <a:t>th</a:t>
            </a:r>
            <a:r>
              <a:rPr lang="en-CA" sz="3000" dirty="0" smtClean="0"/>
              <a:t> </a:t>
            </a:r>
          </a:p>
          <a:p>
            <a:pPr lvl="1"/>
            <a:endParaRPr lang="en-CA" sz="3000" dirty="0" smtClean="0"/>
          </a:p>
          <a:p>
            <a:pPr lvl="1"/>
            <a:r>
              <a:rPr lang="en-CA" sz="3000" dirty="0" smtClean="0"/>
              <a:t>Instead, I will lead an activity that will help you review for the </a:t>
            </a:r>
            <a:r>
              <a:rPr lang="en-CA" sz="3000" dirty="0"/>
              <a:t>m</a:t>
            </a:r>
            <a:r>
              <a:rPr lang="en-CA" sz="3000" dirty="0" smtClean="0"/>
              <a:t>idterm </a:t>
            </a:r>
            <a:r>
              <a:rPr lang="en-CA" sz="3000" dirty="0"/>
              <a:t>e</a:t>
            </a:r>
            <a:r>
              <a:rPr lang="en-CA" sz="3000" dirty="0" smtClean="0"/>
              <a:t>xam</a:t>
            </a:r>
          </a:p>
          <a:p>
            <a:pPr lvl="1"/>
            <a:endParaRPr lang="en-CA" sz="3000" dirty="0" smtClean="0"/>
          </a:p>
          <a:p>
            <a:pPr lvl="1"/>
            <a:r>
              <a:rPr lang="en-CA" sz="3000" dirty="0" smtClean="0"/>
              <a:t>We will begin chapter 11 after the midterm exam</a:t>
            </a:r>
          </a:p>
          <a:p>
            <a:pPr marL="201168" lvl="1" indent="0">
              <a:buNone/>
            </a:pP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12346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Videos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hlinkClick r:id="rId2"/>
              </a:rPr>
              <a:t>Changing Education Paradigms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32796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in School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What is the role of educational institutions?</a:t>
            </a:r>
          </a:p>
          <a:p>
            <a:r>
              <a:rPr lang="en-CA" dirty="0" smtClean="0"/>
              <a:t>How are schools presently structured?</a:t>
            </a:r>
          </a:p>
          <a:p>
            <a:r>
              <a:rPr lang="en-CA" dirty="0" smtClean="0"/>
              <a:t>What are your educational philosophies?</a:t>
            </a:r>
          </a:p>
          <a:p>
            <a:pPr lvl="1"/>
            <a:r>
              <a:rPr lang="en-CA" dirty="0" smtClean="0"/>
              <a:t>Constructivist </a:t>
            </a:r>
          </a:p>
          <a:p>
            <a:pPr lvl="1"/>
            <a:r>
              <a:rPr lang="en-CA" dirty="0" smtClean="0"/>
              <a:t>Traditional</a:t>
            </a:r>
          </a:p>
          <a:p>
            <a:pPr lvl="1"/>
            <a:r>
              <a:rPr lang="en-CA" dirty="0" smtClean="0"/>
              <a:t>Social Constructivist/Cooperative</a:t>
            </a:r>
          </a:p>
          <a:p>
            <a:pPr lvl="1"/>
            <a:r>
              <a:rPr lang="en-CA" dirty="0" smtClean="0"/>
              <a:t>Other</a:t>
            </a:r>
          </a:p>
          <a:p>
            <a:pPr lvl="1"/>
            <a:endParaRPr lang="en-CA" dirty="0"/>
          </a:p>
          <a:p>
            <a:pPr marL="201168" lvl="1" indent="0">
              <a:buNone/>
            </a:pPr>
            <a:r>
              <a:rPr lang="en-CA" dirty="0" smtClean="0"/>
              <a:t>What is the role of the teacher in a school?</a:t>
            </a:r>
          </a:p>
          <a:p>
            <a:pPr marL="201168" lvl="1" indent="0">
              <a:buNone/>
            </a:pPr>
            <a:endParaRPr lang="en-CA" dirty="0" smtClean="0"/>
          </a:p>
          <a:p>
            <a:pPr marL="201168" lvl="1" indent="0">
              <a:buNone/>
            </a:pPr>
            <a:r>
              <a:rPr lang="en-CA" dirty="0" smtClean="0"/>
              <a:t>How would you structure this course?</a:t>
            </a:r>
          </a:p>
          <a:p>
            <a:pPr marL="201168" lvl="1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Key Terms:</a:t>
            </a:r>
          </a:p>
          <a:p>
            <a:pPr lvl="1"/>
            <a:r>
              <a:rPr lang="en-CA" dirty="0" smtClean="0"/>
              <a:t>Self-Fulfilling Prophecies</a:t>
            </a:r>
          </a:p>
          <a:p>
            <a:pPr lvl="1"/>
            <a:r>
              <a:rPr lang="en-CA" dirty="0" smtClean="0"/>
              <a:t>Inclusive classroom</a:t>
            </a:r>
          </a:p>
          <a:p>
            <a:pPr lvl="1"/>
            <a:r>
              <a:rPr lang="en-CA" dirty="0" smtClean="0"/>
              <a:t>Cooperative learning</a:t>
            </a:r>
          </a:p>
          <a:p>
            <a:pPr lvl="1"/>
            <a:r>
              <a:rPr lang="en-CA" dirty="0" smtClean="0"/>
              <a:t>Gifted</a:t>
            </a:r>
          </a:p>
          <a:p>
            <a:pPr lvl="1"/>
            <a:r>
              <a:rPr lang="en-CA" dirty="0" smtClean="0"/>
              <a:t>Creativity</a:t>
            </a:r>
          </a:p>
          <a:p>
            <a:pPr lvl="1"/>
            <a:r>
              <a:rPr lang="en-CA" dirty="0" smtClean="0"/>
              <a:t>Convergent thinking</a:t>
            </a:r>
          </a:p>
          <a:p>
            <a:pPr lvl="1"/>
            <a:r>
              <a:rPr lang="en-CA" dirty="0" smtClean="0"/>
              <a:t>Divergent thinking</a:t>
            </a:r>
          </a:p>
          <a:p>
            <a:pPr lvl="1"/>
            <a:r>
              <a:rPr lang="en-CA" dirty="0" smtClean="0"/>
              <a:t>Talent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20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Growth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Slow, regular pace</a:t>
            </a:r>
          </a:p>
          <a:p>
            <a:pPr marL="347472" indent="-347472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Girls shorter and lighter until about age 9, when trend reverses</a:t>
            </a:r>
          </a:p>
          <a:p>
            <a:pPr marL="347472" indent="-347472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Lower portion of body grows fastest</a:t>
            </a:r>
          </a:p>
          <a:p>
            <a:pPr marL="347472" indent="-347472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Bones lengthen, broaden</a:t>
            </a:r>
          </a:p>
          <a:p>
            <a:pPr marL="347472" indent="-347472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Muscles very flexible</a:t>
            </a:r>
          </a:p>
          <a:p>
            <a:pPr marL="347472" indent="-347472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permanent teeth appear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45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Motor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Clr>
                <a:srgbClr val="FFCC00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Gross-motor skill gains:</a:t>
            </a:r>
          </a:p>
          <a:p>
            <a:pPr lvl="1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flexibility</a:t>
            </a:r>
          </a:p>
          <a:p>
            <a:pPr lvl="1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balance</a:t>
            </a:r>
          </a:p>
          <a:p>
            <a:pPr lvl="1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agility</a:t>
            </a:r>
          </a:p>
          <a:p>
            <a:pPr lvl="1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force</a:t>
            </a:r>
          </a:p>
          <a:p>
            <a:pPr marL="347472" indent="-347472">
              <a:spcBef>
                <a:spcPts val="768"/>
              </a:spcBef>
              <a:buClr>
                <a:srgbClr val="FFCC00"/>
              </a:buClr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768"/>
              </a:spcBef>
              <a:buClr>
                <a:srgbClr val="FFCC00"/>
              </a:buClr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Fine-motor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skill gains:</a:t>
            </a:r>
          </a:p>
          <a:p>
            <a:pPr lvl="1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writing</a:t>
            </a:r>
          </a:p>
          <a:p>
            <a:pPr lvl="1">
              <a:buClr>
                <a:srgbClr val="FFCC00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drawing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43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Games with rules</a:t>
            </a:r>
          </a:p>
          <a:p>
            <a:r>
              <a:rPr lang="en-CA" sz="3200" dirty="0" smtClean="0"/>
              <a:t>Rough and Tumble Play</a:t>
            </a:r>
          </a:p>
          <a:p>
            <a:r>
              <a:rPr lang="en-CA" sz="3200" dirty="0" smtClean="0"/>
              <a:t>Newly Invented Games/Rules</a:t>
            </a:r>
          </a:p>
        </p:txBody>
      </p:sp>
    </p:spTree>
    <p:extLst>
      <p:ext uri="{BB962C8B-B14F-4D97-AF65-F5344CB8AC3E}">
        <p14:creationId xmlns:p14="http://schemas.microsoft.com/office/powerpoint/2010/main" val="80622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Piaget’s Concrete Operational Stage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Thought is more logical, flexible, and organized</a:t>
            </a:r>
          </a:p>
          <a:p>
            <a:pPr marL="201168" lvl="1" indent="0">
              <a:buNone/>
            </a:pPr>
            <a:endParaRPr lang="en-CA" sz="2000" dirty="0" smtClean="0"/>
          </a:p>
          <a:p>
            <a:pPr marL="201168" lvl="1" indent="0">
              <a:buNone/>
            </a:pPr>
            <a:r>
              <a:rPr lang="en-CA" sz="2400" dirty="0" smtClean="0"/>
              <a:t>Gains:</a:t>
            </a:r>
          </a:p>
          <a:p>
            <a:pPr lvl="1"/>
            <a:r>
              <a:rPr lang="en-CA" sz="2000" dirty="0" smtClean="0"/>
              <a:t>Conservation/Reversibility</a:t>
            </a:r>
          </a:p>
          <a:p>
            <a:pPr lvl="1"/>
            <a:r>
              <a:rPr lang="en-CA" sz="2000" dirty="0" smtClean="0"/>
              <a:t>Classification</a:t>
            </a:r>
          </a:p>
          <a:p>
            <a:pPr lvl="1"/>
            <a:r>
              <a:rPr lang="en-CA" sz="2000" dirty="0" smtClean="0"/>
              <a:t>Seriation/Transitive Abilities</a:t>
            </a:r>
          </a:p>
          <a:p>
            <a:pPr lvl="1"/>
            <a:r>
              <a:rPr lang="en-CA" sz="2000" dirty="0" smtClean="0"/>
              <a:t>Spatial Reasoning</a:t>
            </a:r>
          </a:p>
          <a:p>
            <a:pPr lvl="1"/>
            <a:endParaRPr lang="en-CA" sz="2000" dirty="0"/>
          </a:p>
          <a:p>
            <a:pPr marL="201168" lvl="1" indent="0">
              <a:buNone/>
            </a:pPr>
            <a:r>
              <a:rPr lang="en-CA" sz="2000" dirty="0" smtClean="0"/>
              <a:t>Limits – Abstract thinking not yet fully developed</a:t>
            </a:r>
          </a:p>
          <a:p>
            <a:pPr marL="201168" lvl="1" indent="0">
              <a:buNone/>
            </a:pPr>
            <a:endParaRPr lang="en-CA" sz="2000" dirty="0" smtClean="0"/>
          </a:p>
          <a:p>
            <a:pPr marL="201168" lvl="1" indent="0">
              <a:buNone/>
            </a:pPr>
            <a:endParaRPr lang="en-CA" sz="20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421328"/>
            <a:ext cx="4937125" cy="2872594"/>
          </a:xfrm>
        </p:spPr>
      </p:pic>
    </p:spTree>
    <p:extLst>
      <p:ext uri="{BB962C8B-B14F-4D97-AF65-F5344CB8AC3E}">
        <p14:creationId xmlns:p14="http://schemas.microsoft.com/office/powerpoint/2010/main" val="149301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Processing</a:t>
            </a:r>
            <a:endParaRPr lang="en-CA" dirty="0"/>
          </a:p>
        </p:txBody>
      </p:sp>
      <p:pic>
        <p:nvPicPr>
          <p:cNvPr id="6" name="Content Placeholder 3" descr="BKB05F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919" y="2092325"/>
            <a:ext cx="4876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1896237"/>
            <a:ext cx="4480560" cy="3922776"/>
          </a:xfrm>
        </p:spPr>
      </p:pic>
    </p:spTree>
    <p:extLst>
      <p:ext uri="{BB962C8B-B14F-4D97-AF65-F5344CB8AC3E}">
        <p14:creationId xmlns:p14="http://schemas.microsoft.com/office/powerpoint/2010/main" val="17288142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299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Retrospect</vt:lpstr>
      <vt:lpstr>Fundamentals of Lifespan Development</vt:lpstr>
      <vt:lpstr>IMPORTANT</vt:lpstr>
      <vt:lpstr> Videos</vt:lpstr>
      <vt:lpstr>Learning in School</vt:lpstr>
      <vt:lpstr>Physical Growth</vt:lpstr>
      <vt:lpstr>Motor Development</vt:lpstr>
      <vt:lpstr>Play</vt:lpstr>
      <vt:lpstr>Piaget’s Concrete Operational Stage</vt:lpstr>
      <vt:lpstr>Information Processing</vt:lpstr>
      <vt:lpstr>Intelligence Tests</vt:lpstr>
      <vt:lpstr>Intelligence Testing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17</cp:revision>
  <dcterms:created xsi:type="dcterms:W3CDTF">2014-10-08T03:31:35Z</dcterms:created>
  <dcterms:modified xsi:type="dcterms:W3CDTF">2014-10-10T04:35:45Z</dcterms:modified>
</cp:coreProperties>
</file>