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VbSQVuFd2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November 7</a:t>
            </a:r>
            <a:r>
              <a:rPr lang="en-CA" baseline="30000" dirty="0" smtClean="0"/>
              <a:t>th</a:t>
            </a:r>
            <a:r>
              <a:rPr lang="en-CA" dirty="0" smtClean="0"/>
              <a:t>, 2014 – Physical and Cognitive Development in Early Adulthood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968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Changes in the Structure of Thought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err="1" smtClean="0"/>
              <a:t>Postformal</a:t>
            </a:r>
            <a:r>
              <a:rPr lang="en-CA" b="1" dirty="0" smtClean="0"/>
              <a:t> thought </a:t>
            </a:r>
            <a:r>
              <a:rPr lang="en-CA" dirty="0" smtClean="0"/>
              <a:t>– Cognitive development beyond Piaget’s formal operations stage.</a:t>
            </a:r>
          </a:p>
          <a:p>
            <a:endParaRPr lang="en-CA" dirty="0"/>
          </a:p>
          <a:p>
            <a:r>
              <a:rPr lang="en-CA" b="1" dirty="0" smtClean="0"/>
              <a:t>Epistemic Cognition </a:t>
            </a:r>
            <a:r>
              <a:rPr lang="en-CA" dirty="0" smtClean="0"/>
              <a:t>– Perry’s theory referring to our reflections on how we arrived at facts, beliefs and ideas. </a:t>
            </a:r>
          </a:p>
          <a:p>
            <a:endParaRPr lang="en-CA" dirty="0"/>
          </a:p>
          <a:p>
            <a:r>
              <a:rPr lang="en-CA" b="1" dirty="0" smtClean="0"/>
              <a:t>Pragmatic Thought </a:t>
            </a:r>
            <a:r>
              <a:rPr lang="en-CA" dirty="0" smtClean="0"/>
              <a:t>–  </a:t>
            </a:r>
            <a:r>
              <a:rPr lang="en-CA" dirty="0" err="1" smtClean="0"/>
              <a:t>Labouvie-Vief’s</a:t>
            </a:r>
            <a:r>
              <a:rPr lang="en-CA" dirty="0"/>
              <a:t> </a:t>
            </a:r>
            <a:r>
              <a:rPr lang="en-CA" dirty="0" smtClean="0"/>
              <a:t>theory referring to a structural advance in which logic becomes a tool for real-world problem solving. </a:t>
            </a:r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8009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Epistemic Cognition - Perry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>
              <a:buClr>
                <a:srgbClr val="F3C20D"/>
              </a:buClr>
            </a:pPr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Dualistic </a:t>
            </a:r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thinking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– Dividing information, values and authority into right and wrong.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marL="347472" indent="-347472">
              <a:buClr>
                <a:srgbClr val="F3C20D"/>
              </a:buClr>
            </a:pPr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Relativistic </a:t>
            </a:r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thinking –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Viewing all knowledge as embedded into frames of thought. Awareness of a diversity of options on many topics. No absolute truth, instead there are multiple truths that are context dependent. </a:t>
            </a: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marL="347472" indent="-347472">
              <a:buClr>
                <a:srgbClr val="F3C20D"/>
              </a:buClr>
            </a:pPr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Commitment within relativistic </a:t>
            </a:r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thinking –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Formulation of a personally satisfying perspective that synthesizes contradictions. </a:t>
            </a: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Contributing factors:</a:t>
            </a:r>
          </a:p>
          <a:p>
            <a:pPr marL="740664" indent="-283464">
              <a:buClr>
                <a:srgbClr val="F3C20D"/>
              </a:buClr>
            </a:pP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opportunities to tackle </a:t>
            </a: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challenging problems</a:t>
            </a:r>
            <a:endParaRPr lang="en-US" sz="1800" dirty="0">
              <a:latin typeface="Arial" charset="0"/>
              <a:ea typeface="ＭＳ Ｐゴシック" charset="0"/>
              <a:cs typeface="Arial" charset="0"/>
            </a:endParaRPr>
          </a:p>
          <a:p>
            <a:pPr marL="740664" indent="-283464">
              <a:buClr>
                <a:srgbClr val="F3C20D"/>
              </a:buClr>
            </a:pP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peer interaction</a:t>
            </a:r>
          </a:p>
          <a:p>
            <a:pPr marL="740664" indent="-283464">
              <a:buClr>
                <a:srgbClr val="F3C20D"/>
              </a:buClr>
            </a:pP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metacognition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520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Pragmatic Thought – </a:t>
            </a:r>
            <a:r>
              <a:rPr lang="en-CA" dirty="0" err="1" smtClean="0"/>
              <a:t>Labouvie-Vief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3C20D"/>
              </a:buClr>
            </a:pP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Adulthood </a:t>
            </a:r>
            <a:r>
              <a:rPr lang="en-US" sz="2800" dirty="0" smtClean="0">
                <a:latin typeface="Arial" charset="0"/>
                <a:ea typeface="ＭＳ Ｐゴシック" charset="0"/>
                <a:cs typeface="Arial" charset="0"/>
              </a:rPr>
              <a:t>brings</a:t>
            </a:r>
          </a:p>
          <a:p>
            <a:pPr lvl="1"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increased 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experience with real-world </a:t>
            </a: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problems</a:t>
            </a:r>
          </a:p>
          <a:p>
            <a:pPr lvl="1"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new 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ways of thinking that thrive on contradiction and compromise</a:t>
            </a:r>
          </a:p>
          <a:p>
            <a:pPr>
              <a:buClr>
                <a:srgbClr val="F3C20D"/>
              </a:buClr>
            </a:pPr>
            <a:endParaRPr lang="en-US" sz="28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>
              <a:buClr>
                <a:srgbClr val="F3C20D"/>
              </a:buClr>
            </a:pPr>
            <a:r>
              <a:rPr lang="en-US" sz="2800" dirty="0" smtClean="0">
                <a:latin typeface="Arial" charset="0"/>
                <a:ea typeface="ＭＳ Ｐゴシック" charset="0"/>
                <a:cs typeface="Arial" charset="0"/>
              </a:rPr>
              <a:t>Increase </a:t>
            </a: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in cognitive-affective complexity:</a:t>
            </a:r>
          </a:p>
          <a:p>
            <a:pPr lvl="1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greater awa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reness of one’s own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and others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’ perspectives</a:t>
            </a:r>
          </a:p>
          <a:p>
            <a:pPr lvl="1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improved emotion regulation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384842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Expertise and Creativity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>
              <a:buClr>
                <a:srgbClr val="F3C20D"/>
              </a:buClr>
            </a:pPr>
            <a:r>
              <a:rPr lang="en-US" sz="2800" dirty="0" smtClean="0">
                <a:latin typeface="Arial" charset="0"/>
                <a:ea typeface="ＭＳ Ｐゴシック" charset="0"/>
                <a:cs typeface="Arial" charset="0"/>
              </a:rPr>
              <a:t>Expertise:</a:t>
            </a:r>
          </a:p>
          <a:p>
            <a:pPr marL="640080" lvl="1" indent="-347472"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acquisition 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of extensive knowledge in a </a:t>
            </a: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field</a:t>
            </a:r>
          </a:p>
          <a:p>
            <a:pPr marL="640080" lvl="1" indent="-347472"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takes 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many </a:t>
            </a: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years</a:t>
            </a:r>
          </a:p>
          <a:p>
            <a:pPr marL="640080" lvl="1" indent="-347472"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enhances 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information processing</a:t>
            </a:r>
          </a:p>
          <a:p>
            <a:pPr marL="225425" indent="-347472">
              <a:buClr>
                <a:srgbClr val="F3C20D"/>
              </a:buClr>
            </a:pPr>
            <a:endParaRPr lang="en-US" sz="28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marL="225425" indent="-347472">
              <a:buClr>
                <a:srgbClr val="F3C20D"/>
              </a:buClr>
            </a:pPr>
            <a:r>
              <a:rPr lang="en-US" sz="2800" dirty="0" smtClean="0">
                <a:latin typeface="Arial" charset="0"/>
                <a:ea typeface="ＭＳ Ｐゴシック" charset="0"/>
                <a:cs typeface="Arial" charset="0"/>
              </a:rPr>
              <a:t>Essential </a:t>
            </a: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for creativity:</a:t>
            </a:r>
          </a:p>
          <a:p>
            <a:pPr marL="740664" lvl="1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move to problem finding</a:t>
            </a:r>
          </a:p>
          <a:p>
            <a:pPr marL="740664" lvl="1"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rise 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in creative productivity in early adulthood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299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College/University and Vocations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College/university experience</a:t>
            </a:r>
          </a:p>
          <a:p>
            <a:r>
              <a:rPr lang="en-CA" sz="2800" dirty="0" smtClean="0"/>
              <a:t>Vocation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Fantasy period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Tentative period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Realistic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period:</a:t>
            </a:r>
          </a:p>
          <a:p>
            <a:pPr marL="740664"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exploration</a:t>
            </a:r>
          </a:p>
          <a:p>
            <a:pPr marL="740664"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crystallization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153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hlinkClick r:id="rId2"/>
              </a:rPr>
              <a:t>Ted Talk – Rejuvenation Biotechnology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36894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Senescence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Influences: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genetic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lifestyle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environment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historical period</a:t>
            </a:r>
          </a:p>
          <a:p>
            <a:pPr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Multidimensional and multidirectional</a:t>
            </a:r>
          </a:p>
          <a:p>
            <a:pPr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Average life expectancy has increased</a:t>
            </a:r>
            <a:br>
              <a:rPr lang="en-US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25–30 years over past century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155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Biological Aging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92D050"/>
              </a:buClr>
              <a:buNone/>
            </a:pPr>
            <a:r>
              <a:rPr lang="en-US" sz="3200" b="1" dirty="0">
                <a:solidFill>
                  <a:srgbClr val="5A203D"/>
                </a:solidFill>
                <a:latin typeface="Arial" charset="0"/>
                <a:ea typeface="ＭＳ Ｐゴシック" charset="0"/>
                <a:cs typeface="Arial" charset="0"/>
              </a:rPr>
              <a:t>DNA-Cellular Level</a:t>
            </a:r>
          </a:p>
          <a:p>
            <a:pPr marL="283464" indent="-28346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Programmed effects</a:t>
            </a:r>
            <a:br>
              <a:rPr lang="en-US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of specific genes:</a:t>
            </a:r>
          </a:p>
          <a:p>
            <a:pPr marL="740664" lvl="2" indent="-283464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“aging genes”</a:t>
            </a:r>
          </a:p>
          <a:p>
            <a:pPr marL="740664" lvl="2" indent="-283464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telomere shortening</a:t>
            </a:r>
          </a:p>
          <a:p>
            <a:pPr marL="283464" indent="-28346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Random events:</a:t>
            </a:r>
          </a:p>
          <a:p>
            <a:pPr marL="740664" lvl="2" indent="-283464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mutations and cancer</a:t>
            </a:r>
          </a:p>
          <a:p>
            <a:pPr marL="740664" lvl="2" indent="-283464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free radicals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92D050"/>
              </a:buClr>
              <a:buNone/>
              <a:defRPr/>
            </a:pPr>
            <a:r>
              <a:rPr lang="en-US" sz="3200" b="1" dirty="0">
                <a:solidFill>
                  <a:srgbClr val="5A203D"/>
                </a:solidFill>
                <a:ea typeface="Arial" pitchFamily="-108" charset="0"/>
                <a:cs typeface="Arial" pitchFamily="-108" charset="0"/>
              </a:rPr>
              <a:t>Organ/Tissue Level</a:t>
            </a:r>
          </a:p>
          <a:p>
            <a:pPr>
              <a:buClr>
                <a:srgbClr val="F3C20D"/>
              </a:buClr>
              <a:defRPr/>
            </a:pPr>
            <a:r>
              <a:rPr lang="en-US" sz="2400" dirty="0" smtClean="0">
                <a:ea typeface="Arial" pitchFamily="-108" charset="0"/>
                <a:cs typeface="Arial" pitchFamily="-108" charset="0"/>
              </a:rPr>
              <a:t>Cross-linkage </a:t>
            </a:r>
            <a:r>
              <a:rPr lang="en-US" sz="2400" dirty="0">
                <a:ea typeface="Arial" pitchFamily="-108" charset="0"/>
                <a:cs typeface="Arial" pitchFamily="-108" charset="0"/>
              </a:rPr>
              <a:t>theory</a:t>
            </a:r>
          </a:p>
          <a:p>
            <a:pPr>
              <a:buClr>
                <a:srgbClr val="F3C20D"/>
              </a:buClr>
              <a:defRPr/>
            </a:pPr>
            <a:r>
              <a:rPr lang="en-US" sz="2400" dirty="0">
                <a:ea typeface="Arial" pitchFamily="-108" charset="0"/>
                <a:cs typeface="Arial" pitchFamily="-108" charset="0"/>
              </a:rPr>
              <a:t>Gradual failure of endocrine system</a:t>
            </a:r>
          </a:p>
          <a:p>
            <a:pPr>
              <a:buClr>
                <a:srgbClr val="F3C20D"/>
              </a:buClr>
              <a:defRPr/>
            </a:pPr>
            <a:r>
              <a:rPr lang="en-US" sz="2400" dirty="0">
                <a:ea typeface="Arial" pitchFamily="-108" charset="0"/>
                <a:cs typeface="Arial" pitchFamily="-108" charset="0"/>
              </a:rPr>
              <a:t>Declines in immune system functioning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490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Cardiovascular and Respiratory Changes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buClr>
                <a:srgbClr val="F3C20D"/>
              </a:buClr>
            </a:pP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Heart:</a:t>
            </a:r>
          </a:p>
          <a:p>
            <a:pPr lvl="1">
              <a:buClr>
                <a:srgbClr val="F3C20D"/>
              </a:buClr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few resting changes but reduced performance under stress, exercise</a:t>
            </a:r>
          </a:p>
          <a:p>
            <a:pPr lvl="1">
              <a:buClr>
                <a:srgbClr val="F3C20D"/>
              </a:buClr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hypertension, atherosclerosis</a:t>
            </a:r>
          </a:p>
          <a:p>
            <a:pPr lvl="1">
              <a:buClr>
                <a:srgbClr val="F3C20D"/>
              </a:buClr>
            </a:pPr>
            <a:r>
              <a:rPr lang="en-US" sz="2000" dirty="0" smtClean="0">
                <a:latin typeface="Arial" charset="0"/>
                <a:ea typeface="ＭＳ Ｐゴシック" charset="0"/>
                <a:cs typeface="Arial" charset="0"/>
              </a:rPr>
              <a:t>disease 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declining due to better lifestyle</a:t>
            </a:r>
          </a:p>
          <a:p>
            <a:pPr marL="347472" indent="-347472">
              <a:buClr>
                <a:srgbClr val="F3C20D"/>
              </a:buClr>
            </a:pPr>
            <a:endParaRPr lang="en-US" dirty="0" smtClean="0">
              <a:latin typeface="Arial" charset="0"/>
              <a:ea typeface="ＭＳ Ｐゴシック" charset="0"/>
              <a:cs typeface="Arial" charset="0"/>
            </a:endParaRPr>
          </a:p>
          <a:p>
            <a:pPr marL="347472" indent="-347472">
              <a:buClr>
                <a:srgbClr val="F3C20D"/>
              </a:buClr>
            </a:pPr>
            <a:r>
              <a:rPr lang="en-US" sz="2800" dirty="0" smtClean="0">
                <a:latin typeface="Arial" charset="0"/>
                <a:ea typeface="ＭＳ Ｐゴシック" charset="0"/>
                <a:cs typeface="Arial" charset="0"/>
              </a:rPr>
              <a:t>Lungs</a:t>
            </a: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:</a:t>
            </a:r>
          </a:p>
          <a:p>
            <a:pPr marL="740664" lvl="1" indent="-283464">
              <a:buClr>
                <a:srgbClr val="F3C20D"/>
              </a:buClr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maximum vital capacity declines after age 25</a:t>
            </a:r>
          </a:p>
          <a:p>
            <a:pPr marL="740664" lvl="1" indent="-283464">
              <a:buClr>
                <a:srgbClr val="F3C20D"/>
              </a:buClr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stiffness makes breathing harder with age</a:t>
            </a:r>
          </a:p>
          <a:p>
            <a:pPr lvl="1">
              <a:buClr>
                <a:srgbClr val="F3C20D"/>
              </a:buClr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712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Motor Skills in Adulthood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36538" indent="-236538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Athletic </a:t>
            </a: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skills</a:t>
            </a:r>
          </a:p>
          <a:p>
            <a:pPr marL="529146" lvl="1" indent="-236538">
              <a:buClr>
                <a:srgbClr val="F3C20D"/>
              </a:buClr>
            </a:pPr>
            <a:r>
              <a:rPr lang="en-US" sz="2200" dirty="0" smtClean="0">
                <a:latin typeface="Arial" charset="0"/>
                <a:ea typeface="ＭＳ Ｐゴシック" charset="0"/>
                <a:cs typeface="Arial" charset="0"/>
              </a:rPr>
              <a:t>peak </a:t>
            </a:r>
            <a:r>
              <a:rPr lang="en-US" sz="2200" dirty="0">
                <a:latin typeface="Arial" charset="0"/>
                <a:ea typeface="ＭＳ Ｐゴシック" charset="0"/>
                <a:cs typeface="Arial" charset="0"/>
              </a:rPr>
              <a:t>from the early twenties to early </a:t>
            </a:r>
            <a:r>
              <a:rPr lang="en-US" sz="2200" dirty="0" smtClean="0">
                <a:latin typeface="Arial" charset="0"/>
                <a:ea typeface="ＭＳ Ｐゴシック" charset="0"/>
                <a:cs typeface="Arial" charset="0"/>
              </a:rPr>
              <a:t>thirties</a:t>
            </a:r>
          </a:p>
          <a:p>
            <a:pPr marL="529146" lvl="1" indent="-236538"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decline 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gradually until sixties or </a:t>
            </a: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seventies, then 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more rapidly</a:t>
            </a:r>
          </a:p>
          <a:p>
            <a:pPr marL="236538" indent="-236538">
              <a:buClr>
                <a:srgbClr val="F3C20D"/>
              </a:buClr>
            </a:pPr>
            <a:endParaRPr lang="en-US" sz="24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marL="236538" indent="-236538"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Continued training</a:t>
            </a:r>
          </a:p>
          <a:p>
            <a:pPr marL="529146" lvl="1" indent="-236538">
              <a:buClr>
                <a:srgbClr val="F3C20D"/>
              </a:buClr>
            </a:pPr>
            <a:r>
              <a:rPr lang="en-US" sz="2200" dirty="0" smtClean="0">
                <a:latin typeface="Arial" charset="0"/>
                <a:ea typeface="ＭＳ Ｐゴシック" charset="0"/>
                <a:cs typeface="Arial" charset="0"/>
              </a:rPr>
              <a:t>slows loss</a:t>
            </a:r>
          </a:p>
          <a:p>
            <a:pPr marL="529146" lvl="1" indent="-236538"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retains 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vital </a:t>
            </a: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capacity, muscle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, response speed</a:t>
            </a:r>
          </a:p>
          <a:p>
            <a:pPr lvl="1"/>
            <a:endParaRPr lang="en-US" sz="3000" dirty="0">
              <a:latin typeface="Arial" charset="0"/>
              <a:ea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endParaRPr lang="en-CA" dirty="0"/>
          </a:p>
        </p:txBody>
      </p:sp>
      <p:pic>
        <p:nvPicPr>
          <p:cNvPr id="5" name="Content Placeholder 4" descr="Macintosh HD:Users:jashkenaz:Dropbox:*TOP FOLDER 8-1-13:PROJECTS:2012 LS6:2013 LS6 PPTs:_BerkLS6 JPGs for figures:ch13:BKB13F0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45734"/>
            <a:ext cx="4754880" cy="349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756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Immune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>
              <a:buClr>
                <a:srgbClr val="F3C20D"/>
              </a:buClr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Declines after age 20:</a:t>
            </a:r>
          </a:p>
          <a:p>
            <a:pPr lvl="1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shrinking thymus: reduced maturity and differentiation of T cells</a:t>
            </a:r>
          </a:p>
          <a:p>
            <a:pPr lvl="1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B cells rely on T cells to function</a:t>
            </a:r>
          </a:p>
          <a:p>
            <a:pPr marL="0" lvl="1" indent="0">
              <a:buClr>
                <a:srgbClr val="F3C20D"/>
              </a:buClr>
              <a:buNone/>
            </a:pPr>
            <a:endParaRPr lang="en-US" sz="24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marL="0" lvl="1" indent="0">
              <a:buClr>
                <a:srgbClr val="F3C20D"/>
              </a:buClr>
              <a:buNone/>
            </a:pPr>
            <a:endParaRPr lang="en-US" sz="2400" dirty="0">
              <a:latin typeface="Arial" charset="0"/>
              <a:ea typeface="ＭＳ Ｐゴシック" charset="0"/>
              <a:cs typeface="Arial" charset="0"/>
            </a:endParaRPr>
          </a:p>
          <a:p>
            <a:pPr marL="0" lvl="1" indent="0">
              <a:buClr>
                <a:srgbClr val="F3C20D"/>
              </a:buClr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     </a:t>
            </a:r>
            <a:r>
              <a:rPr lang="en-US" sz="3200" dirty="0" smtClean="0">
                <a:latin typeface="Arial" charset="0"/>
                <a:ea typeface="ＭＳ Ｐゴシック" charset="0"/>
                <a:cs typeface="Arial" charset="0"/>
              </a:rPr>
              <a:t>Stress weakens immune </a:t>
            </a: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response:</a:t>
            </a:r>
          </a:p>
          <a:p>
            <a:pPr marL="740664" lvl="2" indent="-283464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psychological stressors</a:t>
            </a:r>
          </a:p>
          <a:p>
            <a:pPr marL="740664" lvl="2" indent="-283464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physical stressors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81710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Reproductive Capacity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indent="-347472">
              <a:spcBef>
                <a:spcPts val="768"/>
              </a:spcBef>
              <a:buClr>
                <a:srgbClr val="F3C20D"/>
              </a:buClr>
            </a:pPr>
            <a:r>
              <a:rPr lang="en-US" sz="2400" dirty="0" smtClean="0">
                <a:ea typeface="ＭＳ Ｐゴシック" charset="0"/>
                <a:cs typeface="Arial" charset="0"/>
              </a:rPr>
              <a:t>Fertility </a:t>
            </a:r>
            <a:r>
              <a:rPr lang="en-US" sz="2400" dirty="0">
                <a:ea typeface="ＭＳ Ｐゴシック" charset="0"/>
                <a:cs typeface="Arial" charset="0"/>
              </a:rPr>
              <a:t>risks for women:</a:t>
            </a:r>
          </a:p>
          <a:p>
            <a:pPr marL="740664" lvl="2" indent="-283464">
              <a:buClr>
                <a:srgbClr val="F3C20D"/>
              </a:buClr>
            </a:pPr>
            <a:r>
              <a:rPr lang="en-US" sz="2400" dirty="0">
                <a:ea typeface="ＭＳ Ｐゴシック" charset="0"/>
                <a:cs typeface="Arial" charset="0"/>
              </a:rPr>
              <a:t>problems jump sharply at 35–44 years</a:t>
            </a:r>
          </a:p>
          <a:p>
            <a:pPr marL="740664" lvl="2" indent="-283464">
              <a:buClr>
                <a:srgbClr val="F3C20D"/>
              </a:buClr>
            </a:pPr>
            <a:r>
              <a:rPr lang="en-US" sz="2400" dirty="0">
                <a:ea typeface="ＭＳ Ｐゴシック" charset="0"/>
                <a:cs typeface="Arial" charset="0"/>
              </a:rPr>
              <a:t>reduced number, quality of ova</a:t>
            </a:r>
          </a:p>
          <a:p>
            <a:pPr marL="0" lvl="1" indent="0">
              <a:buClr>
                <a:srgbClr val="F3C20D"/>
              </a:buClr>
              <a:buNone/>
            </a:pPr>
            <a:r>
              <a:rPr lang="en-US" sz="2400" dirty="0">
                <a:ea typeface="ＭＳ Ｐゴシック" charset="0"/>
                <a:cs typeface="Arial" charset="0"/>
              </a:rPr>
              <a:t> </a:t>
            </a:r>
            <a:r>
              <a:rPr lang="en-US" sz="2400" dirty="0" smtClean="0">
                <a:ea typeface="ＭＳ Ｐゴシック" charset="0"/>
                <a:cs typeface="Arial" charset="0"/>
              </a:rPr>
              <a:t>    </a:t>
            </a:r>
          </a:p>
          <a:p>
            <a:pPr marL="0" lvl="1" indent="0">
              <a:buClr>
                <a:srgbClr val="F3C20D"/>
              </a:buClr>
              <a:buNone/>
            </a:pPr>
            <a:r>
              <a:rPr lang="en-US" sz="2400" dirty="0" smtClean="0">
                <a:ea typeface="ＭＳ Ｐゴシック" charset="0"/>
                <a:cs typeface="Arial" charset="0"/>
              </a:rPr>
              <a:t>     Fertility </a:t>
            </a:r>
            <a:r>
              <a:rPr lang="en-US" sz="2400" dirty="0">
                <a:ea typeface="ＭＳ Ｐゴシック" charset="0"/>
                <a:cs typeface="Arial" charset="0"/>
              </a:rPr>
              <a:t>risks for men:</a:t>
            </a:r>
          </a:p>
          <a:p>
            <a:pPr marL="740664" lvl="2" indent="-283464">
              <a:spcBef>
                <a:spcPts val="672"/>
              </a:spcBef>
              <a:buClr>
                <a:srgbClr val="F3C20D"/>
              </a:buClr>
            </a:pPr>
            <a:r>
              <a:rPr lang="en-US" sz="2400" dirty="0">
                <a:ea typeface="ＭＳ Ｐゴシック" charset="0"/>
                <a:cs typeface="Arial" charset="0"/>
              </a:rPr>
              <a:t>problems gradual, </a:t>
            </a:r>
            <a:r>
              <a:rPr lang="en-US" sz="2400" dirty="0" smtClean="0">
                <a:ea typeface="ＭＳ Ｐゴシック" charset="0"/>
                <a:cs typeface="Arial" charset="0"/>
              </a:rPr>
              <a:t>starting age </a:t>
            </a:r>
            <a:r>
              <a:rPr lang="en-US" sz="2400" dirty="0">
                <a:ea typeface="ＭＳ Ｐゴシック" charset="0"/>
                <a:cs typeface="Arial" charset="0"/>
              </a:rPr>
              <a:t>35</a:t>
            </a:r>
          </a:p>
          <a:p>
            <a:pPr marL="740664" lvl="2" indent="-283464">
              <a:spcBef>
                <a:spcPts val="672"/>
              </a:spcBef>
              <a:buClr>
                <a:srgbClr val="F3C20D"/>
              </a:buClr>
            </a:pPr>
            <a:r>
              <a:rPr lang="en-US" sz="2400" dirty="0">
                <a:ea typeface="ＭＳ Ｐゴシック" charset="0"/>
                <a:cs typeface="Arial" charset="0"/>
              </a:rPr>
              <a:t>decreased sperm </a:t>
            </a:r>
            <a:r>
              <a:rPr lang="en-US" sz="2400" dirty="0" smtClean="0">
                <a:ea typeface="ＭＳ Ｐゴシック" charset="0"/>
                <a:cs typeface="Arial" charset="0"/>
              </a:rPr>
              <a:t>volume, motility</a:t>
            </a:r>
            <a:endParaRPr lang="en-US" sz="2400" dirty="0">
              <a:ea typeface="ＭＳ Ｐゴシック" charset="0"/>
              <a:cs typeface="Arial" charset="0"/>
            </a:endParaRPr>
          </a:p>
          <a:p>
            <a:pPr marL="740664" lvl="2" indent="-283464">
              <a:spcBef>
                <a:spcPts val="672"/>
              </a:spcBef>
              <a:buClr>
                <a:srgbClr val="F3C20D"/>
              </a:buClr>
            </a:pPr>
            <a:r>
              <a:rPr lang="en-US" sz="2400" dirty="0">
                <a:ea typeface="ＭＳ Ｐゴシック" charset="0"/>
                <a:cs typeface="Arial" charset="0"/>
              </a:rPr>
              <a:t>increased </a:t>
            </a:r>
            <a:r>
              <a:rPr lang="en-US" sz="2400" dirty="0" smtClean="0">
                <a:ea typeface="ＭＳ Ｐゴシック" charset="0"/>
                <a:cs typeface="Arial" charset="0"/>
              </a:rPr>
              <a:t>percentage abnormal </a:t>
            </a:r>
            <a:r>
              <a:rPr lang="en-US" sz="2400" dirty="0">
                <a:ea typeface="ＭＳ Ｐゴシック" charset="0"/>
                <a:cs typeface="Arial" charset="0"/>
              </a:rPr>
              <a:t>sperm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8684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and Fitness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2800" dirty="0" smtClean="0"/>
              <a:t>Nutrition</a:t>
            </a:r>
          </a:p>
          <a:p>
            <a:r>
              <a:rPr lang="en-CA" sz="2800" dirty="0" smtClean="0"/>
              <a:t>Substance Abuse</a:t>
            </a:r>
          </a:p>
          <a:p>
            <a:r>
              <a:rPr lang="en-CA" sz="2800" dirty="0" smtClean="0"/>
              <a:t>Sexuality</a:t>
            </a:r>
          </a:p>
          <a:p>
            <a:r>
              <a:rPr lang="en-CA" sz="2800" dirty="0" smtClean="0"/>
              <a:t>Psychological Stress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pic>
        <p:nvPicPr>
          <p:cNvPr id="6" name="Content Placeholder 5" descr="Macintosh HD:Users:jashkenaz:Dropbox:*TOP FOLDER 8-1-13:PROJECTS:2012 LS6:2013 LS6 PPTs:_BerkLS6 JPGs for figures:ch13:BKB13F04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2058020"/>
            <a:ext cx="4050030" cy="2952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11595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</TotalTime>
  <Words>444</Words>
  <Application>Microsoft Office PowerPoint</Application>
  <PresentationFormat>Widescreen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Retrospect</vt:lpstr>
      <vt:lpstr>Fundamentals of Lifespan Development</vt:lpstr>
      <vt:lpstr>Video</vt:lpstr>
      <vt:lpstr>Senescence</vt:lpstr>
      <vt:lpstr>Biological Aging</vt:lpstr>
      <vt:lpstr>Cardiovascular and Respiratory Changes</vt:lpstr>
      <vt:lpstr>Motor Skills in Adulthood</vt:lpstr>
      <vt:lpstr>Immune System</vt:lpstr>
      <vt:lpstr>Reproductive Capacity</vt:lpstr>
      <vt:lpstr>Health and Fitness</vt:lpstr>
      <vt:lpstr>Changes in the Structure of Thought</vt:lpstr>
      <vt:lpstr>Epistemic Cognition - Perry</vt:lpstr>
      <vt:lpstr>Pragmatic Thought – Labouvie-Vief</vt:lpstr>
      <vt:lpstr>Expertise and Creativity</vt:lpstr>
      <vt:lpstr>College/University and Vocations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14</cp:revision>
  <dcterms:created xsi:type="dcterms:W3CDTF">2014-11-07T05:19:35Z</dcterms:created>
  <dcterms:modified xsi:type="dcterms:W3CDTF">2014-11-07T13:47:18Z</dcterms:modified>
</cp:coreProperties>
</file>