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57" r:id="rId8"/>
    <p:sldId id="263" r:id="rId9"/>
    <p:sldId id="264" r:id="rId10"/>
    <p:sldId id="266" r:id="rId11"/>
    <p:sldId id="267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-RS80DVvrg" TargetMode="External"/><Relationship Id="rId2" Type="http://schemas.openxmlformats.org/officeDocument/2006/relationships/hyperlink" Target="http://www.youtube.com/watch?v=FMnhyGozLy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hyperlink" Target="http://www.youtube.com/watch?v=zerCK0lRjp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TBg6hqeuT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Lifespan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September 15 – Theories of development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39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Theories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CA" sz="2800" dirty="0" smtClean="0"/>
              <a:t>Humanistic Theories</a:t>
            </a:r>
          </a:p>
          <a:p>
            <a:pPr marL="201168" lvl="1" indent="0">
              <a:buNone/>
            </a:pPr>
            <a:endParaRPr lang="en-CA" sz="2000" dirty="0"/>
          </a:p>
          <a:p>
            <a:pPr marL="201168" lvl="1" indent="0">
              <a:buNone/>
            </a:pPr>
            <a:r>
              <a:rPr lang="en-CA" sz="2000" dirty="0" smtClean="0"/>
              <a:t>Maslow’s Hierarchy of Needs</a:t>
            </a:r>
          </a:p>
          <a:p>
            <a:pPr marL="201168" lvl="1" indent="0">
              <a:buNone/>
            </a:pPr>
            <a:r>
              <a:rPr lang="en-CA" sz="2000" dirty="0" smtClean="0"/>
              <a:t> </a:t>
            </a:r>
          </a:p>
          <a:p>
            <a:pPr marL="201168" lvl="1" indent="0">
              <a:buNone/>
            </a:pPr>
            <a:r>
              <a:rPr lang="en-CA" sz="2000" dirty="0" smtClean="0"/>
              <a:t> </a:t>
            </a:r>
            <a:endParaRPr lang="en-CA" sz="2000" dirty="0"/>
          </a:p>
          <a:p>
            <a:pPr marL="201168" lvl="1" indent="0">
              <a:buNone/>
            </a:pPr>
            <a:r>
              <a:rPr lang="en-CA" i="1" dirty="0"/>
              <a:t>	</a:t>
            </a:r>
            <a:endParaRPr lang="en-CA" dirty="0"/>
          </a:p>
        </p:txBody>
      </p:sp>
      <p:sp>
        <p:nvSpPr>
          <p:cNvPr id="3" name="AutoShape 2" descr="data:image/jpeg;base64,/9j/4AAQSkZJRgABAQAAAQABAAD/2wCEAAkGBxQQEBUUEBMUFRQVGBcVFxcYFhUZFhQZFRYXFhUWFxcYHCggGBonGxcVITEtJykrLi8uGh8zOjMsNygtLisBCgoKBQUFDgUFDisZExkrKysrKysrKysrKysrKysrKysrKysrKysrKysrKysrKysrKysrKysrKysrKysrKysrK//AABEIAN0A5AMBIgACEQEDEQH/xAAbAAEAAgMBAQAAAAAAAAAAAAAABAUCAwYBB//EAEIQAAIBAwIDBAYIBAUEAgMAAAECAwAEERIhBRMxBhQiQSMyUVRh0xVTcYGRkpTSBzNCUiRygpOhFkOxwTRi0eHw/8QAFAEBAAAAAAAAAAAAAAAAAAAAAP/EABQRAQAAAAAAAAAAAAAAAAAAAAD/2gAMAwEAAhEDEQA/APuAr2lKCPxCcxxSOBkojMAeh0qSB/xXzu3/AIlStwk3Xd07zzViWHUdLa41nVs9f5BL/dX0Di6kwSqASWR1GATuykDYAnzr5bbdj50eP6pbJFZeXNveJZvZhh6P1ND9euQKDrz2/tooYWuC4kkt47mRY4pZRCkigl3KKdCZz19lSOIdu7OB2V3chAjSOkUskcQkAZDJIilUypB3PQiuK4z2bvJYEhUak7jHbYLXsaxTJGVdtESATg7Aa9hjOOoOPE+zd2zEwRhGeGBOaj38LxvHGI25saKY7kbAjIBIAB2oO2btakU193gokFoLdhINRL89C2MDOTnAAHXNZQduLR45H1SLyTGJEeKRJE5zBY2KOAdBJ69K5zinAJpWvGUkPI1jLAzQTaWezALCVAnhVmGNs9fhisbng1xe99lvEWOS4tO6RRxx3DquC8gkkdowSeYw2A2AoOnHba0Lzxh2L28sVvINDbSTuUjVf7ssD06YrXL2sW3yLtGDtNPHAkUU0jyxwn+ZoC6sY6nGPYSCCeO4L2TmjubOabJ0lprzEUx5kyyTywlPRjYNO34AVfdurCS7a3eCHWYi+Q3fIJAHAwYp4RlcEDIIIO3soOs4LxaK8hWa3bVG2QDgqQVJVlZWAKkEEYNcen8RFPBxeZt+8FQ3I5g6mXRpxnV03q37G8y2tFjujK8up2J5c76QzkqhkZA0hAIGo7muQTsSg4ILbusXfggHO7s+dQl1FubytXq+dB2cvamOGW97w8aRWhgGQJC/powwDDThmJIChC2fPB2rFe3Vn3eWdndEgdI5g8UiSRGQqE1RuAwB1LvjHX2Gub7QdnpLl79l1KZpbOaDwXIybVF1K5RQ0eSCAVORkGtC9n5ngn1w6JZpbNvX4hcMUtZlkOua4BztrwFUfHPkHTXX8QLOLGszDwCR/wDDz+hRiQrTAL6IHBPi8t6lSdsrRbiS3MjB4VDynQ/LjQxc4O0mNKrp8yepx1rj+3fBLu9luBEC0MsKpGHN5GIXCuHJijTTMWyuC5IXHTyMwcBeROJpIHQXsUCIRFMxQx2qxNqGgbBx5dR7KC0k7f28lvcvbFjLDbSXSxyxSxcxEViHXWBqQkAZHtrfwbt3a3OFUyczkmfBhlVZFQDWYWdQJACdsdfKqaVb+5triK5jhjD2clvGscdwxeWRCusu0Y5cfTwgE75ztVibQ96sJdL6LaCeKT0U2cyLAF0jRuPRt7PKgueHdpbe4eFImLGeHvKeE/ysqNTf2nLAYPxrRx7tfbWUnLmMhfRzSscUkpSMHHMfQp0rkHc+w1xX8J7blyXMxJlgRmtbR40kdWgSWSY6SAdsyqvs8GB6tXPGI7uK9mubCNJBcQxxOs0dwhjaEvodSsR1KRIcjbpQTOI9ssXtjb2yCVLtTKZdMpQR+HSYyqkMd98kBds41CnbDtieHXVrG0eqCUO00md4FVo4xId8aA0q6vYM1C4LwQ2r8NA5jpZ29xDI3JmBZpeSQVXR0yjf8VYcZslub2KR43aAW9zBIpimy3PMOBjR0wjZ39lBu/6tSJ703JVIrWWKJWAZmk5sMcgAUZLMWfAArNO21obd5zIyrG4idGjkWZZGxpj5JXWWORgY3+41wsHY24W2njaR3cXUNxbsy3Kl0t41ijSR41DxtoUDKnOQDmt0/ZWWWFnMZjuO8Q3CqJeJyGQQJJGFkuXOtTplfBQLjAzmg7T/AK3tO7tOXcKsggKGKQTCVsaYuTp16jkEDHSoPD+30LrcySZWGGaOCP0cvNkeSNG0GLGrma2ZcY/prn04BcCMTJEqXSXUd0EY386yCONodMs84Zi+h2wVUAYWvJuBXU0N2Z4YmlnuYrlY9F2I8RxIhUSoqvHIMY1j4nG+KDveAdoYL0PyC2qJtEiOjxyRsRkBkcAjI3q2rjv4fWFxBz+8l8OyGONnnl5SqukjnzqrPk748q7GgUpSgUpSgUpSgUpSgUpSgUpSgUpSgVD4ldCNM/8A7P3DzPkB5mpZNVCgzz5/oiOT8X2KL9wOs/HRQbOG3rMSsgw3QjIOD1G46gjfNWlVPFodDCYeQCv/AJc+Fv8ASSfuZvZVjbS6lB/H7aDbSlKDwCvaUoFKUoFKUoFKUoGKUpQKUpQKUpQKUpQKUpQKUpQKUpQKUrF2wMmghcWutCbbkkADzJYhVGfLLED762cNteVGFJy25Y+1m3Y/Z5D2AAeVQrUGacyH1YyQv+crjI+CqxX7WPsq3AoMZEDAggEEYIO4IPUEeYqp4e5ikMTnodif6kOdDZ8z/Sc75GfMZuarONQ+HmL60eSQP6kONYx5nAyPioHmaCzpUaxn1r9n/PsNSaBSlKBSlKBSlKBSlKBSlKBSlKBSlKBSlKBSlKBSlKBSlKBVbxe5IARRlmIAHtJ6fd1J+ANT5H0gk+VcP2l4ldJiWzj5kmqQKNBYFYoy0p2PrFlSFemNb9aDs7K2EUaoN8Dc+bE7sx+JJJ++qjj/AB9rWWJBGCr41MWbw5ljjHhRWYDxk6iAuQASM5FavaSeUZjjCAXCoQySkmIySopJICguqI4wTgOPaCau67WyyCNu4hm1xqpZGJjMkdozsupc5R55AcfUnONyAnN/EFXCGC3kZZF1qZCI9QM1nEjL1BUi7z1yCmMb7dsa+eQcaZI1PdIjJ6RnDQ6SPThFKkKNRZkR8Y8Ij1MwwpO89q7saX5BKsqMIwrAqeReSPqbSSRrhiGwBGodc4IdFAe7zFOiHLJ8VJGpftVj+DL8cXQNcPLxu4nlVBbjCsumQawrlmvEyuRjQVt0zk/90HOwJ6rhN2JEGDtgEeRIPTIPnQT6UpQKUpQKUpQKUpQKUpQKUpQKUpQKUpQKUpQKUpQKUrXPJpXNBW8XlZiI4zhnOkH+3O5b/SuW+JAHnUe84p3NYklEEYkdYYhzJPExHhXaL4dT/wC6kcIj1lpT/V4U+Cqd2+1mz9oVK09oezUd6ymV5V0JIi6G0hWkKHm9N3XljGcjc7HNBtPFSOrWuzaP/kH1/wCz1PW+HWoll2mSZykb2xcAnHNcZCySxEjVENWGhlG39uehBMY9hodvSTAh+YGBjDjcnQHCBtPiO2dxsc1Gk7G2cvMUzM3N1BlDx5xK95KQMLkA98m+5V9hJC2HHhrCBrYsyq6gTOcqz8sMCI8Y1bVu+lTo5mq10E4D948JIzkatGM7H8Kr37GQsulnlI31fyxrJmM5J0oNyxbJG5yfPesuJ9kEuLQW0k05UFiWBjDOHieHSwCBcBXyPD1VTv5hvve0KwxySSSWoSIEuROzFdIYkaVjJLeFtgMnB2r3xwzZcKBISVCsSNWMuuSB1A1DY9Hqm4h2CtdDa55YxJqi1FoR/wDIkuvCNSY1M19Io89kxvnPW8QtRKhXoeqn+1hup+O/l5jI6GgkI2QCPOsqrOD3WoaWGGGQV/tYeuv3H8evQgmzoFKUoFKUoFKUoFKUoFKUoFKUoFKUoFKUoFKUoFU3FH5rrEv9RwxHko3c/Dbwg+1hVldzaFJ/CoXBYTgysN5OmeojGdH45L+3xYPSgslXAwBgDoP/AFXFL2FYRJH3keBXTUIcM2sRATk8ze6HKJEhz67eGu3rw0Hz+z7FSPLM0rKgJPLOgFmYu7c1sSHLjUvi2J9i43kydgtSFefjVHoZhFhyRbzW4fVr8jKrjPTR8ciwk4HcYl0zkMzytHiWRVXmy6sMqjGy6gDg7tnrvWFzwa7YgpPy1zuvPnfA1AYDtgnwNMd+jcvyWgx4F2Sa2nErT8xirB/RspLyEl2B5hAQsdWkg4O+agcP/h4YTF/iiRFy/DoZRmOK0jZ10yeFy1szZ3HpnBDDOZlvwK6RQpkBC7YFzcIpXTIFGAng05TpsdO/lUdOFXbZRGddGsEm4uUV/wCcE0eDwgBo/VBXAHmAKDWn8P2CwjvKnlSJISYn30PbvlPTejduQQxHXWTgHJPRdlOCGyt+U0vM8RYNoCYBAGnGSTjHUknfcnqbS2Jx4hg7jqDnBIDZHtAz99bqCm4gnKlEg6OQrewMNkY/aMJ9uj21awyalBHnWN1AJEKt0IxtsR7CD5EHcHyIqu4TOQSj+sDpby3HRh8GGG+/HkaC3pSlApSlApSlApSlApSlApSlApSlApSlApSonEroRoSTjYkn2ADJP4UEC8/xEvK/pxl/8gONJ/znI+xXxuKuQKgcItSi6nGHfDMP7Rjwp93/AJLHzqwoFVvG3mCDu6lny2wMed45Ap9IQNpOWf8A87irE1yX05cs8ipg6UDAC2mY6y0wEeQ+4PLHi6bH27BsuIL3wgPK2QjHHdgFbVEXVjgHQAJMacnc7natRj4hymOuXWMaVxZgnwDUC26gahnP/wBvVIArbccSuiGAUj0ZORbSkiXccoZbBA2OvGnb4179IXoKgom+g/yJseIRlx4WbBXVIN8Zx8DQYR299zyuuVYS03i/wrEAvrjZcgsBjK4IOMj7iW98zrqeVPENRzbYC80k8tQDn0eB4gT7N963cM4rcF07wmlCpLEQTLhgzj1nOy7JjbUf7QDsuuKXADiJNREjAExSumhZCp3Tq2xG3TqRigcFvZzNpnaRiFYSDEJRX1oExyxqXw6ydXXcjIrpRXIT8TvVL6VPqKyZtpW8ehDysI+25fJycEY3xg9FweaR48zYDamGyunhDEL4X8QOMfb186CdVRxiLQwmHkAj/wCXOVb4BSW+5mJ6Vb1rmjDKQwBBBBB3BB2II9mKDG1l1Lnz8/trdVLw5zFI0bEnBG56shzy2PtOxU/FSfZV1QKUpQKUpQKUpQKUpQKUpQKUpQKUpQCappP8RNp/oTDt8cN4F+8qSfgMedS+K3XLQ/8ArqfgPiTsKjWFjPGpxJEGY62zE7bkAYyJQDgAL0GwoLYVF4tO0cErpgskbuoOcEqpIzjfqKx5Vx9bD/sv86vOVcfWw/7L/OoKObtS6syiONgqltYl8L4EhOjbU2NAB0g9T7N8bPtBrGI4o43MgDjII0iaGNnJUY3EjYOSPD571fcq4+th/wBl/nVFe5cPyzc2wkwp0ctteHJCnTz84JVgPsPsoIh7RkwLLoRdTMuJHK40RsXzhTvzUaP/AJ9gMa47SyrgmOMePGgudejQxEhyoCqCFyScDDDPnVpFG8bLGsturaSVTktqKKVDEDnZIBZcn2sPbUnlXH1sP+y/zqCHw7izSxyOyIpTVpXmA69Khi2QMafEu4z1qFB2iYrGFhTVLqIAc6RpkaORiwU5AYxbjIPMJBIGTcGCfOeZDkefIfO/X/vfAVj3SbXr5kOrGnPIfOM5x/O6Z/8AAoK48an1hORHkgNnmPgBplhX/t9dyx+A++odx2plCuVhQFFDHMg/vhBUqBqGRI+DjHhHXOKvC02vRz4NZBbTyX1aQQC2OdnGSB99beVcfWw/7L/OoNfD+ItJLJGyaTFpDEHKkuNShTgZ8OCfZnFWVVsVnMpYrJACxyx5D5JwBk+m9gA+6tvKuPrYf9l/nUGnjVv4RKoJaPOQP6kONYx5nZWHmSoHmak2E+teucf8jyNazFcfWw/7L/Oqusg1vJocg7al0qVBQkAqAWPqkgdehSgv6V4pzXtApSlApSlApSlApSlApSlArFmwN6yqt4vc6Vwoyx6D+4n1V+84oI8I585J9SPBPxc4KD/SPF9pQ+VXNR+H23KjC5yerN/cx3Zvhk528unQVsuULIwU4YggH2EjY/jQbM0zXLxcCuNW7lV5iscXd250AKGjGrHUhmzkdcfGvZODzjQiO7eBssbi4GmTEQ153LbhyFO3XpQdMWqluuA67qWfWmJYYoSrRsSoiac6lcOME88+W2kVXN2euSq5lJZWU57xNuB65Hg8JbYY3GP+dp4DcBUxKzHfmBrq5UN6MKmHXcYOTsBnz36BWL/DwCNE7wPAkkeeSAGDz284U+PLJ6AoQxJZZGyazH8PV1hjNkA25wUc+G3e2Yx+KU5jPdtgwYqZGOTkg3HDeGzxwSRu5Z3Q4czSOFYRog3IDrk6m26YznJquThV2urLuxWPwsLicnJkuWChMBXbS8S5OOi+wYD3hnYSOG2W3Lo6BrV2zEArm2SNCSuojLmPJO+M+dQYP4cBYtBnDnlwRktExD8lYlIkXm4dTysgdV1bE75tfoO4yTrPVcR97usAcp0b0mNWS5RunkayveC3TA6J+hUp6WVCPRtrLFQdWZCCAQQFHkcUFXdfw9EnMInUawoDcks+2nBdjL6UDTgBhjGx1V21vHoRVznSAM4AzgYzgbCqW44VM8EcatoaIIuVlkQPpWPO6b6ThxuPYcVD+g7nI8ZbBY73l0uzIVEfhXBw2G1Yztj40HVE1ir5rkrXhVw7uGeVdGvDGe4Ady02htJONI1IcDK4x7ABth7P3CPkOMFVH8+dcMFjBkKgYbBVvCdiD5ZIoOrqBxa2LplPXQ608skAjST5BgSM74znyrHgdi8Eeh3Z/VwWd5DtGitlpCWOXVz99WNBA4VdB0GD5ZHtwfaPI1PqklXkT5HqyHUvwfB1oPtA1D46zVzG+QCPOgypSlApSlApSlApSlApSlBjI+kEnyqkgthcyl31aUPh0u6ZcgqxyhBIVTp9mWbzFSOMXB2RMa2OlQehYgkZ/wDqACx+ANT7S3EaKo6KMb9T7SfiTkn7aCP9Fp/dN+ouP30+i0/um/UT/vqdSg5n6Ssw5RppUI5u7zXKp6CRIpcMz42eRB8c7ZrbFeWbNpFw2dRUA3Uw1EBDlMyeIYdNxtuK1XPY23Z2di+pmZ85QaWaZJyfV8XjjXGvUAMgdTURuz1ijcvmFc8omMMoDCExvCMKuyq0akYx1wcg4oJo4lYEAi8UhjpXF7J4mIUhV9LuSHj2/wDuvtFe/SNjpZjdgBcaibyQaM59b0u3Q/gap7/sXDqjWKYoC8JfU2pnFt3TCAdPVtI8+YJJ3HhqRxDsXE8SpbyFXXmaGZgdPMEodgANz6ZxuCMEjY4ICy77Y+L/ABY8J0t/jJPCcsuD6TY5Rx/pPsNeyXVkurVdAadmzeSjTjXnPpNv5cn5G9hqFJ2JtCoVyxKljuyEZle4dwVZSCD3qYYIOxHmM17P2MtH5niYcx+cdLIulxr9JHhfA/pGy48Ww8W1BYXUtpExWW4KMMEhruUEA4AyDJtnI/EVqW8s2kWNLhndkaUBLmdjoUAljpk2GGGPbWHEOz9tcXXNd2Mq8tgA67AMCmMgkKWi6A4JB2zSx7M28EhkR3GQ+QXUqS6JGz9M6tEcY648PTrQZW97ZSAFbk7hDg3UwYc3RywymTKk8yPY7+NfaK2wT2cmrRc6tKl203cp0qOrHEmyj21DPY225enVKF5bRIeYAYxJyi7IwGzloI2yc4I2xmtfCOzljHzI4G6xG3YakLKpVYGAbTqBPd1BGcZTOKCclzZtpxdZ1atOLyXxaAS+PSb4AOfsNaZuJ2KcvN1/NzoIu5iCFV2ZiRJsoEcmSdhprRc9lbKV3DtqLowkUsm6OGj64ynrPgqQdzv7M/8Aou1Y9XO2lwDHiT+eAZECaSR3ibyGdW+cUFta2kMq6o5JHXJGVuZyMqSrDIk6ggg/EVu+i0/um/UT/vpwfhiWsKxRlii5xqOSNTFsD2KM4AGAAAB0qbQVd3wZGXAaUMCCpMszBWHqkqz4YZ8j1pwe61DBGDvkddLA4dc+eCD/APxqzIqn4hFypRINlfAPsD5AQ/6h4ftCjzoLmla7eTUoNbKBSlKBSlKBSlKBWueTSpNbKp+Kyl2ESHDMSoI/p28T/wCkdPiQNs0DhUfMcynoNSJ9ucSN+ICj/KSNmq4qtt+GsiKq3EwVQFAxb7ADA/7VbO4v7zN+Fv8AKoJ1Kg9xf3mb8Lf5VO4v7zN+Fv8AKoNvEbbmxPHnGtSucZxkY6edUQ7JJhcvuuvBCeTHYbknYbdauO4v7zN+W3+VTuL+8zflt/lUFFJ2OBDjmDD5/wC0CRkSDO7Y/rGdsHT03zU624CI35oKc3VqyIwq+rKNOASdPpSevUZ86n9xf3mb8tv8qtVxHyxmS7kQE4y3dlBPsyYutBW33ZYSTPJrTx5yGiD7FGTzbTkB2wcezOd8x5uyA0yYMZZ0dQBFpXLQGAZUPpK6TvqUkknfGALuSBlxqupRkgDItxkk4AGYtyTXvdWzjvUucZxi3zgbZxyum9BUXXZQSHOtA2c7RYAIdnUqA4I3Y5BJB69cEJ+yCHZGRV9CQOUPDyMadDKylASDnG5z1Hnddyf3mb8tv8qncn95m/Lb/KoK2+7Oia07szKEGwIUnw8vScgtkHLMRv7AcjIOqfsojyBywzli3hIzrlEpI0uNwQMZ1D4VaJbM2cXUpwcHAtzgjqD6LrWfcX95m/Lb/KoKaPsqFdHDRakQIByBobGQCyht9j7eoB8sVY8E4KlqMIckqFJ0gFsPIwJx1PpMfdUjuL+8zflt/lU7i/vM35bf5VBOpUHuL+8zfhb/ACqdxf3mb8Lf5VBOrTdwCRCrdGGNuo9hHsIO/wB1R+4v7zN+Fv8AKp3F/eZvy2/yqCLwq4IJR/WB0t7NQxhh7AwKkfaKuKor+0aJhKZHfoj6hGCFz4WGhF2UsSc+TMfKra0m1r8RsaDfSlKBSlKBSlKDTdTaFz5+VQODRaszHfVsn+TOdX+o+L7Av36r9jLIsYJwc5xsQi45hz9pVf8AUDVxGoAAAAA2AHQD2CgypSlApSlApXhrlTwy91bSYUOxB5rlsFoyCeinYSDGMbjwjOQHVZqj7U8EN4ihGVGTXhiGONcbRnYMAw8W6sGVhsR5iEeHXjRsmrSCc5M7O2NCKUyUBwWDt1/q+4b7KGaKcr4zEBJKRqYgs80uhQzjByj5IB8JjXyIyFVN2IldpS9yDrZWjwmDCUaYoyDOAwWVFBH1fswAveyk0cLPE4e4SGRY/JjJzkniAZmGE1JgjIGGNWl3YTzTSDLrGJojnmuoMaLA7KiAbeIPuDnqM77R5LS9fWqucxiLSS7IruYl5oLBQWQMqnKnrIw/pKkMW7JyGOFRcuGiijj15YsXVtUkmcjxNuPvqP8A9GzaVHfHUiORMrq8DOrjmR77euCRsPCOtTJOFXRIw3TVvzmAPhUIFXThCPGMj2538tE1vdc1I15udZbUXlaNYsTFVYlNLsG5Xnq6b4G4OFdkZIJ45ROoVWkZ41V9DB2kbChmOk5cZIxnTvnw6ewzXMWvDbrnoXOIgRkGd5DtpOfEuM6g33Hqei+Pw28LDx+DmMT6aTUULJscberzBsBjbAByaDqCa9rj7bgtzHGA8hAi1FCkkrFQI50Qhd9RVXj2xvp6E4J6Pg4k5KGbaRhqcZzpLktoBx0XOn7qCbSlKBSlKDCWMMpVhkEEEHzB2IqosJDFIyMc6TjJ80OdDf8AkH4q1XVVfGYNhIOsYOQOpQ+sAPM5CkfZjzoLSlReHz6l+z/keRqVQKUpQKjX0+hTvjP/AB7TUgmqW59PME6qMM/+QHZT/nYY36qHFBjwp3UM5glYyYIIMIwgHgXDSAjqWORsWI3wKn9+f3ab81v82poFe0EHvz+7Tfjb/Np35/dpvxt/m1OpQQe/P7tN+Nv82nfn92m/G3+bU6lBB78/u0342/zad+f3ab81v82p1eGghd+f3ab81v8ANrzvj+7Tfjb/ADa53iXZiWWS5kEjKzyq0IVtPg5FvEwdgM41JKwXpkhutQp7TiZnMSzOE5Rk17YDrNKiR6iuG1xNGTg5BiO4LA0HX9+f3ab81v8ANp35/dpvzW/za5W24XxMMS0qDOn1WGzCO1UOxK5dRy7kFSSTrXfoRqThvEIIT6U4Rf6SznQIUXlqqxljJzhI+rB2YD4AOw78/u035rf5ted9f3ab81v82uT4JacQYpKzMI2LFkdwknrRCNn9HlgEWYaTjOten9OFlwbifpnlmXmG2uI4fGSI5ZY7Uxn1cECWOc5PQEbDOkB2Hfn92m/Nb/Np35/dpvzW/wA2uWueFcT1ycq5AXRIItRVtLnn6GfK7jxW/kccs+06o93wPiTyRnvB0pqZfGoaNjHepuCpDn0trgknHLOd9yHY9+f3ab81v82nfX92m/Nb/NrX2fimW3QXRBmGrUQSQRrbR139XTtk46ZbqbKgg9+f3ab8bf5tO/P7tN+Nv82p1KCD35/dpvxt/m078/u0342/zanUoIPfn92m/G3+bQ3r+7Tfjb/NqdSg5+yYwvpKMgxlFbTnR0K5UkHSceewKZ3NX6nPSoPFrYuoK+uh1r8cAgqf8wJHwOD5V5wq6DqMHyyPsO9BYUpSghcVuRGhycDByd9gBv086x4TalEJcYdzqYbbeSrt7FCj7QT51tvbJZhh9WNjsxU7EEbruNwKj/QyfWXH6if99BZUqt+hk+suP1E/76fQyfWXH6if99BZUqt+hk+suP1E/wC+n0Mn1lx+on/fQWVKrfoZPrLj9RP++n0Mn1lx+on/AH0FlSq36GT6y4/UT/vp9DJ9ZcfqJ/30FjSq76GT6y4/UT/vp9DJ9ZcfqJ/30ETjYnEqNCZdOhwwQRsM4LKdLeepVGfYT0ySK67mvdEgUS6tD40xxbSel0KhJ3Q4j3JzuPEMnF59DJ9ZcfqJ/wB9PoZPrLj9RP8AvoInGJpjp7vzMeMHSq+ssiKAxfBC45pyOuM+wNBfvwhyDmTWowQoBGoMzZBzjqoGcY2+IufoZPrLj9RP++n0Mn1lx+on/fQT4+lZ1W/QyfWXH6if99PoZPrLj9RP++gsqVW/QyfWXH6if99PoZPrLj9RP++gsqVW/QyfWXH6if8AfT6GT6y4/UT/AL6CypVb9DJ9ZcfqJ/30+hk+suP1E/76CypVb9DJ9ZcfqJ/30+hk+suP1E/76CxqlmUwzbbK51L7A39a48s41faWqT9DJ9ZcfqJ/3159DR5BLTNg5GqaVhn24ZiPOgsY2yAR570pGuAAPKlB/9k="/>
          <p:cNvSpPr>
            <a:spLocks noChangeAspect="1" noChangeArrowheads="1"/>
          </p:cNvSpPr>
          <p:nvPr/>
        </p:nvSpPr>
        <p:spPr bwMode="auto">
          <a:xfrm>
            <a:off x="155575" y="-1790700"/>
            <a:ext cx="38576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data:image/jpeg;base64,/9j/4AAQSkZJRgABAQAAAQABAAD/2wCEAAkGBxQQEBUUEBMUFRQVGBcVFxcYFhUZFhQZFRYXFhUWFxcYHCggGBonGxcVITEtJykrLi8uGh8zOjMsNygtLisBCgoKBQUFDgUFDisZExkrKysrKysrKysrKysrKysrKysrKysrKysrKysrKysrKysrKysrKysrKysrKysrKysrK//AABEIAN0A5AMBIgACEQEDEQH/xAAbAAEAAgMBAQAAAAAAAAAAAAAABAUCAwYBB//EAEIQAAIBAwIDBAYIBAUEAgMAAAECAwAEERIhBRMxBhQiQSMyUVRh0xVTcYGRkpTSBzNCUiRygpOhFkOxwTRi0eHw/8QAFAEBAAAAAAAAAAAAAAAAAAAAAP/EABQRAQAAAAAAAAAAAAAAAAAAAAD/2gAMAwEAAhEDEQA/APuAr2lKCPxCcxxSOBkojMAeh0qSB/xXzu3/AIlStwk3Xd07zzViWHUdLa41nVs9f5BL/dX0Di6kwSqASWR1GATuykDYAnzr5bbdj50eP6pbJFZeXNveJZvZhh6P1ND9euQKDrz2/tooYWuC4kkt47mRY4pZRCkigl3KKdCZz19lSOIdu7OB2V3chAjSOkUskcQkAZDJIilUypB3PQiuK4z2bvJYEhUak7jHbYLXsaxTJGVdtESATg7Aa9hjOOoOPE+zd2zEwRhGeGBOaj38LxvHGI25saKY7kbAjIBIAB2oO2btakU193gokFoLdhINRL89C2MDOTnAAHXNZQduLR45H1SLyTGJEeKRJE5zBY2KOAdBJ69K5zinAJpWvGUkPI1jLAzQTaWezALCVAnhVmGNs9fhisbng1xe99lvEWOS4tO6RRxx3DquC8gkkdowSeYw2A2AoOnHba0Lzxh2L28sVvINDbSTuUjVf7ssD06YrXL2sW3yLtGDtNPHAkUU0jyxwn+ZoC6sY6nGPYSCCeO4L2TmjubOabJ0lprzEUx5kyyTywlPRjYNO34AVfdurCS7a3eCHWYi+Q3fIJAHAwYp4RlcEDIIIO3soOs4LxaK8hWa3bVG2QDgqQVJVlZWAKkEEYNcen8RFPBxeZt+8FQ3I5g6mXRpxnV03q37G8y2tFjujK8up2J5c76QzkqhkZA0hAIGo7muQTsSg4ILbusXfggHO7s+dQl1FubytXq+dB2cvamOGW97w8aRWhgGQJC/powwDDThmJIChC2fPB2rFe3Vn3eWdndEgdI5g8UiSRGQqE1RuAwB1LvjHX2Gub7QdnpLl79l1KZpbOaDwXIybVF1K5RQ0eSCAVORkGtC9n5ngn1w6JZpbNvX4hcMUtZlkOua4BztrwFUfHPkHTXX8QLOLGszDwCR/wDDz+hRiQrTAL6IHBPi8t6lSdsrRbiS3MjB4VDynQ/LjQxc4O0mNKrp8yepx1rj+3fBLu9luBEC0MsKpGHN5GIXCuHJijTTMWyuC5IXHTyMwcBeROJpIHQXsUCIRFMxQx2qxNqGgbBx5dR7KC0k7f28lvcvbFjLDbSXSxyxSxcxEViHXWBqQkAZHtrfwbt3a3OFUyczkmfBhlVZFQDWYWdQJACdsdfKqaVb+5triK5jhjD2clvGscdwxeWRCusu0Y5cfTwgE75ztVibQ96sJdL6LaCeKT0U2cyLAF0jRuPRt7PKgueHdpbe4eFImLGeHvKeE/ysqNTf2nLAYPxrRx7tfbWUnLmMhfRzSscUkpSMHHMfQp0rkHc+w1xX8J7blyXMxJlgRmtbR40kdWgSWSY6SAdsyqvs8GB6tXPGI7uK9mubCNJBcQxxOs0dwhjaEvodSsR1KRIcjbpQTOI9ssXtjb2yCVLtTKZdMpQR+HSYyqkMd98kBds41CnbDtieHXVrG0eqCUO00md4FVo4xId8aA0q6vYM1C4LwQ2r8NA5jpZ29xDI3JmBZpeSQVXR0yjf8VYcZslub2KR43aAW9zBIpimy3PMOBjR0wjZ39lBu/6tSJ703JVIrWWKJWAZmk5sMcgAUZLMWfAArNO21obd5zIyrG4idGjkWZZGxpj5JXWWORgY3+41wsHY24W2njaR3cXUNxbsy3Kl0t41ijSR41DxtoUDKnOQDmt0/ZWWWFnMZjuO8Q3CqJeJyGQQJJGFkuXOtTplfBQLjAzmg7T/AK3tO7tOXcKsggKGKQTCVsaYuTp16jkEDHSoPD+30LrcySZWGGaOCP0cvNkeSNG0GLGrma2ZcY/prn04BcCMTJEqXSXUd0EY386yCONodMs84Zi+h2wVUAYWvJuBXU0N2Z4YmlnuYrlY9F2I8RxIhUSoqvHIMY1j4nG+KDveAdoYL0PyC2qJtEiOjxyRsRkBkcAjI3q2rjv4fWFxBz+8l8OyGONnnl5SqukjnzqrPk748q7GgUpSgUpSgUpSgUpSgUpSgUpSgUpSgVD4ldCNM/8A7P3DzPkB5mpZNVCgzz5/oiOT8X2KL9wOs/HRQbOG3rMSsgw3QjIOD1G46gjfNWlVPFodDCYeQCv/AJc+Fv8ASSfuZvZVjbS6lB/H7aDbSlKDwCvaUoFKUoFKUoFKUoGKUpQKUpQKUpQKUpQKUpQKUpQKUpQKUrF2wMmghcWutCbbkkADzJYhVGfLLED762cNteVGFJy25Y+1m3Y/Z5D2AAeVQrUGacyH1YyQv+crjI+CqxX7WPsq3AoMZEDAggEEYIO4IPUEeYqp4e5ikMTnodif6kOdDZ8z/Sc75GfMZuarONQ+HmL60eSQP6kONYx5nAyPioHmaCzpUaxn1r9n/PsNSaBSlKBSlKBSlKBSlKBSlKBSlKBSlKBSlKBSlKBSlKBSlKBVbxe5IARRlmIAHtJ6fd1J+ANT5H0gk+VcP2l4ldJiWzj5kmqQKNBYFYoy0p2PrFlSFemNb9aDs7K2EUaoN8Dc+bE7sx+JJJ++qjj/AB9rWWJBGCr41MWbw5ljjHhRWYDxk6iAuQASM5FavaSeUZjjCAXCoQySkmIySopJICguqI4wTgOPaCau67WyyCNu4hm1xqpZGJjMkdozsupc5R55AcfUnONyAnN/EFXCGC3kZZF1qZCI9QM1nEjL1BUi7z1yCmMb7dsa+eQcaZI1PdIjJ6RnDQ6SPThFKkKNRZkR8Y8Ij1MwwpO89q7saX5BKsqMIwrAqeReSPqbSSRrhiGwBGodc4IdFAe7zFOiHLJ8VJGpftVj+DL8cXQNcPLxu4nlVBbjCsumQawrlmvEyuRjQVt0zk/90HOwJ6rhN2JEGDtgEeRIPTIPnQT6UpQKUpQKUpQKUpQKUpQKUpQKUpQKUpQKUpQKUpQKUrXPJpXNBW8XlZiI4zhnOkH+3O5b/SuW+JAHnUe84p3NYklEEYkdYYhzJPExHhXaL4dT/wC6kcIj1lpT/V4U+Cqd2+1mz9oVK09oezUd6ymV5V0JIi6G0hWkKHm9N3XljGcjc7HNBtPFSOrWuzaP/kH1/wCz1PW+HWoll2mSZykb2xcAnHNcZCySxEjVENWGhlG39uehBMY9hodvSTAh+YGBjDjcnQHCBtPiO2dxsc1Gk7G2cvMUzM3N1BlDx5xK95KQMLkA98m+5V9hJC2HHhrCBrYsyq6gTOcqz8sMCI8Y1bVu+lTo5mq10E4D948JIzkatGM7H8Kr37GQsulnlI31fyxrJmM5J0oNyxbJG5yfPesuJ9kEuLQW0k05UFiWBjDOHieHSwCBcBXyPD1VTv5hvve0KwxySSSWoSIEuROzFdIYkaVjJLeFtgMnB2r3xwzZcKBISVCsSNWMuuSB1A1DY9Hqm4h2CtdDa55YxJqi1FoR/wDIkuvCNSY1M19Io89kxvnPW8QtRKhXoeqn+1hup+O/l5jI6GgkI2QCPOsqrOD3WoaWGGGQV/tYeuv3H8evQgmzoFKUoFKUoFKUoFKUoFKUoFKUoFKUoFKUoFKUoFU3FH5rrEv9RwxHko3c/Dbwg+1hVldzaFJ/CoXBYTgysN5OmeojGdH45L+3xYPSgslXAwBgDoP/AFXFL2FYRJH3keBXTUIcM2sRATk8ze6HKJEhz67eGu3rw0Hz+z7FSPLM0rKgJPLOgFmYu7c1sSHLjUvi2J9i43kydgtSFefjVHoZhFhyRbzW4fVr8jKrjPTR8ciwk4HcYl0zkMzytHiWRVXmy6sMqjGy6gDg7tnrvWFzwa7YgpPy1zuvPnfA1AYDtgnwNMd+jcvyWgx4F2Sa2nErT8xirB/RspLyEl2B5hAQsdWkg4O+agcP/h4YTF/iiRFy/DoZRmOK0jZ10yeFy1szZ3HpnBDDOZlvwK6RQpkBC7YFzcIpXTIFGAng05TpsdO/lUdOFXbZRGddGsEm4uUV/wCcE0eDwgBo/VBXAHmAKDWn8P2CwjvKnlSJISYn30PbvlPTejduQQxHXWTgHJPRdlOCGyt+U0vM8RYNoCYBAGnGSTjHUknfcnqbS2Jx4hg7jqDnBIDZHtAz99bqCm4gnKlEg6OQrewMNkY/aMJ9uj21awyalBHnWN1AJEKt0IxtsR7CD5EHcHyIqu4TOQSj+sDpby3HRh8GGG+/HkaC3pSlApSlApSlApSlApSlApSlApSlApSlApSonEroRoSTjYkn2ADJP4UEC8/xEvK/pxl/8gONJ/znI+xXxuKuQKgcItSi6nGHfDMP7Rjwp93/AJLHzqwoFVvG3mCDu6lny2wMed45Ap9IQNpOWf8A87irE1yX05cs8ipg6UDAC2mY6y0wEeQ+4PLHi6bH27BsuIL3wgPK2QjHHdgFbVEXVjgHQAJMacnc7natRj4hymOuXWMaVxZgnwDUC26gahnP/wBvVIArbccSuiGAUj0ZORbSkiXccoZbBA2OvGnb4179IXoKgom+g/yJseIRlx4WbBXVIN8Zx8DQYR299zyuuVYS03i/wrEAvrjZcgsBjK4IOMj7iW98zrqeVPENRzbYC80k8tQDn0eB4gT7N963cM4rcF07wmlCpLEQTLhgzj1nOy7JjbUf7QDsuuKXADiJNREjAExSumhZCp3Tq2xG3TqRigcFvZzNpnaRiFYSDEJRX1oExyxqXw6ydXXcjIrpRXIT8TvVL6VPqKyZtpW8ehDysI+25fJycEY3xg9FweaR48zYDamGyunhDEL4X8QOMfb186CdVRxiLQwmHkAj/wCXOVb4BSW+5mJ6Vb1rmjDKQwBBBBB3BB2II9mKDG1l1Lnz8/trdVLw5zFI0bEnBG56shzy2PtOxU/FSfZV1QKUpQKUpQKUpQKUpQKUpQKUpQKUpQCappP8RNp/oTDt8cN4F+8qSfgMedS+K3XLQ/8ArqfgPiTsKjWFjPGpxJEGY62zE7bkAYyJQDgAL0GwoLYVF4tO0cErpgskbuoOcEqpIzjfqKx5Vx9bD/sv86vOVcfWw/7L/OoKObtS6syiONgqltYl8L4EhOjbU2NAB0g9T7N8bPtBrGI4o43MgDjII0iaGNnJUY3EjYOSPD571fcq4+th/wBl/nVFe5cPyzc2wkwp0ctteHJCnTz84JVgPsPsoIh7RkwLLoRdTMuJHK40RsXzhTvzUaP/AJ9gMa47SyrgmOMePGgudejQxEhyoCqCFyScDDDPnVpFG8bLGsturaSVTktqKKVDEDnZIBZcn2sPbUnlXH1sP+y/zqCHw7izSxyOyIpTVpXmA69Khi2QMafEu4z1qFB2iYrGFhTVLqIAc6RpkaORiwU5AYxbjIPMJBIGTcGCfOeZDkefIfO/X/vfAVj3SbXr5kOrGnPIfOM5x/O6Z/8AAoK48an1hORHkgNnmPgBplhX/t9dyx+A++odx2plCuVhQFFDHMg/vhBUqBqGRI+DjHhHXOKvC02vRz4NZBbTyX1aQQC2OdnGSB99beVcfWw/7L/OoNfD+ItJLJGyaTFpDEHKkuNShTgZ8OCfZnFWVVsVnMpYrJACxyx5D5JwBk+m9gA+6tvKuPrYf9l/nUGnjVv4RKoJaPOQP6kONYx5nZWHmSoHmak2E+teucf8jyNazFcfWw/7L/Oqusg1vJocg7al0qVBQkAqAWPqkgdehSgv6V4pzXtApSlApSlApSlApSlApSlArFmwN6yqt4vc6Vwoyx6D+4n1V+84oI8I585J9SPBPxc4KD/SPF9pQ+VXNR+H23KjC5yerN/cx3Zvhk528unQVsuULIwU4YggH2EjY/jQbM0zXLxcCuNW7lV5iscXd250AKGjGrHUhmzkdcfGvZODzjQiO7eBssbi4GmTEQ153LbhyFO3XpQdMWqluuA67qWfWmJYYoSrRsSoiac6lcOME88+W2kVXN2euSq5lJZWU57xNuB65Hg8JbYY3GP+dp4DcBUxKzHfmBrq5UN6MKmHXcYOTsBnz36BWL/DwCNE7wPAkkeeSAGDz284U+PLJ6AoQxJZZGyazH8PV1hjNkA25wUc+G3e2Yx+KU5jPdtgwYqZGOTkg3HDeGzxwSRu5Z3Q4czSOFYRog3IDrk6m26YznJquThV2urLuxWPwsLicnJkuWChMBXbS8S5OOi+wYD3hnYSOG2W3Lo6BrV2zEArm2SNCSuojLmPJO+M+dQYP4cBYtBnDnlwRktExD8lYlIkXm4dTysgdV1bE75tfoO4yTrPVcR97usAcp0b0mNWS5RunkayveC3TA6J+hUp6WVCPRtrLFQdWZCCAQQFHkcUFXdfw9EnMInUawoDcks+2nBdjL6UDTgBhjGx1V21vHoRVznSAM4AzgYzgbCqW44VM8EcatoaIIuVlkQPpWPO6b6ThxuPYcVD+g7nI8ZbBY73l0uzIVEfhXBw2G1Yztj40HVE1ir5rkrXhVw7uGeVdGvDGe4Ady02htJONI1IcDK4x7ABth7P3CPkOMFVH8+dcMFjBkKgYbBVvCdiD5ZIoOrqBxa2LplPXQ608skAjST5BgSM74znyrHgdi8Eeh3Z/VwWd5DtGitlpCWOXVz99WNBA4VdB0GD5ZHtwfaPI1PqklXkT5HqyHUvwfB1oPtA1D46zVzG+QCPOgypSlApSlApSlApSlApSlBjI+kEnyqkgthcyl31aUPh0u6ZcgqxyhBIVTp9mWbzFSOMXB2RMa2OlQehYgkZ/wDqACx+ANT7S3EaKo6KMb9T7SfiTkn7aCP9Fp/dN+ouP30+i0/um/UT/vqdSg5n6Ssw5RppUI5u7zXKp6CRIpcMz42eRB8c7ZrbFeWbNpFw2dRUA3Uw1EBDlMyeIYdNxtuK1XPY23Z2di+pmZ85QaWaZJyfV8XjjXGvUAMgdTURuz1ijcvmFc8omMMoDCExvCMKuyq0akYx1wcg4oJo4lYEAi8UhjpXF7J4mIUhV9LuSHj2/wDuvtFe/SNjpZjdgBcaibyQaM59b0u3Q/gap7/sXDqjWKYoC8JfU2pnFt3TCAdPVtI8+YJJ3HhqRxDsXE8SpbyFXXmaGZgdPMEodgANz6ZxuCMEjY4ICy77Y+L/ABY8J0t/jJPCcsuD6TY5Rx/pPsNeyXVkurVdAadmzeSjTjXnPpNv5cn5G9hqFJ2JtCoVyxKljuyEZle4dwVZSCD3qYYIOxHmM17P2MtH5niYcx+cdLIulxr9JHhfA/pGy48Ww8W1BYXUtpExWW4KMMEhruUEA4AyDJtnI/EVqW8s2kWNLhndkaUBLmdjoUAljpk2GGGPbWHEOz9tcXXNd2Mq8tgA67AMCmMgkKWi6A4JB2zSx7M28EhkR3GQ+QXUqS6JGz9M6tEcY648PTrQZW97ZSAFbk7hDg3UwYc3RywymTKk8yPY7+NfaK2wT2cmrRc6tKl203cp0qOrHEmyj21DPY225enVKF5bRIeYAYxJyi7IwGzloI2yc4I2xmtfCOzljHzI4G6xG3YakLKpVYGAbTqBPd1BGcZTOKCclzZtpxdZ1atOLyXxaAS+PSb4AOfsNaZuJ2KcvN1/NzoIu5iCFV2ZiRJsoEcmSdhprRc9lbKV3DtqLowkUsm6OGj64ynrPgqQdzv7M/8Aou1Y9XO2lwDHiT+eAZECaSR3ibyGdW+cUFta2kMq6o5JHXJGVuZyMqSrDIk6ggg/EVu+i0/um/UT/vpwfhiWsKxRlii5xqOSNTFsD2KM4AGAAAB0qbQVd3wZGXAaUMCCpMszBWHqkqz4YZ8j1pwe61DBGDvkddLA4dc+eCD/APxqzIqn4hFypRINlfAPsD5AQ/6h4ftCjzoLmla7eTUoNbKBSlKBSlKBSlKBWueTSpNbKp+Kyl2ESHDMSoI/p28T/wCkdPiQNs0DhUfMcynoNSJ9ucSN+ICj/KSNmq4qtt+GsiKq3EwVQFAxb7ADA/7VbO4v7zN+Fv8AKoJ1Kg9xf3mb8Lf5VO4v7zN+Fv8AKoNvEbbmxPHnGtSucZxkY6edUQ7JJhcvuuvBCeTHYbknYbdauO4v7zN+W3+VTuL+8zflt/lUFFJ2OBDjmDD5/wC0CRkSDO7Y/rGdsHT03zU624CI35oKc3VqyIwq+rKNOASdPpSevUZ86n9xf3mb8tv8qtVxHyxmS7kQE4y3dlBPsyYutBW33ZYSTPJrTx5yGiD7FGTzbTkB2wcezOd8x5uyA0yYMZZ0dQBFpXLQGAZUPpK6TvqUkknfGALuSBlxqupRkgDItxkk4AGYtyTXvdWzjvUucZxi3zgbZxyum9BUXXZQSHOtA2c7RYAIdnUqA4I3Y5BJB69cEJ+yCHZGRV9CQOUPDyMadDKylASDnG5z1Hnddyf3mb8tv8qncn95m/Lb/KoK2+7Oia07szKEGwIUnw8vScgtkHLMRv7AcjIOqfsojyBywzli3hIzrlEpI0uNwQMZ1D4VaJbM2cXUpwcHAtzgjqD6LrWfcX95m/Lb/KoKaPsqFdHDRakQIByBobGQCyht9j7eoB8sVY8E4KlqMIckqFJ0gFsPIwJx1PpMfdUjuL+8zflt/lU7i/vM35bf5VBOpUHuL+8zfhb/ACqdxf3mb8Lf5VBOrTdwCRCrdGGNuo9hHsIO/wB1R+4v7zN+Fv8AKp3F/eZvy2/yqCLwq4IJR/WB0t7NQxhh7AwKkfaKuKor+0aJhKZHfoj6hGCFz4WGhF2UsSc+TMfKra0m1r8RsaDfSlKBSlKBSlKDTdTaFz5+VQODRaszHfVsn+TOdX+o+L7Av36r9jLIsYJwc5xsQi45hz9pVf8AUDVxGoAAAAA2AHQD2CgypSlApSlApXhrlTwy91bSYUOxB5rlsFoyCeinYSDGMbjwjOQHVZqj7U8EN4ihGVGTXhiGONcbRnYMAw8W6sGVhsR5iEeHXjRsmrSCc5M7O2NCKUyUBwWDt1/q+4b7KGaKcr4zEBJKRqYgs80uhQzjByj5IB8JjXyIyFVN2IldpS9yDrZWjwmDCUaYoyDOAwWVFBH1fswAveyk0cLPE4e4SGRY/JjJzkniAZmGE1JgjIGGNWl3YTzTSDLrGJojnmuoMaLA7KiAbeIPuDnqM77R5LS9fWqucxiLSS7IruYl5oLBQWQMqnKnrIw/pKkMW7JyGOFRcuGiijj15YsXVtUkmcjxNuPvqP8A9GzaVHfHUiORMrq8DOrjmR77euCRsPCOtTJOFXRIw3TVvzmAPhUIFXThCPGMj2538tE1vdc1I15udZbUXlaNYsTFVYlNLsG5Xnq6b4G4OFdkZIJ45ROoVWkZ41V9DB2kbChmOk5cZIxnTvnw6ewzXMWvDbrnoXOIgRkGd5DtpOfEuM6g33Hqei+Pw28LDx+DmMT6aTUULJscberzBsBjbAByaDqCa9rj7bgtzHGA8hAi1FCkkrFQI50Qhd9RVXj2xvp6E4J6Pg4k5KGbaRhqcZzpLktoBx0XOn7qCbSlKBSlKDCWMMpVhkEEEHzB2IqosJDFIyMc6TjJ80OdDf8AkH4q1XVVfGYNhIOsYOQOpQ+sAPM5CkfZjzoLSlReHz6l+z/keRqVQKUpQKjX0+hTvjP/AB7TUgmqW59PME6qMM/+QHZT/nYY36qHFBjwp3UM5glYyYIIMIwgHgXDSAjqWORsWI3wKn9+f3ab81v82poFe0EHvz+7Tfjb/Np35/dpvxt/m1OpQQe/P7tN+Nv82nfn92m/G3+bU6lBB78/u0342/zad+f3ab81v82p1eGghd+f3ab81v8ANrzvj+7Tfjb/ADa53iXZiWWS5kEjKzyq0IVtPg5FvEwdgM41JKwXpkhutQp7TiZnMSzOE5Rk17YDrNKiR6iuG1xNGTg5BiO4LA0HX9+f3ab81v8ANp35/dpvzW/za5W24XxMMS0qDOn1WGzCO1UOxK5dRy7kFSSTrXfoRqThvEIIT6U4Rf6SznQIUXlqqxljJzhI+rB2YD4AOw78/u035rf5ted9f3ab81v82uT4JacQYpKzMI2LFkdwknrRCNn9HlgEWYaTjOten9OFlwbifpnlmXmG2uI4fGSI5ZY7Uxn1cECWOc5PQEbDOkB2Hfn92m/Nb/Np35/dpvzW/wA2uWueFcT1ycq5AXRIItRVtLnn6GfK7jxW/kccs+06o93wPiTyRnvB0pqZfGoaNjHepuCpDn0trgknHLOd9yHY9+f3ab81v82nfX92m/Nb/NrX2fimW3QXRBmGrUQSQRrbR139XTtk46ZbqbKgg9+f3ab8bf5tO/P7tN+Nv82p1KCD35/dpvxt/m078/u0342/zanUoIPfn92m/G3+bQ3r+7Tfjb/NqdSg5+yYwvpKMgxlFbTnR0K5UkHSceewKZ3NX6nPSoPFrYuoK+uh1r8cAgqf8wJHwOD5V5wq6DqMHyyPsO9BYUpSghcVuRGhycDByd9gBv086x4TalEJcYdzqYbbeSrt7FCj7QT51tvbJZhh9WNjsxU7EEbruNwKj/QyfWXH6if99BZUqt+hk+suP1E/76fQyfWXH6if99BZUqt+hk+suP1E/wC+n0Mn1lx+on/fQWVKrfoZPrLj9RP++n0Mn1lx+on/AH0FlSq36GT6y4/UT/vp9DJ9ZcfqJ/30FjSq76GT6y4/UT/vp9DJ9ZcfqJ/30ETjYnEqNCZdOhwwQRsM4LKdLeepVGfYT0ySK67mvdEgUS6tD40xxbSel0KhJ3Q4j3JzuPEMnF59DJ9ZcfqJ/wB9PoZPrLj9RP8AvoInGJpjp7vzMeMHSq+ssiKAxfBC45pyOuM+wNBfvwhyDmTWowQoBGoMzZBzjqoGcY2+IufoZPrLj9RP++n0Mn1lx+on/fQT4+lZ1W/QyfWXH6if99PoZPrLj9RP++gsqVW/QyfWXH6if99PoZPrLj9RP++gsqVW/QyfWXH6if8AfT6GT6y4/UT/AL6CypVb9DJ9ZcfqJ/30+hk+suP1E/76CypVb9DJ9ZcfqJ/30+hk+suP1E/76CxqlmUwzbbK51L7A39a48s41faWqT9DJ9ZcfqJ/3159DR5BLTNg5GqaVhn24ZiPOgsY2yAR570pGuAAPKlB/9k="/>
          <p:cNvSpPr>
            <a:spLocks noChangeAspect="1" noChangeArrowheads="1"/>
          </p:cNvSpPr>
          <p:nvPr/>
        </p:nvSpPr>
        <p:spPr bwMode="auto">
          <a:xfrm>
            <a:off x="307975" y="-1638300"/>
            <a:ext cx="38576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6" name="Picture 8" descr="http://superchangeyourlife.com/wp-content/uploads/2013/03/mas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62" y="1845734"/>
            <a:ext cx="5923018" cy="39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Theories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CA" sz="2400" dirty="0"/>
              <a:t>Behaviourism and Social Learning Theory </a:t>
            </a:r>
            <a:endParaRPr lang="en-CA" sz="2400" dirty="0" smtClean="0"/>
          </a:p>
          <a:p>
            <a:pPr marL="201168" lvl="1" indent="0">
              <a:buNone/>
            </a:pPr>
            <a:r>
              <a:rPr lang="en-CA" sz="1400" i="1" dirty="0" smtClean="0"/>
              <a:t>    </a:t>
            </a:r>
            <a:r>
              <a:rPr lang="en-CA" sz="2000" i="1" dirty="0" smtClean="0"/>
              <a:t>Directly </a:t>
            </a:r>
            <a:r>
              <a:rPr lang="en-CA" sz="2000" i="1" dirty="0"/>
              <a:t>observable events – stimuli and response – are the appropriate focus of study. </a:t>
            </a:r>
          </a:p>
          <a:p>
            <a:pPr marL="201168" lvl="1" indent="0">
              <a:buNone/>
            </a:pPr>
            <a:r>
              <a:rPr lang="en-CA" sz="1400" i="1" dirty="0"/>
              <a:t>	</a:t>
            </a:r>
            <a:r>
              <a:rPr lang="en-CA" sz="1200" dirty="0" smtClean="0"/>
              <a:t>Pavlov </a:t>
            </a:r>
            <a:r>
              <a:rPr lang="en-CA" sz="1200" dirty="0"/>
              <a:t>– Classical Conditioning</a:t>
            </a:r>
          </a:p>
          <a:p>
            <a:pPr marL="201168" lvl="1" indent="0">
              <a:buNone/>
            </a:pPr>
            <a:r>
              <a:rPr lang="en-CA" sz="1200" i="1" dirty="0"/>
              <a:t>	</a:t>
            </a:r>
            <a:r>
              <a:rPr lang="en-CA" sz="1200" dirty="0" smtClean="0">
                <a:hlinkClick r:id="rId2"/>
              </a:rPr>
              <a:t>Watson </a:t>
            </a:r>
            <a:r>
              <a:rPr lang="en-CA" sz="1200" dirty="0">
                <a:hlinkClick r:id="rId2"/>
              </a:rPr>
              <a:t>– School of Behaviourism</a:t>
            </a:r>
            <a:endParaRPr lang="en-CA" sz="1200" dirty="0"/>
          </a:p>
          <a:p>
            <a:pPr marL="201168" lvl="1" indent="0">
              <a:buNone/>
            </a:pPr>
            <a:r>
              <a:rPr lang="en-CA" sz="1200" dirty="0"/>
              <a:t>	</a:t>
            </a:r>
            <a:r>
              <a:rPr lang="en-CA" sz="1200" dirty="0" smtClean="0">
                <a:hlinkClick r:id="rId3"/>
              </a:rPr>
              <a:t>Skinner </a:t>
            </a:r>
            <a:r>
              <a:rPr lang="en-CA" sz="1200" dirty="0">
                <a:hlinkClick r:id="rId3"/>
              </a:rPr>
              <a:t>– Operant Conditioning</a:t>
            </a:r>
            <a:endParaRPr lang="en-CA" sz="1200" dirty="0"/>
          </a:p>
          <a:p>
            <a:pPr marL="201168" lvl="1" indent="0">
              <a:buNone/>
            </a:pPr>
            <a:r>
              <a:rPr lang="en-CA" sz="1200" dirty="0"/>
              <a:t>	</a:t>
            </a:r>
            <a:r>
              <a:rPr lang="en-CA" sz="1200" dirty="0" smtClean="0">
                <a:hlinkClick r:id="rId4"/>
              </a:rPr>
              <a:t>Bandura </a:t>
            </a:r>
            <a:r>
              <a:rPr lang="en-CA" sz="1200" dirty="0">
                <a:hlinkClick r:id="rId4"/>
              </a:rPr>
              <a:t>– Social Learning Theory</a:t>
            </a:r>
            <a:endParaRPr lang="en-CA" sz="1200" dirty="0"/>
          </a:p>
          <a:p>
            <a:endParaRPr lang="en-CA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97" y="3172257"/>
            <a:ext cx="4043966" cy="303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463" y="3172257"/>
            <a:ext cx="3759930" cy="303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CA" sz="2000" dirty="0"/>
              <a:t>Cognitive Development Theory (Middle 1900)</a:t>
            </a:r>
          </a:p>
          <a:p>
            <a:pPr marL="201168" lvl="1" indent="0">
              <a:buNone/>
            </a:pPr>
            <a:r>
              <a:rPr lang="en-CA" i="1" dirty="0"/>
              <a:t>	Children actively construct knowledge as they manipulate and explore the external world. </a:t>
            </a:r>
          </a:p>
          <a:p>
            <a:pPr marL="201168" lvl="1" indent="0">
              <a:buNone/>
            </a:pPr>
            <a:r>
              <a:rPr lang="en-CA" sz="1400" i="1" dirty="0"/>
              <a:t>		</a:t>
            </a:r>
            <a:r>
              <a:rPr lang="en-CA" sz="1400" dirty="0" smtClean="0"/>
              <a:t>Piaget &amp; Vygotsky</a:t>
            </a:r>
            <a:endParaRPr lang="en-CA" sz="1400" dirty="0"/>
          </a:p>
          <a:p>
            <a:endParaRPr lang="en-CA" dirty="0"/>
          </a:p>
        </p:txBody>
      </p:sp>
      <p:pic>
        <p:nvPicPr>
          <p:cNvPr id="3074" name="Picture 2" descr="https://lmrtriads.wikispaces.com/file/view/zpdgraph.jpg/74751165/zpd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0" y="2860817"/>
            <a:ext cx="43243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iscipleshipremix.com/wp-content/uploads/2011/11/2011-11-11_14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72" y="2510017"/>
            <a:ext cx="6429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Information Processing Model</a:t>
            </a:r>
            <a:endParaRPr lang="en-CA" dirty="0"/>
          </a:p>
        </p:txBody>
      </p:sp>
      <p:pic>
        <p:nvPicPr>
          <p:cNvPr id="4" name="Content Placeholder 3" descr="BKB05F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28" y="1845734"/>
            <a:ext cx="5923852" cy="428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Theories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Bronfenbrenner’s </a:t>
            </a:r>
          </a:p>
          <a:p>
            <a:endParaRPr lang="en-CA" dirty="0"/>
          </a:p>
          <a:p>
            <a:r>
              <a:rPr lang="en-CA" dirty="0" smtClean="0"/>
              <a:t>Bio-ecological Systems Theory</a:t>
            </a:r>
            <a:endParaRPr lang="en-CA" dirty="0"/>
          </a:p>
        </p:txBody>
      </p:sp>
      <p:pic>
        <p:nvPicPr>
          <p:cNvPr id="4100" name="Picture 4" descr="http://keats.kcl.ac.uk/pluginfile.php/737715/mod_resource/content/1/images/pic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45" y="1845734"/>
            <a:ext cx="4418051" cy="44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6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>
                <a:hlinkClick r:id="rId2"/>
              </a:rPr>
              <a:t>Epigenetics and the influence of our genes: Courtney Griffins</a:t>
            </a: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4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Genetics – Key Terms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Phenotype – Direct observable characteristics</a:t>
            </a:r>
          </a:p>
          <a:p>
            <a:r>
              <a:rPr lang="en-CA" dirty="0" smtClean="0"/>
              <a:t>Genotype – Blend of genetic information that influences all our unique characteristics</a:t>
            </a:r>
          </a:p>
          <a:p>
            <a:r>
              <a:rPr lang="en-CA" dirty="0" smtClean="0"/>
              <a:t>Chromosomes – Store and transmit genetic information</a:t>
            </a:r>
          </a:p>
          <a:p>
            <a:r>
              <a:rPr lang="en-CA" dirty="0" smtClean="0"/>
              <a:t>Deoxyribonucleic Acid (DNA) </a:t>
            </a:r>
            <a:r>
              <a:rPr lang="en-CA" dirty="0"/>
              <a:t>- A nucleic acid that carries the genetic information in the cell and is capable of self-replication and synthesis of RNA. DNA consists of two long chains of nucleotides twisted into a double helix and joined by hydrogen bonds between the complementary bases </a:t>
            </a:r>
            <a:r>
              <a:rPr lang="en-CA" dirty="0" smtClean="0"/>
              <a:t>adenine and thymine or cytosine and guanine. </a:t>
            </a:r>
            <a:r>
              <a:rPr lang="en-CA" dirty="0"/>
              <a:t>The sequence of nucleotides determines individual hereditary characteristics.</a:t>
            </a:r>
          </a:p>
          <a:p>
            <a:r>
              <a:rPr lang="en-CA" dirty="0" smtClean="0"/>
              <a:t>Gene – Segment of DNA along the length of the chromosome</a:t>
            </a:r>
          </a:p>
          <a:p>
            <a:r>
              <a:rPr lang="en-CA" dirty="0" smtClean="0"/>
              <a:t>Autosomes – Chromosomes that are not sex chromosomes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35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Terms – Genetics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Allele – The form of gene that occurs in pairs at the same place on the chromosome, one inherited by the mother and one from the father. </a:t>
            </a:r>
          </a:p>
          <a:p>
            <a:r>
              <a:rPr lang="en-CA" dirty="0" smtClean="0"/>
              <a:t>Homozygous – Displays inherited trait</a:t>
            </a:r>
            <a:r>
              <a:rPr lang="en-CA" dirty="0"/>
              <a:t> </a:t>
            </a:r>
            <a:r>
              <a:rPr lang="en-CA" dirty="0" smtClean="0"/>
              <a:t>because the alleles from both parents are alike</a:t>
            </a:r>
          </a:p>
          <a:p>
            <a:r>
              <a:rPr lang="en-CA" dirty="0" smtClean="0"/>
              <a:t>Heterozygous – The relationship between dominant and recessive relationships determine the phenotype</a:t>
            </a:r>
          </a:p>
          <a:p>
            <a:r>
              <a:rPr lang="en-CA" dirty="0" smtClean="0"/>
              <a:t>Incomplete Dominance – A pattern of inheritance in which both alleles are expressed in the phenotype, resulting in a combined trait, or one that is intermediate between the two</a:t>
            </a:r>
          </a:p>
          <a:p>
            <a:r>
              <a:rPr lang="en-CA" dirty="0" smtClean="0"/>
              <a:t>Polygenetic inheritance – Many genes influence the characteristic in question</a:t>
            </a:r>
          </a:p>
          <a:p>
            <a:r>
              <a:rPr lang="en-CA" dirty="0" smtClean="0"/>
              <a:t>Mutation – A sudden permanent change to a segment of DNA</a:t>
            </a:r>
          </a:p>
          <a:p>
            <a:pPr lvl="1"/>
            <a:r>
              <a:rPr lang="en-CA" dirty="0" err="1" smtClean="0"/>
              <a:t>Germline</a:t>
            </a:r>
            <a:r>
              <a:rPr lang="en-CA" dirty="0" smtClean="0"/>
              <a:t> mutation – Takes place in the cells that give rise to gametes</a:t>
            </a:r>
          </a:p>
          <a:p>
            <a:pPr lvl="1"/>
            <a:r>
              <a:rPr lang="en-CA" dirty="0" smtClean="0"/>
              <a:t>Somatic mutation – Takes place in cells over the course of one’s lifetime</a:t>
            </a:r>
          </a:p>
          <a:p>
            <a:r>
              <a:rPr lang="en-CA" dirty="0" err="1" smtClean="0"/>
              <a:t>Epigenesis</a:t>
            </a:r>
            <a:r>
              <a:rPr lang="en-CA" dirty="0" smtClean="0"/>
              <a:t> –Development </a:t>
            </a:r>
            <a:r>
              <a:rPr lang="en-CA" dirty="0"/>
              <a:t>resulting from ongoing, bidirectional exchanges between heredity and all levels of the environment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39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 Code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8" y="1737360"/>
            <a:ext cx="3653610" cy="3315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64" y="3296992"/>
            <a:ext cx="3810436" cy="2862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64" y="2732266"/>
            <a:ext cx="43434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4" y="1833434"/>
            <a:ext cx="3269967" cy="44502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Mitosis vs Meiosis			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Mitosis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meiosis</a:t>
            </a:r>
            <a:endParaRPr lang="en-C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71" y="1846051"/>
            <a:ext cx="3116689" cy="4437671"/>
          </a:xfrm>
        </p:spPr>
      </p:pic>
    </p:spTree>
    <p:extLst>
      <p:ext uri="{BB962C8B-B14F-4D97-AF65-F5344CB8AC3E}">
        <p14:creationId xmlns:p14="http://schemas.microsoft.com/office/powerpoint/2010/main" val="17138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Patterns of Inheritance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61" y="1846263"/>
            <a:ext cx="3868004" cy="4022725"/>
          </a:xfrm>
        </p:spPr>
      </p:pic>
    </p:spTree>
    <p:extLst>
      <p:ext uri="{BB962C8B-B14F-4D97-AF65-F5344CB8AC3E}">
        <p14:creationId xmlns:p14="http://schemas.microsoft.com/office/powerpoint/2010/main" val="32912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Evolutionary Theory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sz="2900" dirty="0" smtClean="0"/>
              <a:t>Ethology</a:t>
            </a:r>
            <a:r>
              <a:rPr lang="en-CA" dirty="0" smtClean="0"/>
              <a:t> – Look at genetically determined survival behaviours presumed to have evolved through natural selection</a:t>
            </a:r>
          </a:p>
          <a:p>
            <a:r>
              <a:rPr lang="en-CA" sz="2900" dirty="0" smtClean="0"/>
              <a:t>Behavioural Genetics </a:t>
            </a:r>
            <a:r>
              <a:rPr lang="en-CA" dirty="0" smtClean="0"/>
              <a:t>– Focus on effects of heredity on individual differences</a:t>
            </a:r>
          </a:p>
          <a:p>
            <a:r>
              <a:rPr lang="en-CA" sz="2900" dirty="0" smtClean="0"/>
              <a:t>Sociobiology – </a:t>
            </a:r>
            <a:r>
              <a:rPr lang="en-CA" dirty="0" smtClean="0"/>
              <a:t>Study society using methods and concepts from biology and evolutionary theory</a:t>
            </a:r>
          </a:p>
          <a:p>
            <a:r>
              <a:rPr lang="en-CA" sz="2800" dirty="0" smtClean="0"/>
              <a:t>Evolutionary Psychology </a:t>
            </a:r>
            <a:r>
              <a:rPr lang="en-CA" dirty="0" smtClean="0"/>
              <a:t>– Emphasize genetically inherited cognitive and social characteristics evolved through natural selection</a:t>
            </a:r>
          </a:p>
          <a:p>
            <a:r>
              <a:rPr lang="en-CA" sz="2800" dirty="0" smtClean="0"/>
              <a:t>Evolutionary Developmental Psychology – </a:t>
            </a:r>
            <a:r>
              <a:rPr lang="en-CA" dirty="0" smtClean="0"/>
              <a:t>View that genetically inherited cognitive and social characteristics that promote survival appear at different times across the lifespan</a:t>
            </a:r>
          </a:p>
          <a:p>
            <a:r>
              <a:rPr lang="en-CA" sz="2800" dirty="0" smtClean="0"/>
              <a:t>Evolutionary Prenatal Programming – </a:t>
            </a:r>
            <a:r>
              <a:rPr lang="en-CA" dirty="0" smtClean="0"/>
              <a:t>Prenatal information about the current environment is passed from mother to child. The child develops predictive-adaptive responses</a:t>
            </a:r>
            <a:endParaRPr lang="en-CA" dirty="0"/>
          </a:p>
          <a:p>
            <a:r>
              <a:rPr lang="en-CA" sz="2800" dirty="0" smtClean="0"/>
              <a:t>Applied Uses </a:t>
            </a:r>
          </a:p>
          <a:p>
            <a:pPr lvl="1"/>
            <a:r>
              <a:rPr lang="en-CA" dirty="0" smtClean="0"/>
              <a:t>Disease Control</a:t>
            </a:r>
          </a:p>
          <a:p>
            <a:pPr lvl="1"/>
            <a:r>
              <a:rPr lang="en-CA" dirty="0" smtClean="0"/>
              <a:t>Early Intervention</a:t>
            </a:r>
          </a:p>
          <a:p>
            <a:pPr lvl="1"/>
            <a:r>
              <a:rPr lang="en-CA" dirty="0" smtClean="0"/>
              <a:t>Genetic Engineering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45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Theories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Psychoanalytic </a:t>
            </a:r>
            <a:r>
              <a:rPr lang="en-CA" dirty="0" smtClean="0"/>
              <a:t>Perspective – </a:t>
            </a:r>
            <a:r>
              <a:rPr lang="en-CA" i="1" dirty="0" smtClean="0"/>
              <a:t>People </a:t>
            </a:r>
            <a:r>
              <a:rPr lang="en-CA" i="1" dirty="0"/>
              <a:t>move through a series of stages in which they confront conflicts between biological drives and social </a:t>
            </a:r>
            <a:r>
              <a:rPr lang="en-CA" i="1" dirty="0" smtClean="0"/>
              <a:t>expectations</a:t>
            </a:r>
            <a:r>
              <a:rPr lang="en-CA" i="1" dirty="0"/>
              <a:t>. How these conflicts are resolved determines the person’s ability to learn, to get along with others, and </a:t>
            </a:r>
            <a:r>
              <a:rPr lang="en-CA" i="1" dirty="0" smtClean="0"/>
              <a:t>cope </a:t>
            </a:r>
            <a:r>
              <a:rPr lang="en-CA" i="1" dirty="0"/>
              <a:t>with anxiety. </a:t>
            </a:r>
          </a:p>
          <a:p>
            <a:pPr marL="201168" lvl="1" indent="0">
              <a:buNone/>
            </a:pPr>
            <a:r>
              <a:rPr lang="en-CA" i="1" dirty="0"/>
              <a:t>		</a:t>
            </a:r>
            <a:endParaRPr lang="en-CA" dirty="0"/>
          </a:p>
          <a:p>
            <a:endParaRPr lang="en-CA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97" y="2781837"/>
            <a:ext cx="3831643" cy="3535933"/>
          </a:xfrm>
          <a:prstGeom prst="rect">
            <a:avLst/>
          </a:prstGeom>
        </p:spPr>
      </p:pic>
      <p:pic>
        <p:nvPicPr>
          <p:cNvPr id="1028" name="Picture 4" descr="https://theoriesinpsychologyf10.wikispaces.com/file/view/Picture_1.png/176457111/Pictur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28" y="4117685"/>
            <a:ext cx="5082952" cy="22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</TotalTime>
  <Words>498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</vt:lpstr>
      <vt:lpstr>Fundamentals of Lifespan Development</vt:lpstr>
      <vt:lpstr>Video</vt:lpstr>
      <vt:lpstr>Genetics – Key Terms</vt:lpstr>
      <vt:lpstr>Key Terms – Genetics</vt:lpstr>
      <vt:lpstr>Genetic Code</vt:lpstr>
      <vt:lpstr>Mitosis vs Meiosis   </vt:lpstr>
      <vt:lpstr>Patterns of Inheritance </vt:lpstr>
      <vt:lpstr>Evolutionary Theory</vt:lpstr>
      <vt:lpstr>Theories</vt:lpstr>
      <vt:lpstr>Theories</vt:lpstr>
      <vt:lpstr>Theories</vt:lpstr>
      <vt:lpstr>Theories</vt:lpstr>
      <vt:lpstr>Theories</vt:lpstr>
      <vt:lpstr>Theories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12</cp:revision>
  <dcterms:created xsi:type="dcterms:W3CDTF">2015-01-15T07:33:41Z</dcterms:created>
  <dcterms:modified xsi:type="dcterms:W3CDTF">2015-01-15T15:54:32Z</dcterms:modified>
</cp:coreProperties>
</file>