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70" r:id="rId6"/>
    <p:sldId id="268" r:id="rId7"/>
    <p:sldId id="271" r:id="rId8"/>
    <p:sldId id="262" r:id="rId9"/>
    <p:sldId id="261" r:id="rId10"/>
    <p:sldId id="263" r:id="rId11"/>
    <p:sldId id="266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8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4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85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7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60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33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00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6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3DE36-71F7-4249-ABD5-C5303222D6C4}" type="datetimeFigureOut">
              <a:rPr lang="en-CA" smtClean="0"/>
              <a:t>2015-01-19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eK2kpGRsvs" TargetMode="External"/><Relationship Id="rId2" Type="http://schemas.openxmlformats.org/officeDocument/2006/relationships/hyperlink" Target="http://www.youtube.com/watch?v=WH9ZJu4w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1w9o89KkX2A" TargetMode="External"/><Relationship Id="rId4" Type="http://schemas.openxmlformats.org/officeDocument/2006/relationships/hyperlink" Target="http://www.youtube.com/watch?v=HdovR3aJ92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January 20 – prenatal development and birth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84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Childbirth</a:t>
            </a:r>
            <a:endParaRPr lang="en-CA" dirty="0"/>
          </a:p>
        </p:txBody>
      </p:sp>
      <p:pic>
        <p:nvPicPr>
          <p:cNvPr id="4" name="Picture 1" descr="BKB03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455" y="1958721"/>
            <a:ext cx="4681728" cy="37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Stages of childbirth:</a:t>
            </a:r>
          </a:p>
          <a:p>
            <a:pPr lvl="1"/>
            <a:endParaRPr lang="en-CA" dirty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Dilation and effacement of the cervix</a:t>
            </a:r>
          </a:p>
          <a:p>
            <a:pPr lvl="2"/>
            <a:r>
              <a:rPr lang="en-CA" dirty="0" smtClean="0"/>
              <a:t>First birth = 12 – 14 hours </a:t>
            </a:r>
          </a:p>
          <a:p>
            <a:pPr lvl="2"/>
            <a:r>
              <a:rPr lang="en-CA" dirty="0" smtClean="0"/>
              <a:t>Second + = 4-6 hours</a:t>
            </a:r>
          </a:p>
          <a:p>
            <a:pPr marL="544068" lvl="1" indent="-342900">
              <a:buFont typeface="+mj-lt"/>
              <a:buAutoNum type="arabicPeriod"/>
            </a:pPr>
            <a:endParaRPr lang="en-CA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Delivery of the baby</a:t>
            </a:r>
          </a:p>
          <a:p>
            <a:pPr lvl="2"/>
            <a:r>
              <a:rPr lang="en-CA" dirty="0"/>
              <a:t>First birth = </a:t>
            </a:r>
            <a:r>
              <a:rPr lang="en-CA" dirty="0" smtClean="0"/>
              <a:t>50 min</a:t>
            </a:r>
            <a:endParaRPr lang="en-CA" dirty="0"/>
          </a:p>
          <a:p>
            <a:pPr lvl="2"/>
            <a:r>
              <a:rPr lang="en-CA" dirty="0"/>
              <a:t>Second + = </a:t>
            </a:r>
            <a:r>
              <a:rPr lang="en-CA" dirty="0" smtClean="0"/>
              <a:t>20 min</a:t>
            </a:r>
            <a:endParaRPr lang="en-CA" dirty="0"/>
          </a:p>
          <a:p>
            <a:pPr marL="726948" lvl="2" indent="-342900">
              <a:buFont typeface="+mj-lt"/>
              <a:buAutoNum type="arabicPeriod"/>
            </a:pPr>
            <a:endParaRPr lang="en-CA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Delivery of the placenta</a:t>
            </a:r>
          </a:p>
          <a:p>
            <a:pPr lvl="2"/>
            <a:r>
              <a:rPr lang="en-CA" dirty="0" smtClean="0"/>
              <a:t>5-10 min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Apgar Scale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1" descr="BKB03T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2" y="1845734"/>
            <a:ext cx="10080088" cy="27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Childbirth Key Terms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Breech position – When a baby is turned so that the buttocks or feet would be delivered first</a:t>
            </a:r>
          </a:p>
          <a:p>
            <a:pPr marL="0" indent="0">
              <a:buNone/>
            </a:pPr>
            <a:r>
              <a:rPr lang="en-CA" dirty="0" smtClean="0"/>
              <a:t>Anoxia – Inadequate oxygen supply during labour and delivery</a:t>
            </a:r>
          </a:p>
          <a:p>
            <a:pPr marL="0" indent="0">
              <a:buNone/>
            </a:pPr>
            <a:r>
              <a:rPr lang="en-CA" dirty="0" err="1" smtClean="0"/>
              <a:t>Isolette</a:t>
            </a:r>
            <a:r>
              <a:rPr lang="en-CA" dirty="0" smtClean="0"/>
              <a:t> – Plexiglas-enclosure to protect preterm babies</a:t>
            </a:r>
          </a:p>
          <a:p>
            <a:pPr marL="0" indent="0">
              <a:buNone/>
            </a:pPr>
            <a:r>
              <a:rPr lang="en-CA" dirty="0" err="1" smtClean="0"/>
              <a:t>Cesarean</a:t>
            </a:r>
            <a:r>
              <a:rPr lang="en-CA" dirty="0" smtClean="0"/>
              <a:t> – A surgical birth where a doctor makes an incision in the mother’s abdomen and lifts the baby out of the uterus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8692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were you born?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1 – In a hospital</a:t>
            </a:r>
          </a:p>
          <a:p>
            <a:pPr marL="0" indent="0">
              <a:buNone/>
            </a:pPr>
            <a:r>
              <a:rPr lang="en-CA" dirty="0" smtClean="0"/>
              <a:t>	2 – In a birthing center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3 – At home</a:t>
            </a:r>
          </a:p>
          <a:p>
            <a:pPr marL="0" indent="0">
              <a:buNone/>
            </a:pPr>
            <a:r>
              <a:rPr lang="en-CA" dirty="0" smtClean="0"/>
              <a:t>	4 – Other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Why did your parents chose that location?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What did (would) you do if you (or a partner) were going to have a child?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316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Video – 9 Months in the Womb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Footage of Baby in the Womb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3D Video of Conception to Birth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hlinkClick r:id="rId5"/>
              </a:rPr>
              <a:t>Life’s Greatest Miracle – PBS NOVA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22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Germinal Stage – Conception </a:t>
            </a:r>
            <a:r>
              <a:rPr lang="en-CA" dirty="0" smtClean="0"/>
              <a:t>and Implantation</a:t>
            </a:r>
            <a:endParaRPr lang="en-CA" dirty="0"/>
          </a:p>
        </p:txBody>
      </p:sp>
      <p:pic>
        <p:nvPicPr>
          <p:cNvPr id="4" name="Picture 1" descr="BKB03F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9" y="1914525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Implantation: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Amniotic Fluid – Fluid for temperature &amp; 	protection</a:t>
            </a:r>
          </a:p>
          <a:p>
            <a:pPr lvl="1"/>
            <a:r>
              <a:rPr lang="en-CA" dirty="0" smtClean="0"/>
              <a:t>Placenta – Food &amp; oxygen &amp; waste</a:t>
            </a:r>
          </a:p>
          <a:p>
            <a:pPr lvl="1"/>
            <a:r>
              <a:rPr lang="en-CA" dirty="0" smtClean="0"/>
              <a:t>Umbilical Cord – Delivers blood &amp; removes waste</a:t>
            </a:r>
          </a:p>
          <a:p>
            <a:pPr lvl="1"/>
            <a:r>
              <a:rPr lang="en-CA" dirty="0" smtClean="0"/>
              <a:t>Zygote – New cell produced by combining two gametes</a:t>
            </a:r>
          </a:p>
          <a:p>
            <a:pPr lvl="1"/>
            <a:r>
              <a:rPr lang="en-CA" dirty="0" smtClean="0"/>
              <a:t>Gamete – Ovum and sperm with 23 chromosomes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5721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Milestones of Prenatal Development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81909"/>
              </p:ext>
            </p:extLst>
          </p:nvPr>
        </p:nvGraphicFramePr>
        <p:xfrm>
          <a:off x="1096961" y="1854557"/>
          <a:ext cx="10197810" cy="444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62"/>
                <a:gridCol w="2039562"/>
                <a:gridCol w="2039562"/>
                <a:gridCol w="2039562"/>
                <a:gridCol w="2039562"/>
              </a:tblGrid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Trimester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Period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Weeks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Length</a:t>
                      </a:r>
                      <a:r>
                        <a:rPr lang="en-CA" sz="1200" baseline="0" dirty="0" smtClean="0"/>
                        <a:t> and Weight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Major Events</a:t>
                      </a:r>
                      <a:endParaRPr lang="en-CA" sz="1200" dirty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First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Zygote – Germinal Stage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Conception.</a:t>
                      </a:r>
                      <a:r>
                        <a:rPr lang="en-CA" sz="1200" baseline="0" dirty="0" smtClean="0"/>
                        <a:t> </a:t>
                      </a:r>
                      <a:r>
                        <a:rPr lang="en-CA" sz="1200" dirty="0" smtClean="0"/>
                        <a:t>One </a:t>
                      </a:r>
                      <a:r>
                        <a:rPr lang="en-CA" sz="1200" dirty="0" smtClean="0"/>
                        <a:t>cell multiplies</a:t>
                      </a:r>
                      <a:r>
                        <a:rPr lang="en-CA" sz="1200" baseline="0" dirty="0" smtClean="0"/>
                        <a:t> &amp; forms </a:t>
                      </a:r>
                      <a:r>
                        <a:rPr lang="en-CA" sz="1200" baseline="0" dirty="0" smtClean="0"/>
                        <a:t>blastocyst.  </a:t>
                      </a:r>
                      <a:endParaRPr lang="en-CA" sz="1200" dirty="0" smtClean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Zygote - Implantation</a:t>
                      </a:r>
                      <a:endParaRPr lang="en-CA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Blastocyst</a:t>
                      </a:r>
                      <a:r>
                        <a:rPr lang="en-CA" sz="1200" baseline="0" dirty="0" smtClean="0"/>
                        <a:t> begins implantation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Embryo - Organogenesis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3-8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6</a:t>
                      </a:r>
                      <a:r>
                        <a:rPr lang="en-CA" sz="1200" baseline="0" dirty="0" smtClean="0"/>
                        <a:t> mm</a:t>
                      </a:r>
                    </a:p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Primitive brain &amp;</a:t>
                      </a:r>
                      <a:r>
                        <a:rPr lang="en-CA" sz="1200" baseline="0" dirty="0" smtClean="0"/>
                        <a:t> spinal cord. Organs begin to grow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Embryo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5-8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2.5</a:t>
                      </a:r>
                      <a:r>
                        <a:rPr lang="en-CA" sz="1200" baseline="0" dirty="0" smtClean="0"/>
                        <a:t> cm</a:t>
                      </a:r>
                    </a:p>
                    <a:p>
                      <a:r>
                        <a:rPr lang="en-CA" sz="1200" baseline="0" dirty="0" smtClean="0"/>
                        <a:t>4 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External body parts grow. </a:t>
                      </a:r>
                    </a:p>
                    <a:p>
                      <a:r>
                        <a:rPr lang="en-CA" sz="1200" dirty="0" smtClean="0"/>
                        <a:t>Embryo can move</a:t>
                      </a:r>
                      <a:r>
                        <a:rPr lang="en-CA" sz="1200" dirty="0" smtClean="0"/>
                        <a:t>. Gonad and genital development.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9-12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7.6 cm</a:t>
                      </a:r>
                    </a:p>
                    <a:p>
                      <a:r>
                        <a:rPr lang="en-CA" sz="1200" dirty="0" smtClean="0"/>
                        <a:t>28 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Rapid increase in size. Internal organs become</a:t>
                      </a:r>
                      <a:r>
                        <a:rPr lang="en-CA" sz="1200" baseline="0" dirty="0" smtClean="0"/>
                        <a:t> organized.  </a:t>
                      </a:r>
                      <a:endParaRPr lang="en-CA" sz="1200" dirty="0"/>
                    </a:p>
                  </a:txBody>
                  <a:tcPr/>
                </a:tc>
              </a:tr>
              <a:tr h="5778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Second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13-24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30 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820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 enlarges. Fetal movements felt by mother.  Sensitive to light &amp; sound.</a:t>
                      </a:r>
                      <a:endParaRPr lang="en-CA" sz="1200" dirty="0"/>
                    </a:p>
                  </a:txBody>
                  <a:tcPr/>
                </a:tc>
              </a:tr>
              <a:tr h="546336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Third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25-38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51 </a:t>
                      </a:r>
                      <a:r>
                        <a:rPr lang="en-CA" sz="1200" dirty="0" smtClean="0"/>
                        <a:t>cm</a:t>
                      </a:r>
                    </a:p>
                    <a:p>
                      <a:r>
                        <a:rPr lang="en-CA" sz="1200" dirty="0" smtClean="0"/>
                        <a:t>3200</a:t>
                      </a:r>
                      <a:r>
                        <a:rPr lang="en-CA" sz="1200" baseline="0" dirty="0" smtClean="0"/>
                        <a:t> </a:t>
                      </a:r>
                      <a:r>
                        <a:rPr lang="en-CA" sz="1200" baseline="0" dirty="0" smtClean="0"/>
                        <a:t>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Size increases. Organs mature. Fat</a:t>
                      </a:r>
                      <a:r>
                        <a:rPr lang="en-CA" sz="1200" baseline="0" dirty="0" smtClean="0"/>
                        <a:t> is added. Antibodies are transmitted. </a:t>
                      </a:r>
                      <a:endParaRPr lang="en-CA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6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Fetal Stage Milestones</a:t>
            </a:r>
            <a:endParaRPr lang="en-CA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307313"/>
              </p:ext>
            </p:extLst>
          </p:nvPr>
        </p:nvGraphicFramePr>
        <p:xfrm>
          <a:off x="1096959" y="1854557"/>
          <a:ext cx="10058720" cy="418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33"/>
                <a:gridCol w="8773087"/>
              </a:tblGrid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Weeks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Major Events</a:t>
                      </a:r>
                      <a:endParaRPr lang="en-CA" sz="1200" dirty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9</a:t>
                      </a:r>
                      <a:r>
                        <a:rPr lang="en-CA" sz="1200" baseline="0" dirty="0" smtClean="0"/>
                        <a:t> – 12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aseline="0" dirty="0" smtClean="0"/>
                        <a:t>Fingerprints, grasping reflex, facial expressions, swallowing, rhythmic ‘breathing’ of amniotic fluid, urination, genitals appear, activity &amp; rest.</a:t>
                      </a:r>
                      <a:endParaRPr lang="en-CA" sz="1200" dirty="0" smtClean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13</a:t>
                      </a:r>
                      <a:r>
                        <a:rPr lang="en-CA" sz="1200" baseline="0" dirty="0" smtClean="0"/>
                        <a:t> – 16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Hair</a:t>
                      </a:r>
                      <a:r>
                        <a:rPr lang="en-CA" sz="1200" baseline="0" dirty="0" smtClean="0"/>
                        <a:t> follicles, respond to mothers voice and other loud noises</a:t>
                      </a:r>
                    </a:p>
                    <a:p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17</a:t>
                      </a:r>
                      <a:r>
                        <a:rPr lang="en-CA" sz="1200" baseline="0" dirty="0" smtClean="0"/>
                        <a:t> – 20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Fetal</a:t>
                      </a:r>
                      <a:r>
                        <a:rPr lang="en-CA" sz="1200" baseline="0" dirty="0" smtClean="0"/>
                        <a:t> movements felt by mother, heartbeat detectable with stethoscope, lanugo covers body, eyes respond to light, eyebrows, fingernails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21</a:t>
                      </a:r>
                      <a:r>
                        <a:rPr lang="en-CA" sz="1200" baseline="0" dirty="0" smtClean="0"/>
                        <a:t> – 24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err="1" smtClean="0"/>
                        <a:t>Vernix</a:t>
                      </a:r>
                      <a:r>
                        <a:rPr lang="en-CA" sz="1200" dirty="0" smtClean="0"/>
                        <a:t> protects skin, lungs produce surfactant,</a:t>
                      </a:r>
                      <a:r>
                        <a:rPr lang="en-CA" sz="1200" baseline="0" dirty="0" smtClean="0"/>
                        <a:t> vitality possible but problematic 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25</a:t>
                      </a:r>
                      <a:r>
                        <a:rPr lang="en-CA" sz="1200" baseline="0" dirty="0" smtClean="0"/>
                        <a:t> – 28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Recognition of mother’s voice, regular periods of rest and activity,</a:t>
                      </a:r>
                      <a:r>
                        <a:rPr lang="en-CA" sz="1200" baseline="0" dirty="0" smtClean="0"/>
                        <a:t> good chance a newborn would survive</a:t>
                      </a:r>
                      <a:endParaRPr lang="en-CA" sz="1200" dirty="0"/>
                    </a:p>
                  </a:txBody>
                  <a:tcPr/>
                </a:tc>
              </a:tr>
              <a:tr h="577857">
                <a:tc>
                  <a:txBody>
                    <a:bodyPr/>
                    <a:lstStyle/>
                    <a:p>
                      <a:r>
                        <a:rPr lang="en-CA" sz="1200" smtClean="0"/>
                        <a:t>29</a:t>
                      </a:r>
                      <a:r>
                        <a:rPr lang="en-CA" sz="1200" baseline="0" smtClean="0"/>
                        <a:t> – 32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Very rapid growth, antibodies</a:t>
                      </a:r>
                      <a:r>
                        <a:rPr lang="en-CA" sz="1200" baseline="0" dirty="0" smtClean="0"/>
                        <a:t> acquires, fat deposits under skin</a:t>
                      </a:r>
                      <a:endParaRPr lang="en-CA" sz="1200" dirty="0"/>
                    </a:p>
                  </a:txBody>
                  <a:tcPr/>
                </a:tc>
              </a:tr>
              <a:tr h="27316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33 – 36 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Movement of head</a:t>
                      </a:r>
                      <a:r>
                        <a:rPr lang="en-CA" sz="1200" baseline="0" dirty="0" smtClean="0"/>
                        <a:t> for birth, lungs mature</a:t>
                      </a:r>
                      <a:endParaRPr lang="en-CA" sz="1200" dirty="0"/>
                    </a:p>
                  </a:txBody>
                  <a:tcPr/>
                </a:tc>
              </a:tr>
              <a:tr h="27316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37</a:t>
                      </a:r>
                      <a:r>
                        <a:rPr lang="en-CA" sz="1200" baseline="0" dirty="0" smtClean="0"/>
                        <a:t> + 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Full-Term</a:t>
                      </a:r>
                      <a:endParaRPr lang="en-CA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7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Pregnancy Summary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54201"/>
            <a:ext cx="6308072" cy="4361136"/>
          </a:xfrm>
        </p:spPr>
      </p:pic>
    </p:spTree>
    <p:extLst>
      <p:ext uri="{BB962C8B-B14F-4D97-AF65-F5344CB8AC3E}">
        <p14:creationId xmlns:p14="http://schemas.microsoft.com/office/powerpoint/2010/main" val="107082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Disorders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9831"/>
            <a:ext cx="10058400" cy="3666821"/>
          </a:xfrm>
        </p:spPr>
      </p:pic>
    </p:spTree>
    <p:extLst>
      <p:ext uri="{BB962C8B-B14F-4D97-AF65-F5344CB8AC3E}">
        <p14:creationId xmlns:p14="http://schemas.microsoft.com/office/powerpoint/2010/main" val="20888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Teratogens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/>
          <a:lstStyle/>
          <a:p>
            <a:pPr marL="0" lvl="1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CA" dirty="0"/>
              <a:t>Agents that causes damage to an embryo or fetus during the prenatal period.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Drugs – Legal and Illegal</a:t>
            </a:r>
            <a:endParaRPr lang="en-CA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Alcohol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Tobacco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Radiation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Pollution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Infectious disease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Nutrition (maternal factor)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Stress (maternal factor)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Maternal Age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Rh factor incompatibility</a:t>
            </a:r>
            <a:endParaRPr lang="en-CA" dirty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3 types</a:t>
            </a:r>
          </a:p>
          <a:p>
            <a:r>
              <a:rPr lang="en-CA" dirty="0" smtClean="0"/>
              <a:t>Mutagenic – Cause alterations to genomic DNA</a:t>
            </a:r>
          </a:p>
          <a:p>
            <a:r>
              <a:rPr lang="en-CA" dirty="0" smtClean="0"/>
              <a:t>Environmental – Environmental agents that disrupt normal cell development</a:t>
            </a:r>
          </a:p>
          <a:p>
            <a:r>
              <a:rPr lang="en-CA" dirty="0" err="1" smtClean="0"/>
              <a:t>Epimutagenic</a:t>
            </a:r>
            <a:r>
              <a:rPr lang="en-CA" dirty="0" smtClean="0"/>
              <a:t> – Cause alterations with epigenetic structures without changing the DNA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01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Teratogens</a:t>
            </a:r>
            <a:endParaRPr lang="en-CA" dirty="0"/>
          </a:p>
        </p:txBody>
      </p:sp>
      <p:pic>
        <p:nvPicPr>
          <p:cNvPr id="4" name="Picture 1" descr="BKB03F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32" y="1846263"/>
            <a:ext cx="6067065" cy="44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323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1086</TotalTime>
  <Words>508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Fundamentals of Lifespan Development</vt:lpstr>
      <vt:lpstr>Video</vt:lpstr>
      <vt:lpstr>Germinal Stage – Conception and Implantation</vt:lpstr>
      <vt:lpstr>Milestones of Prenatal Development</vt:lpstr>
      <vt:lpstr>Fetal Stage Milestones</vt:lpstr>
      <vt:lpstr>Pregnancy Summary</vt:lpstr>
      <vt:lpstr>Genetic Disorders</vt:lpstr>
      <vt:lpstr>Teratogens</vt:lpstr>
      <vt:lpstr>Teratogens</vt:lpstr>
      <vt:lpstr>Childbirth</vt:lpstr>
      <vt:lpstr>The Apgar Scale</vt:lpstr>
      <vt:lpstr>Childbirth Key Terms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34</cp:revision>
  <dcterms:created xsi:type="dcterms:W3CDTF">2014-09-11T22:49:00Z</dcterms:created>
  <dcterms:modified xsi:type="dcterms:W3CDTF">2015-01-20T16:41:24Z</dcterms:modified>
</cp:coreProperties>
</file>