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8" r:id="rId10"/>
    <p:sldId id="265" r:id="rId11"/>
    <p:sldId id="266" r:id="rId12"/>
    <p:sldId id="264"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fCffnjfo3w" TargetMode="External"/><Relationship Id="rId2" Type="http://schemas.openxmlformats.org/officeDocument/2006/relationships/hyperlink" Target="http://www.youtube.com/watch?v=qtp8CW0pYY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FVo04B0_5R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Lifespan Development</a:t>
            </a:r>
          </a:p>
        </p:txBody>
      </p:sp>
      <p:sp>
        <p:nvSpPr>
          <p:cNvPr id="3" name="Subtitle 2"/>
          <p:cNvSpPr>
            <a:spLocks noGrp="1"/>
          </p:cNvSpPr>
          <p:nvPr>
            <p:ph type="subTitle" idx="1"/>
          </p:nvPr>
        </p:nvSpPr>
        <p:spPr/>
        <p:txBody>
          <a:bodyPr/>
          <a:lstStyle/>
          <a:p>
            <a:r>
              <a:rPr lang="en-CA" dirty="0" smtClean="0"/>
              <a:t>January 22 – Physical, sensory and perceptual development in infancy</a:t>
            </a:r>
            <a:endParaRPr lang="en-CA" dirty="0"/>
          </a:p>
        </p:txBody>
      </p:sp>
    </p:spTree>
    <p:extLst>
      <p:ext uri="{BB962C8B-B14F-4D97-AF65-F5344CB8AC3E}">
        <p14:creationId xmlns:p14="http://schemas.microsoft.com/office/powerpoint/2010/main" val="293517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Looking</a:t>
            </a:r>
            <a:endParaRPr lang="en-CA" dirty="0"/>
          </a:p>
        </p:txBody>
      </p:sp>
      <p:pic>
        <p:nvPicPr>
          <p:cNvPr id="4" name="table"/>
          <p:cNvPicPr>
            <a:picLocks noGrp="1" noChangeAspect="1"/>
          </p:cNvPicPr>
          <p:nvPr>
            <p:ph sz="half" idx="1"/>
          </p:nvPr>
        </p:nvPicPr>
        <p:blipFill>
          <a:blip r:embed="rId2"/>
          <a:stretch>
            <a:fillRect/>
          </a:stretch>
        </p:blipFill>
        <p:spPr>
          <a:xfrm>
            <a:off x="1096963" y="2645319"/>
            <a:ext cx="4938712" cy="2424613"/>
          </a:xfrm>
          <a:prstGeom prst="rect">
            <a:avLst/>
          </a:prstGeom>
        </p:spPr>
      </p:pic>
      <p:pic>
        <p:nvPicPr>
          <p:cNvPr id="6" name="table"/>
          <p:cNvPicPr>
            <a:picLocks noGrp="1" noChangeAspect="1"/>
          </p:cNvPicPr>
          <p:nvPr>
            <p:ph sz="half" idx="2"/>
          </p:nvPr>
        </p:nvPicPr>
        <p:blipFill>
          <a:blip r:embed="rId3"/>
          <a:stretch>
            <a:fillRect/>
          </a:stretch>
        </p:blipFill>
        <p:spPr>
          <a:xfrm>
            <a:off x="6218238" y="2579496"/>
            <a:ext cx="4937125" cy="2556259"/>
          </a:xfrm>
          <a:prstGeom prst="rect">
            <a:avLst/>
          </a:prstGeom>
        </p:spPr>
      </p:pic>
    </p:spTree>
    <p:extLst>
      <p:ext uri="{BB962C8B-B14F-4D97-AF65-F5344CB8AC3E}">
        <p14:creationId xmlns:p14="http://schemas.microsoft.com/office/powerpoint/2010/main" val="252262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Looking</a:t>
            </a:r>
            <a:endParaRPr lang="en-CA" dirty="0"/>
          </a:p>
        </p:txBody>
      </p:sp>
      <p:pic>
        <p:nvPicPr>
          <p:cNvPr id="7" name="table"/>
          <p:cNvPicPr>
            <a:picLocks noGrp="1" noChangeAspect="1"/>
          </p:cNvPicPr>
          <p:nvPr>
            <p:ph idx="1"/>
          </p:nvPr>
        </p:nvPicPr>
        <p:blipFill>
          <a:blip r:embed="rId2"/>
          <a:stretch>
            <a:fillRect/>
          </a:stretch>
        </p:blipFill>
        <p:spPr>
          <a:xfrm>
            <a:off x="2536737" y="1846263"/>
            <a:ext cx="7178852" cy="4022725"/>
          </a:xfrm>
          <a:prstGeom prst="rect">
            <a:avLst/>
          </a:prstGeom>
        </p:spPr>
      </p:pic>
    </p:spTree>
    <p:extLst>
      <p:ext uri="{BB962C8B-B14F-4D97-AF65-F5344CB8AC3E}">
        <p14:creationId xmlns:p14="http://schemas.microsoft.com/office/powerpoint/2010/main" val="327911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Listening</a:t>
            </a:r>
            <a:endParaRPr lang="en-CA" dirty="0"/>
          </a:p>
        </p:txBody>
      </p:sp>
      <p:pic>
        <p:nvPicPr>
          <p:cNvPr id="4" name="table"/>
          <p:cNvPicPr>
            <a:picLocks noGrp="1" noChangeAspect="1"/>
          </p:cNvPicPr>
          <p:nvPr>
            <p:ph idx="1"/>
          </p:nvPr>
        </p:nvPicPr>
        <p:blipFill>
          <a:blip r:embed="rId2"/>
          <a:stretch>
            <a:fillRect/>
          </a:stretch>
        </p:blipFill>
        <p:spPr>
          <a:xfrm>
            <a:off x="2907500" y="1846263"/>
            <a:ext cx="6437325" cy="4022725"/>
          </a:xfrm>
          <a:prstGeom prst="rect">
            <a:avLst/>
          </a:prstGeom>
        </p:spPr>
      </p:pic>
    </p:spTree>
    <p:extLst>
      <p:ext uri="{BB962C8B-B14F-4D97-AF65-F5344CB8AC3E}">
        <p14:creationId xmlns:p14="http://schemas.microsoft.com/office/powerpoint/2010/main" val="369129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Intermodal Perception</a:t>
            </a:r>
            <a:endParaRPr lang="en-CA" dirty="0"/>
          </a:p>
        </p:txBody>
      </p:sp>
      <p:pic>
        <p:nvPicPr>
          <p:cNvPr id="4" name="table"/>
          <p:cNvPicPr>
            <a:picLocks noGrp="1" noChangeAspect="1"/>
          </p:cNvPicPr>
          <p:nvPr>
            <p:ph idx="1"/>
          </p:nvPr>
        </p:nvPicPr>
        <p:blipFill>
          <a:blip r:embed="rId2"/>
          <a:stretch>
            <a:fillRect/>
          </a:stretch>
        </p:blipFill>
        <p:spPr>
          <a:xfrm>
            <a:off x="2062827" y="2190225"/>
            <a:ext cx="8126672" cy="3334801"/>
          </a:xfrm>
          <a:prstGeom prst="rect">
            <a:avLst/>
          </a:prstGeom>
        </p:spPr>
      </p:pic>
    </p:spTree>
    <p:extLst>
      <p:ext uri="{BB962C8B-B14F-4D97-AF65-F5344CB8AC3E}">
        <p14:creationId xmlns:p14="http://schemas.microsoft.com/office/powerpoint/2010/main" val="19584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a:t>
            </a:r>
            <a:endParaRPr lang="en-CA" dirty="0"/>
          </a:p>
        </p:txBody>
      </p:sp>
      <p:sp>
        <p:nvSpPr>
          <p:cNvPr id="3" name="Content Placeholder 2"/>
          <p:cNvSpPr>
            <a:spLocks noGrp="1"/>
          </p:cNvSpPr>
          <p:nvPr>
            <p:ph idx="1"/>
          </p:nvPr>
        </p:nvSpPr>
        <p:spPr/>
        <p:txBody>
          <a:bodyPr>
            <a:normAutofit/>
          </a:bodyPr>
          <a:lstStyle/>
          <a:p>
            <a:r>
              <a:rPr lang="en-CA" sz="2800" dirty="0" smtClean="0"/>
              <a:t>What were your physical milestones as an infant?</a:t>
            </a:r>
            <a:endParaRPr lang="en-CA" sz="2800" dirty="0"/>
          </a:p>
        </p:txBody>
      </p:sp>
    </p:spTree>
    <p:extLst>
      <p:ext uri="{BB962C8B-B14F-4D97-AF65-F5344CB8AC3E}">
        <p14:creationId xmlns:p14="http://schemas.microsoft.com/office/powerpoint/2010/main" val="44799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Videos</a:t>
            </a:r>
            <a:endParaRPr lang="en-CA" dirty="0"/>
          </a:p>
        </p:txBody>
      </p:sp>
      <p:sp>
        <p:nvSpPr>
          <p:cNvPr id="3" name="Content Placeholder 2"/>
          <p:cNvSpPr>
            <a:spLocks noGrp="1"/>
          </p:cNvSpPr>
          <p:nvPr>
            <p:ph idx="1"/>
          </p:nvPr>
        </p:nvSpPr>
        <p:spPr/>
        <p:txBody>
          <a:bodyPr/>
          <a:lstStyle/>
          <a:p>
            <a:r>
              <a:rPr lang="en-CA" dirty="0" smtClean="0">
                <a:hlinkClick r:id="rId2"/>
              </a:rPr>
              <a:t>Developmental Milestones</a:t>
            </a:r>
            <a:endParaRPr lang="en-CA" dirty="0" smtClean="0"/>
          </a:p>
          <a:p>
            <a:endParaRPr lang="en-CA" dirty="0"/>
          </a:p>
          <a:p>
            <a:r>
              <a:rPr lang="en-CA" dirty="0" smtClean="0">
                <a:hlinkClick r:id="rId3"/>
              </a:rPr>
              <a:t>PBS – The Secret Life of the Brain: The Baby’s Brain</a:t>
            </a:r>
            <a:endParaRPr lang="en-CA" dirty="0" smtClean="0"/>
          </a:p>
          <a:p>
            <a:endParaRPr lang="en-CA" dirty="0"/>
          </a:p>
        </p:txBody>
      </p:sp>
    </p:spTree>
    <p:extLst>
      <p:ext uri="{BB962C8B-B14F-4D97-AF65-F5344CB8AC3E}">
        <p14:creationId xmlns:p14="http://schemas.microsoft.com/office/powerpoint/2010/main" val="275909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Brain Development</a:t>
            </a:r>
            <a:endParaRPr lang="en-CA" dirty="0"/>
          </a:p>
        </p:txBody>
      </p:sp>
      <p:sp>
        <p:nvSpPr>
          <p:cNvPr id="3" name="Content Placeholder 2"/>
          <p:cNvSpPr>
            <a:spLocks noGrp="1"/>
          </p:cNvSpPr>
          <p:nvPr>
            <p:ph idx="1"/>
          </p:nvPr>
        </p:nvSpPr>
        <p:spPr/>
        <p:txBody>
          <a:bodyPr/>
          <a:lstStyle/>
          <a:p>
            <a:r>
              <a:rPr lang="en-CA" sz="2400" b="1" dirty="0" smtClean="0"/>
              <a:t>Key Terms</a:t>
            </a:r>
          </a:p>
          <a:p>
            <a:r>
              <a:rPr lang="en-CA" dirty="0" smtClean="0"/>
              <a:t>Synapses</a:t>
            </a:r>
          </a:p>
          <a:p>
            <a:r>
              <a:rPr lang="en-CA" dirty="0" smtClean="0"/>
              <a:t>Synaptogenesis </a:t>
            </a:r>
          </a:p>
          <a:p>
            <a:r>
              <a:rPr lang="en-CA" dirty="0" smtClean="0"/>
              <a:t>Synaptic Pruning</a:t>
            </a:r>
          </a:p>
          <a:p>
            <a:r>
              <a:rPr lang="en-CA" dirty="0" smtClean="0"/>
              <a:t>Neuroplasticity</a:t>
            </a:r>
          </a:p>
          <a:p>
            <a:r>
              <a:rPr lang="en-CA" dirty="0" smtClean="0"/>
              <a:t>Myelination</a:t>
            </a:r>
          </a:p>
          <a:p>
            <a:endParaRPr lang="en-CA" dirty="0"/>
          </a:p>
          <a:p>
            <a:r>
              <a:rPr lang="en-CA" dirty="0">
                <a:hlinkClick r:id="rId2"/>
              </a:rPr>
              <a:t>Video about Neurology</a:t>
            </a:r>
            <a:endParaRPr lang="en-CA" dirty="0"/>
          </a:p>
          <a:p>
            <a:endParaRPr lang="en-CA" dirty="0"/>
          </a:p>
        </p:txBody>
      </p:sp>
      <p:pic>
        <p:nvPicPr>
          <p:cNvPr id="1032" name="Picture 8" descr="File:Complete neuron cell diagram 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998" y="1737360"/>
            <a:ext cx="6144682" cy="447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0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Brain Development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79" y="2058232"/>
            <a:ext cx="3345931" cy="4083048"/>
          </a:xfrm>
        </p:spPr>
      </p:pic>
      <p:sp>
        <p:nvSpPr>
          <p:cNvPr id="5" name="Rectangle 4"/>
          <p:cNvSpPr/>
          <p:nvPr/>
        </p:nvSpPr>
        <p:spPr>
          <a:xfrm>
            <a:off x="4790941" y="2058232"/>
            <a:ext cx="6364739" cy="3231654"/>
          </a:xfrm>
          <a:prstGeom prst="rect">
            <a:avLst/>
          </a:prstGeom>
        </p:spPr>
        <p:txBody>
          <a:bodyPr wrap="square">
            <a:spAutoFit/>
          </a:bodyPr>
          <a:lstStyle/>
          <a:p>
            <a:r>
              <a:rPr lang="en-CA" dirty="0" smtClean="0"/>
              <a:t>Cortex – Two </a:t>
            </a:r>
            <a:r>
              <a:rPr lang="en-CA" dirty="0"/>
              <a:t>Hemispheres </a:t>
            </a:r>
          </a:p>
          <a:p>
            <a:pPr lvl="1"/>
            <a:r>
              <a:rPr lang="en-CA" sz="1600" dirty="0"/>
              <a:t>Left – Verbal, positive emotions, sequential, analytic processing</a:t>
            </a:r>
          </a:p>
          <a:p>
            <a:pPr lvl="1"/>
            <a:r>
              <a:rPr lang="en-CA" sz="1600" dirty="0"/>
              <a:t>Right – Spatial, negative emotions , holistic, integrative processing</a:t>
            </a:r>
          </a:p>
          <a:p>
            <a:r>
              <a:rPr lang="en-CA" dirty="0"/>
              <a:t>Brain Lateralization </a:t>
            </a:r>
          </a:p>
          <a:p>
            <a:pPr marL="201168" lvl="1" indent="0">
              <a:buNone/>
            </a:pPr>
            <a:r>
              <a:rPr lang="en-CA" sz="1200" dirty="0"/>
              <a:t>Brain Lateralization is a complex and ongoing process by which differing regions of the brain “take over” the functioning of specific behaviors and cognitive skills. Lateralization literally means that certain functions are located (in part or total) on one side of the brain.</a:t>
            </a:r>
          </a:p>
          <a:p>
            <a:r>
              <a:rPr lang="en-CA" dirty="0"/>
              <a:t>Brain Plasticity</a:t>
            </a:r>
          </a:p>
          <a:p>
            <a:pPr marL="201168" lvl="1" indent="0">
              <a:buNone/>
            </a:pPr>
            <a:r>
              <a:rPr lang="en-CA" sz="1600" dirty="0"/>
              <a:t>Before the hemispheres lateralize their functioning, the brain can adapt easier if damaged</a:t>
            </a:r>
          </a:p>
          <a:p>
            <a:r>
              <a:rPr lang="en-CA" dirty="0"/>
              <a:t>Sensitive Period</a:t>
            </a:r>
          </a:p>
          <a:p>
            <a:pPr marL="201168" lvl="1" indent="0">
              <a:buNone/>
            </a:pPr>
            <a:r>
              <a:rPr lang="en-CA" sz="1600" dirty="0"/>
              <a:t>Sensory deprivation causes brain damage.  Environmental stimulation leads to overall brain growth.</a:t>
            </a:r>
            <a:endParaRPr lang="en-CA" sz="1600" dirty="0"/>
          </a:p>
        </p:txBody>
      </p:sp>
    </p:spTree>
    <p:extLst>
      <p:ext uri="{BB962C8B-B14F-4D97-AF65-F5344CB8AC3E}">
        <p14:creationId xmlns:p14="http://schemas.microsoft.com/office/powerpoint/2010/main" val="54640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States of Arousal</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1510" y="1893743"/>
            <a:ext cx="10029305" cy="3927764"/>
          </a:xfrm>
          <a:prstGeom prst="rect">
            <a:avLst/>
          </a:prstGeom>
        </p:spPr>
      </p:pic>
    </p:spTree>
    <p:extLst>
      <p:ext uri="{BB962C8B-B14F-4D97-AF65-F5344CB8AC3E}">
        <p14:creationId xmlns:p14="http://schemas.microsoft.com/office/powerpoint/2010/main" val="28423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Body Systems</a:t>
            </a:r>
            <a:endParaRPr lang="en-CA" dirty="0"/>
          </a:p>
        </p:txBody>
      </p:sp>
      <p:sp>
        <p:nvSpPr>
          <p:cNvPr id="3" name="Content Placeholder 2"/>
          <p:cNvSpPr>
            <a:spLocks noGrp="1"/>
          </p:cNvSpPr>
          <p:nvPr>
            <p:ph sz="half" idx="1"/>
          </p:nvPr>
        </p:nvSpPr>
        <p:spPr/>
        <p:txBody>
          <a:bodyPr/>
          <a:lstStyle/>
          <a:p>
            <a:pPr marL="0" indent="0">
              <a:spcBef>
                <a:spcPts val="763"/>
              </a:spcBef>
              <a:buClr>
                <a:srgbClr val="F3C20D"/>
              </a:buClr>
              <a:buNone/>
            </a:pPr>
            <a:r>
              <a:rPr lang="en-US" altLang="en-US" dirty="0">
                <a:solidFill>
                  <a:schemeClr val="tx1"/>
                </a:solidFill>
                <a:cs typeface="Arial" panose="020B0604020202020204" pitchFamily="34" charset="0"/>
              </a:rPr>
              <a:t>First phase:</a:t>
            </a:r>
          </a:p>
          <a:p>
            <a:pPr marL="0" indent="0">
              <a:spcBef>
                <a:spcPts val="763"/>
              </a:spcBef>
              <a:buClr>
                <a:srgbClr val="F3C20D"/>
              </a:buClr>
              <a:buNone/>
            </a:pPr>
            <a:r>
              <a:rPr lang="en-US" altLang="en-US" dirty="0" err="1">
                <a:solidFill>
                  <a:schemeClr val="tx1"/>
                </a:solidFill>
                <a:cs typeface="Arial" panose="020B0604020202020204" pitchFamily="34" charset="0"/>
              </a:rPr>
              <a:t>Cephalocaudal</a:t>
            </a:r>
            <a:r>
              <a:rPr lang="en-US" altLang="en-US" dirty="0">
                <a:solidFill>
                  <a:schemeClr val="tx1"/>
                </a:solidFill>
                <a:cs typeface="Arial" panose="020B0604020202020204" pitchFamily="34" charset="0"/>
              </a:rPr>
              <a:t> </a:t>
            </a:r>
            <a:r>
              <a:rPr lang="en-US" altLang="en-US" dirty="0" smtClean="0">
                <a:solidFill>
                  <a:schemeClr val="tx1"/>
                </a:solidFill>
                <a:cs typeface="Arial" panose="020B0604020202020204" pitchFamily="34" charset="0"/>
              </a:rPr>
              <a:t>Pattern </a:t>
            </a:r>
            <a:r>
              <a:rPr lang="en-US" altLang="en-US" dirty="0">
                <a:solidFill>
                  <a:schemeClr val="tx1"/>
                </a:solidFill>
                <a:cs typeface="Arial" panose="020B0604020202020204" pitchFamily="34" charset="0"/>
              </a:rPr>
              <a:t>– “Head to Tail”. During the prenatal period, the head develops more rapidly than the lower part of the </a:t>
            </a:r>
            <a:r>
              <a:rPr lang="en-US" altLang="en-US" dirty="0" smtClean="0">
                <a:solidFill>
                  <a:schemeClr val="tx1"/>
                </a:solidFill>
                <a:cs typeface="Arial" panose="020B0604020202020204" pitchFamily="34" charset="0"/>
              </a:rPr>
              <a:t>body</a:t>
            </a:r>
            <a:endParaRPr lang="en-US" altLang="en-US" dirty="0">
              <a:solidFill>
                <a:schemeClr val="tx1"/>
              </a:solidFill>
              <a:cs typeface="Arial" panose="020B0604020202020204" pitchFamily="34" charset="0"/>
            </a:endParaRPr>
          </a:p>
          <a:p>
            <a:pPr marL="0" indent="0">
              <a:spcBef>
                <a:spcPts val="763"/>
              </a:spcBef>
              <a:buClr>
                <a:srgbClr val="F3C20D"/>
              </a:buClr>
              <a:buNone/>
            </a:pPr>
            <a:endParaRPr lang="en-US" altLang="en-US" dirty="0" smtClean="0">
              <a:solidFill>
                <a:schemeClr val="tx1"/>
              </a:solidFill>
              <a:cs typeface="Arial" panose="020B0604020202020204" pitchFamily="34" charset="0"/>
            </a:endParaRPr>
          </a:p>
          <a:p>
            <a:pPr marL="0" indent="0">
              <a:spcBef>
                <a:spcPts val="763"/>
              </a:spcBef>
              <a:buClr>
                <a:srgbClr val="F3C20D"/>
              </a:buClr>
              <a:buNone/>
            </a:pPr>
            <a:r>
              <a:rPr lang="en-US" altLang="en-US" dirty="0" smtClean="0">
                <a:solidFill>
                  <a:schemeClr val="tx1"/>
                </a:solidFill>
                <a:cs typeface="Arial" panose="020B0604020202020204" pitchFamily="34" charset="0"/>
              </a:rPr>
              <a:t>Second </a:t>
            </a:r>
            <a:r>
              <a:rPr lang="en-US" altLang="en-US" dirty="0">
                <a:solidFill>
                  <a:schemeClr val="tx1"/>
                </a:solidFill>
                <a:cs typeface="Arial" panose="020B0604020202020204" pitchFamily="34" charset="0"/>
              </a:rPr>
              <a:t>Phase:</a:t>
            </a:r>
          </a:p>
          <a:p>
            <a:pPr marL="0" indent="0">
              <a:spcBef>
                <a:spcPts val="763"/>
              </a:spcBef>
              <a:buClr>
                <a:srgbClr val="F3C20D"/>
              </a:buClr>
              <a:buNone/>
            </a:pPr>
            <a:r>
              <a:rPr lang="en-US" altLang="en-US" dirty="0" err="1" smtClean="0">
                <a:solidFill>
                  <a:schemeClr val="tx1"/>
                </a:solidFill>
                <a:cs typeface="Arial" panose="020B0604020202020204" pitchFamily="34" charset="0"/>
              </a:rPr>
              <a:t>Proximodistal</a:t>
            </a:r>
            <a:r>
              <a:rPr lang="en-US" altLang="en-US" dirty="0" smtClean="0">
                <a:solidFill>
                  <a:schemeClr val="tx1"/>
                </a:solidFill>
                <a:cs typeface="Arial" panose="020B0604020202020204" pitchFamily="34" charset="0"/>
              </a:rPr>
              <a:t> Pattern </a:t>
            </a:r>
            <a:r>
              <a:rPr lang="en-US" altLang="en-US" dirty="0">
                <a:solidFill>
                  <a:schemeClr val="tx1"/>
                </a:solidFill>
                <a:cs typeface="Arial" panose="020B0604020202020204" pitchFamily="34" charset="0"/>
              </a:rPr>
              <a:t>– “Near to Far”. The body grows from the center </a:t>
            </a:r>
            <a:r>
              <a:rPr lang="en-US" altLang="en-US" dirty="0" smtClean="0">
                <a:solidFill>
                  <a:schemeClr val="tx1"/>
                </a:solidFill>
                <a:cs typeface="Arial" panose="020B0604020202020204" pitchFamily="34" charset="0"/>
              </a:rPr>
              <a:t>outward</a:t>
            </a:r>
          </a:p>
          <a:p>
            <a:pPr marL="0" indent="0">
              <a:spcBef>
                <a:spcPts val="763"/>
              </a:spcBef>
              <a:buClr>
                <a:srgbClr val="F3C20D"/>
              </a:buClr>
              <a:buNone/>
            </a:pPr>
            <a:endParaRPr lang="en-US" dirty="0">
              <a:solidFill>
                <a:schemeClr val="tx1"/>
              </a:solidFill>
              <a:cs typeface="Arial" panose="020B0604020202020204" pitchFamily="34" charset="0"/>
            </a:endParaRPr>
          </a:p>
          <a:p>
            <a:pPr marL="0" indent="0">
              <a:spcBef>
                <a:spcPts val="763"/>
              </a:spcBef>
              <a:buClr>
                <a:srgbClr val="F3C20D"/>
              </a:buClr>
              <a:buNone/>
            </a:pPr>
            <a:endParaRPr lang="en-CA" dirty="0"/>
          </a:p>
        </p:txBody>
      </p:sp>
      <p:sp>
        <p:nvSpPr>
          <p:cNvPr id="4" name="Content Placeholder 3"/>
          <p:cNvSpPr>
            <a:spLocks noGrp="1"/>
          </p:cNvSpPr>
          <p:nvPr>
            <p:ph sz="half" idx="2"/>
          </p:nvPr>
        </p:nvSpPr>
        <p:spPr/>
        <p:txBody>
          <a:bodyPr>
            <a:normAutofit/>
          </a:bodyPr>
          <a:lstStyle/>
          <a:p>
            <a:r>
              <a:rPr lang="en-CA" sz="2400" dirty="0" smtClean="0"/>
              <a:t>Key Terms</a:t>
            </a:r>
          </a:p>
          <a:p>
            <a:r>
              <a:rPr lang="en-CA" dirty="0" smtClean="0"/>
              <a:t>Ossification – Bones harden</a:t>
            </a:r>
          </a:p>
          <a:p>
            <a:r>
              <a:rPr lang="en-CA" dirty="0" smtClean="0"/>
              <a:t>Adaptive Reflexes – Help people survive</a:t>
            </a:r>
          </a:p>
          <a:p>
            <a:r>
              <a:rPr lang="en-CA" dirty="0" smtClean="0"/>
              <a:t>Rooting Reflex – Turning head when cheek is touched</a:t>
            </a:r>
          </a:p>
          <a:p>
            <a:r>
              <a:rPr lang="en-CA" dirty="0" smtClean="0"/>
              <a:t>Sucking Reflex – Newborn babies suck when they feel something in their </a:t>
            </a:r>
            <a:r>
              <a:rPr lang="en-CA" dirty="0" err="1" smtClean="0"/>
              <a:t>mothes</a:t>
            </a:r>
            <a:endParaRPr lang="en-CA" dirty="0" smtClean="0"/>
          </a:p>
          <a:p>
            <a:endParaRPr lang="en-CA" dirty="0"/>
          </a:p>
        </p:txBody>
      </p:sp>
    </p:spTree>
    <p:extLst>
      <p:ext uri="{BB962C8B-B14F-4D97-AF65-F5344CB8AC3E}">
        <p14:creationId xmlns:p14="http://schemas.microsoft.com/office/powerpoint/2010/main" val="161239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Motor Development</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854512"/>
            <a:ext cx="7016410" cy="4301059"/>
          </a:xfrm>
        </p:spPr>
      </p:pic>
    </p:spTree>
    <p:extLst>
      <p:ext uri="{BB962C8B-B14F-4D97-AF65-F5344CB8AC3E}">
        <p14:creationId xmlns:p14="http://schemas.microsoft.com/office/powerpoint/2010/main" val="307859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Influences on Early Physical Growth</a:t>
            </a:r>
            <a:endParaRPr lang="en-CA" dirty="0"/>
          </a:p>
        </p:txBody>
      </p:sp>
      <p:sp>
        <p:nvSpPr>
          <p:cNvPr id="3" name="Content Placeholder 2"/>
          <p:cNvSpPr>
            <a:spLocks noGrp="1"/>
          </p:cNvSpPr>
          <p:nvPr>
            <p:ph idx="1"/>
          </p:nvPr>
        </p:nvSpPr>
        <p:spPr/>
        <p:txBody>
          <a:bodyPr/>
          <a:lstStyle/>
          <a:p>
            <a:r>
              <a:rPr lang="en-CA" sz="3200" dirty="0" smtClean="0"/>
              <a:t>Nutrition</a:t>
            </a:r>
            <a:r>
              <a:rPr lang="en-CA" sz="3200" dirty="0" smtClean="0"/>
              <a:t>/</a:t>
            </a:r>
            <a:r>
              <a:rPr lang="en-CA" sz="3200" dirty="0" smtClean="0"/>
              <a:t>Malnutrition</a:t>
            </a:r>
          </a:p>
          <a:p>
            <a:r>
              <a:rPr lang="en-CA" sz="3200" dirty="0" smtClean="0"/>
              <a:t>Health Care/Immunizations</a:t>
            </a:r>
          </a:p>
          <a:p>
            <a:r>
              <a:rPr lang="en-CA" sz="3200" dirty="0" smtClean="0"/>
              <a:t>Illness in the First Two Years</a:t>
            </a:r>
          </a:p>
          <a:p>
            <a:r>
              <a:rPr lang="en-CA" sz="3200" dirty="0" smtClean="0"/>
              <a:t>Pre/Post Term Babies</a:t>
            </a:r>
          </a:p>
          <a:p>
            <a:r>
              <a:rPr lang="en-CA" sz="3200" dirty="0"/>
              <a:t>Heredity</a:t>
            </a:r>
          </a:p>
          <a:p>
            <a:endParaRPr lang="en-CA" sz="3200" dirty="0" smtClean="0"/>
          </a:p>
          <a:p>
            <a:endParaRPr lang="en-CA" sz="3200" dirty="0"/>
          </a:p>
          <a:p>
            <a:endParaRPr lang="en-CA" sz="3200" dirty="0" smtClean="0"/>
          </a:p>
          <a:p>
            <a:endParaRPr lang="en-CA" dirty="0"/>
          </a:p>
        </p:txBody>
      </p:sp>
    </p:spTree>
    <p:extLst>
      <p:ext uri="{BB962C8B-B14F-4D97-AF65-F5344CB8AC3E}">
        <p14:creationId xmlns:p14="http://schemas.microsoft.com/office/powerpoint/2010/main" val="357895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Sensation Overview</a:t>
            </a:r>
            <a:endParaRPr lang="en-CA" dirty="0"/>
          </a:p>
        </p:txBody>
      </p:sp>
      <p:sp>
        <p:nvSpPr>
          <p:cNvPr id="6" name="Content Placeholder 5"/>
          <p:cNvSpPr>
            <a:spLocks noGrp="1"/>
          </p:cNvSpPr>
          <p:nvPr>
            <p:ph idx="1"/>
          </p:nvPr>
        </p:nvSpPr>
        <p:spPr/>
        <p:txBody>
          <a:bodyPr/>
          <a:lstStyle/>
          <a:p>
            <a:r>
              <a:rPr lang="en-CA" sz="3200" dirty="0" smtClean="0"/>
              <a:t>Vision not well developed at birth</a:t>
            </a:r>
          </a:p>
          <a:p>
            <a:r>
              <a:rPr lang="en-CA" sz="3200" dirty="0" smtClean="0"/>
              <a:t>Evidence for taste and smell at birth</a:t>
            </a:r>
          </a:p>
          <a:p>
            <a:r>
              <a:rPr lang="en-CA" sz="3200" dirty="0" smtClean="0"/>
              <a:t>Touch well developed from at birth</a:t>
            </a:r>
          </a:p>
          <a:p>
            <a:r>
              <a:rPr lang="en-CA" sz="3200" dirty="0" smtClean="0"/>
              <a:t>Infants make remarkable discriminations in sound</a:t>
            </a:r>
          </a:p>
          <a:p>
            <a:endParaRPr lang="en-CA" dirty="0" smtClean="0"/>
          </a:p>
          <a:p>
            <a:endParaRPr lang="en-CA" dirty="0"/>
          </a:p>
        </p:txBody>
      </p:sp>
    </p:spTree>
    <p:extLst>
      <p:ext uri="{BB962C8B-B14F-4D97-AF65-F5344CB8AC3E}">
        <p14:creationId xmlns:p14="http://schemas.microsoft.com/office/powerpoint/2010/main" val="35288391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540</TotalTime>
  <Words>301</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Fundamentals of Lifespan Development</vt:lpstr>
      <vt:lpstr>Videos</vt:lpstr>
      <vt:lpstr>Brain Development</vt:lpstr>
      <vt:lpstr>Brain Development</vt:lpstr>
      <vt:lpstr>States of Arousal</vt:lpstr>
      <vt:lpstr>Body Systems</vt:lpstr>
      <vt:lpstr>Motor Development</vt:lpstr>
      <vt:lpstr>Influences on Early Physical Growth</vt:lpstr>
      <vt:lpstr>Sensation Overview</vt:lpstr>
      <vt:lpstr>Looking</vt:lpstr>
      <vt:lpstr>Looking</vt:lpstr>
      <vt:lpstr>Listening</vt:lpstr>
      <vt:lpstr>Intermodal Perception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Lifespan Development</dc:title>
  <dc:creator>Erik Chevrier</dc:creator>
  <cp:lastModifiedBy>Erik Chevrier</cp:lastModifiedBy>
  <cp:revision>13</cp:revision>
  <dcterms:created xsi:type="dcterms:W3CDTF">2015-01-22T06:56:56Z</dcterms:created>
  <dcterms:modified xsi:type="dcterms:W3CDTF">2015-01-22T15:57:48Z</dcterms:modified>
</cp:coreProperties>
</file>