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72" r:id="rId7"/>
    <p:sldId id="261" r:id="rId8"/>
    <p:sldId id="262" r:id="rId9"/>
    <p:sldId id="265" r:id="rId10"/>
    <p:sldId id="266" r:id="rId11"/>
    <p:sldId id="268" r:id="rId12"/>
    <p:sldId id="270" r:id="rId13"/>
    <p:sldId id="27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911B-A109-4C83-B1F7-1E939FE4B50A}" type="datetimeFigureOut">
              <a:rPr lang="en-CA" smtClean="0"/>
              <a:t>2015-01-27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6FEC-4B16-48BB-B6A1-E393616D90F1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2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911B-A109-4C83-B1F7-1E939FE4B50A}" type="datetimeFigureOut">
              <a:rPr lang="en-CA" smtClean="0"/>
              <a:t>2015-01-27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6FEC-4B16-48BB-B6A1-E393616D9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88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911B-A109-4C83-B1F7-1E939FE4B50A}" type="datetimeFigureOut">
              <a:rPr lang="en-CA" smtClean="0"/>
              <a:t>2015-01-27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6FEC-4B16-48BB-B6A1-E393616D9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50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911B-A109-4C83-B1F7-1E939FE4B50A}" type="datetimeFigureOut">
              <a:rPr lang="en-CA" smtClean="0"/>
              <a:t>2015-01-27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6FEC-4B16-48BB-B6A1-E393616D9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47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911B-A109-4C83-B1F7-1E939FE4B50A}" type="datetimeFigureOut">
              <a:rPr lang="en-CA" smtClean="0"/>
              <a:t>2015-01-27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6FEC-4B16-48BB-B6A1-E393616D90F1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4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911B-A109-4C83-B1F7-1E939FE4B50A}" type="datetimeFigureOut">
              <a:rPr lang="en-CA" smtClean="0"/>
              <a:t>2015-01-27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6FEC-4B16-48BB-B6A1-E393616D9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7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911B-A109-4C83-B1F7-1E939FE4B50A}" type="datetimeFigureOut">
              <a:rPr lang="en-CA" smtClean="0"/>
              <a:t>2015-01-27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6FEC-4B16-48BB-B6A1-E393616D9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835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911B-A109-4C83-B1F7-1E939FE4B50A}" type="datetimeFigureOut">
              <a:rPr lang="en-CA" smtClean="0"/>
              <a:t>2015-01-27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6FEC-4B16-48BB-B6A1-E393616D9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71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911B-A109-4C83-B1F7-1E939FE4B50A}" type="datetimeFigureOut">
              <a:rPr lang="en-CA" smtClean="0"/>
              <a:t>2015-01-27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6FEC-4B16-48BB-B6A1-E393616D9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39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EA911B-A109-4C83-B1F7-1E939FE4B50A}" type="datetimeFigureOut">
              <a:rPr lang="en-CA" smtClean="0"/>
              <a:t>2015-01-27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BF6FEC-4B16-48BB-B6A1-E393616D9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921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911B-A109-4C83-B1F7-1E939FE4B50A}" type="datetimeFigureOut">
              <a:rPr lang="en-CA" smtClean="0"/>
              <a:t>2015-01-27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6FEC-4B16-48BB-B6A1-E393616D9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034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EA911B-A109-4C83-B1F7-1E939FE4B50A}" type="datetimeFigureOut">
              <a:rPr lang="en-CA" smtClean="0"/>
              <a:t>2015-01-27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BF6FEC-4B16-48BB-B6A1-E393616D90F1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mUyILZ9Hb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yV2j4BsEM8" TargetMode="External"/><Relationship Id="rId2" Type="http://schemas.openxmlformats.org/officeDocument/2006/relationships/hyperlink" Target="http://www.youtube.com/watch?v=obqiv1ch2FM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b4TPj1pxzQ" TargetMode="External"/><Relationship Id="rId7" Type="http://schemas.openxmlformats.org/officeDocument/2006/relationships/hyperlink" Target="http://www.youtube.com/watch?v=dzQUTn2Sdi4" TargetMode="External"/><Relationship Id="rId2" Type="http://schemas.openxmlformats.org/officeDocument/2006/relationships/hyperlink" Target="http://www.youtube.com/watch?v=I1JWr4G8YL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wjWaVkccv0w" TargetMode="External"/><Relationship Id="rId5" Type="http://schemas.openxmlformats.org/officeDocument/2006/relationships/hyperlink" Target="http://www.youtube.com/watch?v=cVSaEHhOEZY" TargetMode="External"/><Relationship Id="rId4" Type="http://schemas.openxmlformats.org/officeDocument/2006/relationships/hyperlink" Target="http://www.youtube.com/watch?v=x9nSC_Xgab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SGWh2CWJnA" TargetMode="External"/><Relationship Id="rId2" Type="http://schemas.openxmlformats.org/officeDocument/2006/relationships/hyperlink" Target="http://www.youtube.com/watch?v=3AuHrp8hPs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vQ64R0KKssc" TargetMode="External"/><Relationship Id="rId4" Type="http://schemas.openxmlformats.org/officeDocument/2006/relationships/hyperlink" Target="http://www.youtube.com/watch?v=l0N6mIpoN3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January 27</a:t>
            </a:r>
            <a:r>
              <a:rPr lang="en-CA" baseline="30000" dirty="0" smtClean="0"/>
              <a:t>th</a:t>
            </a:r>
            <a:r>
              <a:rPr lang="en-CA" dirty="0" smtClean="0"/>
              <a:t> – </a:t>
            </a:r>
            <a:r>
              <a:rPr lang="en-CA" dirty="0" smtClean="0"/>
              <a:t>Cognitive development in </a:t>
            </a:r>
            <a:r>
              <a:rPr lang="en-CA" dirty="0" smtClean="0"/>
              <a:t>infancy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46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Cognitive Gains in Infancy and Toddlerhood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Attention</a:t>
            </a:r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F3C20D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improved efficiency, ability to shift focus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less attraction to novelty, improved sustained attention</a:t>
            </a:r>
          </a:p>
          <a:p>
            <a:pPr>
              <a:spcBef>
                <a:spcPct val="20000"/>
              </a:spcBef>
              <a:buClr>
                <a:srgbClr val="F3C20D"/>
              </a:buClr>
              <a:buNone/>
            </a:pPr>
            <a:endParaRPr lang="en-US" altLang="en-US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Memory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F3C20D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longer retention intervals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development of recall by second half of first year</a:t>
            </a:r>
          </a:p>
          <a:p>
            <a:pPr>
              <a:spcBef>
                <a:spcPct val="20000"/>
              </a:spcBef>
              <a:buClr>
                <a:srgbClr val="F3C20D"/>
              </a:buClr>
              <a:buNone/>
            </a:pPr>
            <a:endParaRPr lang="en-US" altLang="en-US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Categorization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gradual shift from perceptual to conceptual categorization in toddlerhood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Infant Toddler Intelligence Tests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3200" dirty="0">
                <a:solidFill>
                  <a:schemeClr val="tx2"/>
                </a:solidFill>
                <a:cs typeface="Arial" panose="020B0604020202020204" pitchFamily="34" charset="0"/>
                <a:hlinkClick r:id="rId2"/>
              </a:rPr>
              <a:t>Bayley </a:t>
            </a: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  <a:hlinkClick r:id="rId2"/>
              </a:rPr>
              <a:t>Scales</a:t>
            </a: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3200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  <a:endParaRPr lang="en-US" altLang="en-US" sz="32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Poor predictor of later intelligence</a:t>
            </a:r>
            <a:endParaRPr lang="en-US" altLang="en-US" sz="3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3200" dirty="0">
                <a:solidFill>
                  <a:schemeClr val="tx2"/>
                </a:solidFill>
                <a:cs typeface="Arial" panose="020B0604020202020204" pitchFamily="34" charset="0"/>
              </a:rPr>
              <a:t>Largely used for screening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87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7254875" y="1846263"/>
            <a:ext cx="4937125" cy="4022725"/>
          </a:xfrm>
        </p:spPr>
        <p:txBody>
          <a:bodyPr/>
          <a:lstStyle/>
          <a:p>
            <a:pPr marL="201168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1" y="172009"/>
            <a:ext cx="4378817" cy="5924143"/>
          </a:xfrm>
        </p:spPr>
      </p:pic>
    </p:spTree>
    <p:extLst>
      <p:ext uri="{BB962C8B-B14F-4D97-AF65-F5344CB8AC3E}">
        <p14:creationId xmlns:p14="http://schemas.microsoft.com/office/powerpoint/2010/main" val="23954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Language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1 – 2 Months: </a:t>
            </a:r>
            <a:r>
              <a:rPr lang="en-CA" dirty="0">
                <a:hlinkClick r:id="rId2"/>
              </a:rPr>
              <a:t>Cooing</a:t>
            </a:r>
            <a:r>
              <a:rPr lang="en-CA" dirty="0"/>
              <a:t> </a:t>
            </a:r>
          </a:p>
          <a:p>
            <a:r>
              <a:rPr lang="en-CA" dirty="0"/>
              <a:t>6 – 7 Months: </a:t>
            </a:r>
            <a:r>
              <a:rPr lang="en-CA" dirty="0">
                <a:hlinkClick r:id="rId3"/>
              </a:rPr>
              <a:t>Babbling</a:t>
            </a:r>
            <a:endParaRPr lang="en-CA" dirty="0"/>
          </a:p>
          <a:p>
            <a:r>
              <a:rPr lang="en-CA" dirty="0"/>
              <a:t>9 – 10 Months: </a:t>
            </a:r>
          </a:p>
          <a:p>
            <a:pPr lvl="1"/>
            <a:r>
              <a:rPr lang="en-CA" dirty="0"/>
              <a:t>More refined babbling</a:t>
            </a:r>
          </a:p>
          <a:p>
            <a:pPr lvl="1"/>
            <a:r>
              <a:rPr lang="en-CA" dirty="0"/>
              <a:t>Receptive language - understands 20 – 30 words</a:t>
            </a:r>
          </a:p>
          <a:p>
            <a:pPr lvl="1"/>
            <a:r>
              <a:rPr lang="en-CA" dirty="0" smtClean="0"/>
              <a:t>Gestures</a:t>
            </a:r>
          </a:p>
          <a:p>
            <a:r>
              <a:rPr lang="en-CA" dirty="0"/>
              <a:t>12 - 13 Months: </a:t>
            </a:r>
          </a:p>
          <a:p>
            <a:pPr lvl="1"/>
            <a:r>
              <a:rPr lang="en-CA" dirty="0"/>
              <a:t>Understands 300 words</a:t>
            </a:r>
          </a:p>
          <a:p>
            <a:pPr lvl="1"/>
            <a:r>
              <a:rPr lang="en-CA" dirty="0"/>
              <a:t>Expressive language - first words </a:t>
            </a:r>
          </a:p>
          <a:p>
            <a:pPr lvl="1"/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12 </a:t>
            </a:r>
            <a:r>
              <a:rPr lang="en-CA" dirty="0"/>
              <a:t>- </a:t>
            </a:r>
            <a:r>
              <a:rPr lang="en-CA" dirty="0" smtClean="0"/>
              <a:t>18 </a:t>
            </a:r>
            <a:r>
              <a:rPr lang="en-CA" dirty="0"/>
              <a:t>Months: </a:t>
            </a:r>
          </a:p>
          <a:p>
            <a:pPr lvl="1"/>
            <a:r>
              <a:rPr lang="en-CA" dirty="0" err="1" smtClean="0"/>
              <a:t>Holophrases</a:t>
            </a:r>
            <a:r>
              <a:rPr lang="en-CA" dirty="0" smtClean="0"/>
              <a:t> – action &amp; word pair</a:t>
            </a:r>
          </a:p>
          <a:p>
            <a:r>
              <a:rPr lang="en-CA" dirty="0" smtClean="0"/>
              <a:t>16 – 24 Months: </a:t>
            </a:r>
          </a:p>
          <a:p>
            <a:pPr lvl="1"/>
            <a:r>
              <a:rPr lang="en-CA" dirty="0" smtClean="0"/>
              <a:t>Naming explosion</a:t>
            </a:r>
          </a:p>
          <a:p>
            <a:pPr lvl="1"/>
            <a:r>
              <a:rPr lang="en-CA" dirty="0" smtClean="0"/>
              <a:t>Expresses 50 words</a:t>
            </a:r>
          </a:p>
          <a:p>
            <a:r>
              <a:rPr lang="en-CA" dirty="0" smtClean="0"/>
              <a:t>18 – 24 Months: </a:t>
            </a:r>
          </a:p>
          <a:p>
            <a:pPr lvl="1"/>
            <a:r>
              <a:rPr lang="en-CA" dirty="0" smtClean="0"/>
              <a:t>Expresses 200 - 320 words</a:t>
            </a:r>
            <a:endParaRPr lang="en-CA" dirty="0"/>
          </a:p>
          <a:p>
            <a:pPr lvl="1"/>
            <a:r>
              <a:rPr lang="en-CA" dirty="0" smtClean="0"/>
              <a:t>Telegraphic speech – first sentences (two word)</a:t>
            </a:r>
            <a:endParaRPr lang="en-CA" dirty="0"/>
          </a:p>
          <a:p>
            <a:pPr marL="201168" lvl="1" indent="0">
              <a:buNone/>
            </a:pPr>
            <a:endParaRPr lang="en-CA" dirty="0"/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462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CA" dirty="0"/>
          </a:p>
          <a:p>
            <a:r>
              <a:rPr lang="en-CA" sz="2800" dirty="0" smtClean="0"/>
              <a:t>What were your first words</a:t>
            </a:r>
            <a:r>
              <a:rPr lang="en-CA" sz="2800" dirty="0" smtClean="0"/>
              <a:t>?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4100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Piaget on Piaget Part 1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Piaget on Piaget Part 2</a:t>
            </a:r>
            <a:endParaRPr lang="en-CA" dirty="0" smtClean="0"/>
          </a:p>
          <a:p>
            <a:r>
              <a:rPr lang="en-CA" dirty="0" smtClean="0">
                <a:hlinkClick r:id="rId4"/>
              </a:rPr>
              <a:t>Piaget on Piaget Part 3</a:t>
            </a:r>
            <a:endParaRPr lang="en-CA" dirty="0" smtClean="0"/>
          </a:p>
          <a:p>
            <a:r>
              <a:rPr lang="en-CA" dirty="0" smtClean="0">
                <a:hlinkClick r:id="rId5"/>
              </a:rPr>
              <a:t>Piaget on Piaget Part 4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>
                <a:hlinkClick r:id="rId6"/>
              </a:rPr>
              <a:t>I didn’t eat the doughnut</a:t>
            </a:r>
            <a:endParaRPr lang="en-CA" dirty="0" smtClean="0"/>
          </a:p>
          <a:p>
            <a:r>
              <a:rPr lang="en-CA" dirty="0" smtClean="0">
                <a:hlinkClick r:id="rId7"/>
              </a:rPr>
              <a:t>Kid wants doughnuts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38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Schemes</a:t>
            </a:r>
            <a:endParaRPr lang="en-C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526321"/>
            <a:ext cx="4938712" cy="266260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Assimilation and accommodation are in states of equilibrium and disequilibrium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Key Terms</a:t>
            </a:r>
            <a:endParaRPr lang="en-CA" dirty="0"/>
          </a:p>
          <a:p>
            <a:r>
              <a:rPr lang="en-CA" sz="1800" dirty="0" smtClean="0"/>
              <a:t>Schemes </a:t>
            </a:r>
            <a:r>
              <a:rPr lang="en-CA" sz="1800" dirty="0" smtClean="0"/>
              <a:t>– Psychological structures, organized ways of making sense of </a:t>
            </a:r>
            <a:r>
              <a:rPr lang="en-CA" sz="1800" dirty="0" smtClean="0"/>
              <a:t>experience</a:t>
            </a:r>
          </a:p>
          <a:p>
            <a:r>
              <a:rPr lang="en-CA" sz="1800" dirty="0" smtClean="0"/>
              <a:t>Schematic Learning – Organizing experiences into expectancies which enable infants to distinguish between familiar and unfamiliar objects</a:t>
            </a:r>
          </a:p>
        </p:txBody>
      </p:sp>
    </p:spTree>
    <p:extLst>
      <p:ext uri="{BB962C8B-B14F-4D97-AF65-F5344CB8AC3E}">
        <p14:creationId xmlns:p14="http://schemas.microsoft.com/office/powerpoint/2010/main" val="35214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9" y="219741"/>
            <a:ext cx="10137914" cy="58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79" y="102705"/>
            <a:ext cx="638251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Piaget’s Sensorimotor Stage</a:t>
            </a:r>
            <a:endParaRPr lang="en-CA" dirty="0"/>
          </a:p>
        </p:txBody>
      </p:sp>
      <p:pic>
        <p:nvPicPr>
          <p:cNvPr id="5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922" y="1846263"/>
            <a:ext cx="635648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Piaget vs Follow-Up 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800" dirty="0">
                <a:hlinkClick r:id="rId2"/>
              </a:rPr>
              <a:t>Research Lab Testing Cognition in Infants</a:t>
            </a:r>
            <a:endParaRPr lang="en-CA" sz="2800" dirty="0"/>
          </a:p>
          <a:p>
            <a:endParaRPr lang="en-CA" sz="2800" dirty="0" smtClean="0">
              <a:hlinkClick r:id="rId3"/>
            </a:endParaRPr>
          </a:p>
          <a:p>
            <a:r>
              <a:rPr lang="en-CA" sz="2800" dirty="0" smtClean="0">
                <a:hlinkClick r:id="rId3"/>
              </a:rPr>
              <a:t>Object </a:t>
            </a:r>
            <a:r>
              <a:rPr lang="en-CA" sz="2800" dirty="0" smtClean="0">
                <a:hlinkClick r:id="rId3"/>
              </a:rPr>
              <a:t>Permanence</a:t>
            </a:r>
            <a:endParaRPr lang="en-CA" sz="2800" dirty="0" smtClean="0"/>
          </a:p>
          <a:p>
            <a:pPr lvl="1">
              <a:spcBef>
                <a:spcPct val="20000"/>
              </a:spcBef>
              <a:buClr>
                <a:srgbClr val="F3C20D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May start as young as 2 months</a:t>
            </a:r>
            <a:endParaRPr lang="en-US" altLang="en-US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F3C20D"/>
              </a:buClr>
            </a:pPr>
            <a:endParaRPr lang="en-US" altLang="en-US" sz="28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F3C20D"/>
              </a:buClr>
            </a:pPr>
            <a:r>
              <a:rPr lang="en-US" altLang="en-US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Imitation </a:t>
            </a:r>
          </a:p>
          <a:p>
            <a:pPr>
              <a:spcBef>
                <a:spcPct val="20000"/>
              </a:spcBef>
              <a:buClr>
                <a:srgbClr val="F3C20D"/>
              </a:buClr>
            </a:pPr>
            <a:r>
              <a:rPr lang="en-US" altLang="en-US" sz="1800" dirty="0">
                <a:solidFill>
                  <a:schemeClr val="tx2"/>
                </a:solidFill>
                <a:cs typeface="Arial" panose="020B0604020202020204" pitchFamily="34" charset="0"/>
                <a:hlinkClick r:id="rId4"/>
              </a:rPr>
              <a:t>6 weeks: imitates facial </a:t>
            </a:r>
            <a:r>
              <a:rPr lang="en-US" altLang="en-US" sz="1800" dirty="0" smtClean="0">
                <a:solidFill>
                  <a:schemeClr val="tx2"/>
                </a:solidFill>
                <a:cs typeface="Arial" panose="020B0604020202020204" pitchFamily="34" charset="0"/>
                <a:hlinkClick r:id="rId4"/>
              </a:rPr>
              <a:t>expressions</a:t>
            </a:r>
            <a:endParaRPr lang="en-US" altLang="en-US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CA" sz="2800" dirty="0" smtClean="0">
              <a:hlinkClick r:id="rId5"/>
            </a:endParaRPr>
          </a:p>
          <a:p>
            <a:r>
              <a:rPr lang="en-CA" sz="2800" dirty="0" smtClean="0">
                <a:hlinkClick r:id="rId5"/>
              </a:rPr>
              <a:t>Deferred </a:t>
            </a:r>
            <a:r>
              <a:rPr lang="en-CA" sz="2800" dirty="0">
                <a:hlinkClick r:id="rId5"/>
              </a:rPr>
              <a:t>Imitation </a:t>
            </a:r>
            <a:endParaRPr lang="en-CA" sz="28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6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 Individuation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4 Months = Spatiotemporal </a:t>
            </a:r>
          </a:p>
          <a:p>
            <a:r>
              <a:rPr lang="en-CA" sz="2800" dirty="0" smtClean="0"/>
              <a:t>10 Months = Property </a:t>
            </a:r>
          </a:p>
          <a:p>
            <a:r>
              <a:rPr lang="en-CA" sz="2800" dirty="0" smtClean="0"/>
              <a:t>9 – 12 Months = Kind</a:t>
            </a:r>
          </a:p>
          <a:p>
            <a:endParaRPr lang="en-CA" sz="2800" dirty="0" smtClean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976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Information Processing Model</a:t>
            </a:r>
            <a:endParaRPr lang="en-CA" dirty="0"/>
          </a:p>
        </p:txBody>
      </p:sp>
      <p:pic>
        <p:nvPicPr>
          <p:cNvPr id="4" name="Content Placeholder 3" descr="BKB05F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1866149"/>
            <a:ext cx="5923852" cy="428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4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1206</TotalTime>
  <Words>275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Retrospect</vt:lpstr>
      <vt:lpstr>Fundamentals of Lifespan Development</vt:lpstr>
      <vt:lpstr>Video</vt:lpstr>
      <vt:lpstr>Schemes</vt:lpstr>
      <vt:lpstr>PowerPoint Presentation</vt:lpstr>
      <vt:lpstr>PowerPoint Presentation</vt:lpstr>
      <vt:lpstr>Piaget’s Sensorimotor Stage</vt:lpstr>
      <vt:lpstr>Piaget vs Follow-Up Research</vt:lpstr>
      <vt:lpstr>Object Individuation</vt:lpstr>
      <vt:lpstr>Information Processing Model</vt:lpstr>
      <vt:lpstr>Cognitive Gains in Infancy and Toddlerhood</vt:lpstr>
      <vt:lpstr>Infant Toddler Intelligence Tests</vt:lpstr>
      <vt:lpstr>PowerPoint Presentation</vt:lpstr>
      <vt:lpstr>Language Development</vt:lpstr>
      <vt:lpstr>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35</cp:revision>
  <dcterms:created xsi:type="dcterms:W3CDTF">2014-09-19T03:35:15Z</dcterms:created>
  <dcterms:modified xsi:type="dcterms:W3CDTF">2015-01-27T16:29:50Z</dcterms:modified>
</cp:coreProperties>
</file>