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70" r:id="rId6"/>
    <p:sldId id="259" r:id="rId7"/>
    <p:sldId id="262" r:id="rId8"/>
    <p:sldId id="263" r:id="rId9"/>
    <p:sldId id="266" r:id="rId10"/>
    <p:sldId id="264" r:id="rId11"/>
    <p:sldId id="265"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B8A64B6-4AD1-42FC-8A1E-545EF930E9A5}" type="datetimeFigureOut">
              <a:rPr lang="en-CA" smtClean="0"/>
              <a:t>2015-01-07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C35AC28-EC58-4509-9298-0DDE79B67363}"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91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8A64B6-4AD1-42FC-8A1E-545EF930E9A5}" type="datetimeFigureOut">
              <a:rPr lang="en-CA" smtClean="0"/>
              <a:t>2015-01-07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C35AC28-EC58-4509-9298-0DDE79B67363}" type="slidenum">
              <a:rPr lang="en-CA" smtClean="0"/>
              <a:t>‹#›</a:t>
            </a:fld>
            <a:endParaRPr lang="en-CA"/>
          </a:p>
        </p:txBody>
      </p:sp>
    </p:spTree>
    <p:extLst>
      <p:ext uri="{BB962C8B-B14F-4D97-AF65-F5344CB8AC3E}">
        <p14:creationId xmlns:p14="http://schemas.microsoft.com/office/powerpoint/2010/main" val="375409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8A64B6-4AD1-42FC-8A1E-545EF930E9A5}" type="datetimeFigureOut">
              <a:rPr lang="en-CA" smtClean="0"/>
              <a:t>2015-01-07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C35AC28-EC58-4509-9298-0DDE79B67363}" type="slidenum">
              <a:rPr lang="en-CA" smtClean="0"/>
              <a:t>‹#›</a:t>
            </a:fld>
            <a:endParaRPr lang="en-CA"/>
          </a:p>
        </p:txBody>
      </p:sp>
    </p:spTree>
    <p:extLst>
      <p:ext uri="{BB962C8B-B14F-4D97-AF65-F5344CB8AC3E}">
        <p14:creationId xmlns:p14="http://schemas.microsoft.com/office/powerpoint/2010/main" val="384258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8A64B6-4AD1-42FC-8A1E-545EF930E9A5}" type="datetimeFigureOut">
              <a:rPr lang="en-CA" smtClean="0"/>
              <a:t>2015-01-07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C35AC28-EC58-4509-9298-0DDE79B67363}" type="slidenum">
              <a:rPr lang="en-CA" smtClean="0"/>
              <a:t>‹#›</a:t>
            </a:fld>
            <a:endParaRPr lang="en-CA"/>
          </a:p>
        </p:txBody>
      </p:sp>
    </p:spTree>
    <p:extLst>
      <p:ext uri="{BB962C8B-B14F-4D97-AF65-F5344CB8AC3E}">
        <p14:creationId xmlns:p14="http://schemas.microsoft.com/office/powerpoint/2010/main" val="1080886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64B6-4AD1-42FC-8A1E-545EF930E9A5}" type="datetimeFigureOut">
              <a:rPr lang="en-CA" smtClean="0"/>
              <a:t>2015-01-07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C35AC28-EC58-4509-9298-0DDE79B67363}"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7065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8A64B6-4AD1-42FC-8A1E-545EF930E9A5}" type="datetimeFigureOut">
              <a:rPr lang="en-CA" smtClean="0"/>
              <a:t>2015-01-07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C35AC28-EC58-4509-9298-0DDE79B67363}" type="slidenum">
              <a:rPr lang="en-CA" smtClean="0"/>
              <a:t>‹#›</a:t>
            </a:fld>
            <a:endParaRPr lang="en-CA"/>
          </a:p>
        </p:txBody>
      </p:sp>
    </p:spTree>
    <p:extLst>
      <p:ext uri="{BB962C8B-B14F-4D97-AF65-F5344CB8AC3E}">
        <p14:creationId xmlns:p14="http://schemas.microsoft.com/office/powerpoint/2010/main" val="223367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B8A64B6-4AD1-42FC-8A1E-545EF930E9A5}" type="datetimeFigureOut">
              <a:rPr lang="en-CA" smtClean="0"/>
              <a:t>2015-01-07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C35AC28-EC58-4509-9298-0DDE79B67363}" type="slidenum">
              <a:rPr lang="en-CA" smtClean="0"/>
              <a:t>‹#›</a:t>
            </a:fld>
            <a:endParaRPr lang="en-CA"/>
          </a:p>
        </p:txBody>
      </p:sp>
    </p:spTree>
    <p:extLst>
      <p:ext uri="{BB962C8B-B14F-4D97-AF65-F5344CB8AC3E}">
        <p14:creationId xmlns:p14="http://schemas.microsoft.com/office/powerpoint/2010/main" val="3109115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B8A64B6-4AD1-42FC-8A1E-545EF930E9A5}" type="datetimeFigureOut">
              <a:rPr lang="en-CA" smtClean="0"/>
              <a:t>2015-01-07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C35AC28-EC58-4509-9298-0DDE79B67363}" type="slidenum">
              <a:rPr lang="en-CA" smtClean="0"/>
              <a:t>‹#›</a:t>
            </a:fld>
            <a:endParaRPr lang="en-CA"/>
          </a:p>
        </p:txBody>
      </p:sp>
    </p:spTree>
    <p:extLst>
      <p:ext uri="{BB962C8B-B14F-4D97-AF65-F5344CB8AC3E}">
        <p14:creationId xmlns:p14="http://schemas.microsoft.com/office/powerpoint/2010/main" val="1524762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B8A64B6-4AD1-42FC-8A1E-545EF930E9A5}" type="datetimeFigureOut">
              <a:rPr lang="en-CA" smtClean="0"/>
              <a:t>2015-01-07</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FC35AC28-EC58-4509-9298-0DDE79B67363}" type="slidenum">
              <a:rPr lang="en-CA" smtClean="0"/>
              <a:t>‹#›</a:t>
            </a:fld>
            <a:endParaRPr lang="en-CA"/>
          </a:p>
        </p:txBody>
      </p:sp>
    </p:spTree>
    <p:extLst>
      <p:ext uri="{BB962C8B-B14F-4D97-AF65-F5344CB8AC3E}">
        <p14:creationId xmlns:p14="http://schemas.microsoft.com/office/powerpoint/2010/main" val="870399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B8A64B6-4AD1-42FC-8A1E-545EF930E9A5}" type="datetimeFigureOut">
              <a:rPr lang="en-CA" smtClean="0"/>
              <a:t>2015-01-07</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C35AC28-EC58-4509-9298-0DDE79B67363}" type="slidenum">
              <a:rPr lang="en-CA" smtClean="0"/>
              <a:t>‹#›</a:t>
            </a:fld>
            <a:endParaRPr lang="en-CA"/>
          </a:p>
        </p:txBody>
      </p:sp>
    </p:spTree>
    <p:extLst>
      <p:ext uri="{BB962C8B-B14F-4D97-AF65-F5344CB8AC3E}">
        <p14:creationId xmlns:p14="http://schemas.microsoft.com/office/powerpoint/2010/main" val="3804269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8A64B6-4AD1-42FC-8A1E-545EF930E9A5}" type="datetimeFigureOut">
              <a:rPr lang="en-CA" smtClean="0"/>
              <a:t>2015-01-07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C35AC28-EC58-4509-9298-0DDE79B67363}" type="slidenum">
              <a:rPr lang="en-CA" smtClean="0"/>
              <a:t>‹#›</a:t>
            </a:fld>
            <a:endParaRPr lang="en-CA"/>
          </a:p>
        </p:txBody>
      </p:sp>
    </p:spTree>
    <p:extLst>
      <p:ext uri="{BB962C8B-B14F-4D97-AF65-F5344CB8AC3E}">
        <p14:creationId xmlns:p14="http://schemas.microsoft.com/office/powerpoint/2010/main" val="2785233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B8A64B6-4AD1-42FC-8A1E-545EF930E9A5}" type="datetimeFigureOut">
              <a:rPr lang="en-CA" smtClean="0"/>
              <a:t>2015-01-07</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C35AC28-EC58-4509-9298-0DDE79B67363}"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7557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professor@erikchevrier.c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Fundamentals of Lifespan Development</a:t>
            </a:r>
            <a:endParaRPr lang="en-CA" dirty="0"/>
          </a:p>
        </p:txBody>
      </p:sp>
      <p:sp>
        <p:nvSpPr>
          <p:cNvPr id="3" name="Subtitle 2"/>
          <p:cNvSpPr>
            <a:spLocks noGrp="1"/>
          </p:cNvSpPr>
          <p:nvPr>
            <p:ph type="subTitle" idx="1"/>
          </p:nvPr>
        </p:nvSpPr>
        <p:spPr/>
        <p:txBody>
          <a:bodyPr/>
          <a:lstStyle/>
          <a:p>
            <a:r>
              <a:rPr lang="en-CA" dirty="0" smtClean="0"/>
              <a:t>January 8</a:t>
            </a:r>
            <a:r>
              <a:rPr lang="en-CA" baseline="30000" dirty="0" smtClean="0"/>
              <a:t>th</a:t>
            </a:r>
            <a:r>
              <a:rPr lang="en-CA" dirty="0" smtClean="0"/>
              <a:t>, 2015</a:t>
            </a:r>
            <a:endParaRPr lang="en-CA" dirty="0" smtClean="0"/>
          </a:p>
          <a:p>
            <a:r>
              <a:rPr lang="en-CA" dirty="0" smtClean="0"/>
              <a:t>Introduction</a:t>
            </a:r>
          </a:p>
        </p:txBody>
      </p:sp>
    </p:spTree>
    <p:extLst>
      <p:ext uri="{BB962C8B-B14F-4D97-AF65-F5344CB8AC3E}">
        <p14:creationId xmlns:p14="http://schemas.microsoft.com/office/powerpoint/2010/main" val="1989975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Course Evaluation</a:t>
            </a:r>
            <a:endParaRPr lang="en-CA" dirty="0"/>
          </a:p>
        </p:txBody>
      </p:sp>
      <p:sp>
        <p:nvSpPr>
          <p:cNvPr id="3" name="Content Placeholder 2"/>
          <p:cNvSpPr>
            <a:spLocks noGrp="1"/>
          </p:cNvSpPr>
          <p:nvPr>
            <p:ph idx="1"/>
          </p:nvPr>
        </p:nvSpPr>
        <p:spPr/>
        <p:txBody>
          <a:bodyPr/>
          <a:lstStyle/>
          <a:p>
            <a:pPr marL="0" indent="0">
              <a:buNone/>
            </a:pPr>
            <a:endParaRPr lang="en-CA" dirty="0"/>
          </a:p>
          <a:p>
            <a:pPr marL="0" indent="0">
              <a:buNone/>
            </a:pPr>
            <a:r>
              <a:rPr lang="en-CA" dirty="0" smtClean="0"/>
              <a:t>Exam</a:t>
            </a:r>
            <a:r>
              <a:rPr lang="en-CA" dirty="0"/>
              <a:t> </a:t>
            </a:r>
            <a:r>
              <a:rPr lang="en-CA" dirty="0" smtClean="0"/>
              <a:t>1			</a:t>
            </a:r>
            <a:r>
              <a:rPr lang="en-CA" dirty="0"/>
              <a:t>	</a:t>
            </a:r>
            <a:r>
              <a:rPr lang="en-CA" dirty="0" smtClean="0"/>
              <a:t>		</a:t>
            </a:r>
            <a:r>
              <a:rPr lang="en-CA" dirty="0"/>
              <a:t>	</a:t>
            </a:r>
            <a:r>
              <a:rPr lang="en-CA" dirty="0" smtClean="0"/>
              <a:t>30</a:t>
            </a:r>
            <a:r>
              <a:rPr lang="en-CA" dirty="0" smtClean="0"/>
              <a:t>%</a:t>
            </a:r>
            <a:endParaRPr lang="en-CA" dirty="0"/>
          </a:p>
          <a:p>
            <a:pPr marL="0" indent="0">
              <a:buNone/>
            </a:pPr>
            <a:r>
              <a:rPr lang="en-CA" dirty="0" smtClean="0"/>
              <a:t>Exam 2</a:t>
            </a:r>
            <a:r>
              <a:rPr lang="en-CA" dirty="0"/>
              <a:t>			</a:t>
            </a:r>
            <a:r>
              <a:rPr lang="en-CA" dirty="0" smtClean="0"/>
              <a:t>	</a:t>
            </a:r>
            <a:r>
              <a:rPr lang="en-CA" dirty="0"/>
              <a:t>	</a:t>
            </a:r>
            <a:r>
              <a:rPr lang="en-CA" dirty="0" smtClean="0"/>
              <a:t>		</a:t>
            </a:r>
            <a:r>
              <a:rPr lang="en-CA" dirty="0" smtClean="0"/>
              <a:t>30%</a:t>
            </a:r>
            <a:endParaRPr lang="en-CA" dirty="0"/>
          </a:p>
          <a:p>
            <a:pPr marL="0" indent="0">
              <a:buNone/>
            </a:pPr>
            <a:r>
              <a:rPr lang="en-CA" dirty="0"/>
              <a:t>Group Assignment Preliminary </a:t>
            </a:r>
            <a:r>
              <a:rPr lang="en-CA" dirty="0" smtClean="0"/>
              <a:t>Assessment	</a:t>
            </a:r>
            <a:r>
              <a:rPr lang="en-CA" dirty="0"/>
              <a:t>	</a:t>
            </a:r>
            <a:r>
              <a:rPr lang="en-CA" dirty="0" smtClean="0"/>
              <a:t>	5</a:t>
            </a:r>
            <a:r>
              <a:rPr lang="en-CA" dirty="0"/>
              <a:t>%</a:t>
            </a:r>
          </a:p>
          <a:p>
            <a:pPr marL="0" indent="0">
              <a:buNone/>
            </a:pPr>
            <a:r>
              <a:rPr lang="en-CA" dirty="0"/>
              <a:t>Group Assignment				</a:t>
            </a:r>
            <a:r>
              <a:rPr lang="en-CA" dirty="0" smtClean="0"/>
              <a:t>	</a:t>
            </a:r>
            <a:r>
              <a:rPr lang="en-CA" dirty="0" smtClean="0"/>
              <a:t>15</a:t>
            </a:r>
            <a:r>
              <a:rPr lang="en-CA" dirty="0" smtClean="0"/>
              <a:t>%</a:t>
            </a:r>
            <a:endParaRPr lang="en-CA" dirty="0"/>
          </a:p>
          <a:p>
            <a:pPr marL="0" indent="0">
              <a:buNone/>
            </a:pPr>
            <a:r>
              <a:rPr lang="en-CA" dirty="0"/>
              <a:t>Group Presentation   		</a:t>
            </a:r>
            <a:r>
              <a:rPr lang="en-CA" dirty="0" smtClean="0"/>
              <a:t>	</a:t>
            </a:r>
            <a:r>
              <a:rPr lang="en-CA" dirty="0"/>
              <a:t>		</a:t>
            </a:r>
            <a:r>
              <a:rPr lang="en-CA" dirty="0" smtClean="0"/>
              <a:t>10% </a:t>
            </a:r>
            <a:endParaRPr lang="en-CA" dirty="0"/>
          </a:p>
          <a:p>
            <a:pPr marL="0" indent="0">
              <a:buNone/>
            </a:pPr>
            <a:r>
              <a:rPr lang="en-CA" dirty="0"/>
              <a:t>Class Participation			</a:t>
            </a:r>
            <a:r>
              <a:rPr lang="en-CA" dirty="0" smtClean="0"/>
              <a:t>		10</a:t>
            </a:r>
            <a:r>
              <a:rPr lang="en-CA" dirty="0"/>
              <a:t>%</a:t>
            </a:r>
          </a:p>
          <a:p>
            <a:endParaRPr lang="en-CA" dirty="0"/>
          </a:p>
        </p:txBody>
      </p:sp>
    </p:spTree>
    <p:extLst>
      <p:ext uri="{BB962C8B-B14F-4D97-AF65-F5344CB8AC3E}">
        <p14:creationId xmlns:p14="http://schemas.microsoft.com/office/powerpoint/2010/main" val="1055511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Letter Grade Equivalency</a:t>
            </a:r>
            <a:endParaRPr lang="en-CA" dirty="0"/>
          </a:p>
        </p:txBody>
      </p:sp>
      <p:sp>
        <p:nvSpPr>
          <p:cNvPr id="3" name="Content Placeholder 2"/>
          <p:cNvSpPr>
            <a:spLocks noGrp="1"/>
          </p:cNvSpPr>
          <p:nvPr>
            <p:ph idx="1"/>
          </p:nvPr>
        </p:nvSpPr>
        <p:spPr/>
        <p:txBody>
          <a:bodyPr/>
          <a:lstStyle/>
          <a:p>
            <a:pPr marL="0" indent="0">
              <a:buNone/>
            </a:pPr>
            <a:r>
              <a:rPr lang="en-CA" dirty="0" smtClean="0"/>
              <a:t>Your </a:t>
            </a:r>
            <a:r>
              <a:rPr lang="en-CA" dirty="0"/>
              <a:t>numerical grades will be converted to letter grades as follows:</a:t>
            </a:r>
          </a:p>
          <a:p>
            <a:pPr marL="0" indent="0">
              <a:buNone/>
            </a:pPr>
            <a:endParaRPr lang="en-CA" dirty="0" smtClean="0"/>
          </a:p>
          <a:p>
            <a:pPr marL="0" indent="0">
              <a:buNone/>
            </a:pPr>
            <a:r>
              <a:rPr lang="en-CA" dirty="0" smtClean="0"/>
              <a:t>A</a:t>
            </a:r>
            <a:r>
              <a:rPr lang="en-CA" dirty="0"/>
              <a:t>+	(</a:t>
            </a:r>
            <a:r>
              <a:rPr lang="en-CA" dirty="0" smtClean="0"/>
              <a:t>93 </a:t>
            </a:r>
            <a:r>
              <a:rPr lang="en-CA" dirty="0"/>
              <a:t>– 100%)	B+ 	(77 – 79%)	C+ 	(67 – 69%)	D+ (57– 59</a:t>
            </a:r>
            <a:r>
              <a:rPr lang="en-CA" dirty="0" smtClean="0"/>
              <a:t>%)</a:t>
            </a:r>
          </a:p>
          <a:p>
            <a:pPr marL="0" indent="0">
              <a:buNone/>
            </a:pPr>
            <a:r>
              <a:rPr lang="en-CA" dirty="0" smtClean="0"/>
              <a:t>A</a:t>
            </a:r>
            <a:r>
              <a:rPr lang="en-CA" dirty="0"/>
              <a:t>	(85 – </a:t>
            </a:r>
            <a:r>
              <a:rPr lang="en-CA" dirty="0" smtClean="0"/>
              <a:t>92%)</a:t>
            </a:r>
            <a:r>
              <a:rPr lang="en-CA" dirty="0"/>
              <a:t>	B  	(73 – 76%)	C   	(63 – 66%)	D   (53 – 56%) </a:t>
            </a:r>
          </a:p>
          <a:p>
            <a:pPr marL="0" indent="0">
              <a:buNone/>
            </a:pPr>
            <a:r>
              <a:rPr lang="en-CA" dirty="0"/>
              <a:t>A-	(80 – 84%)	B-  	(70 – 72%)	C- 	(60 – 62%)	D-  (50 – 52%)</a:t>
            </a:r>
          </a:p>
          <a:p>
            <a:pPr marL="0" indent="0">
              <a:buNone/>
            </a:pPr>
            <a:r>
              <a:rPr lang="en-CA" dirty="0"/>
              <a:t>F 	&lt; 50%</a:t>
            </a:r>
          </a:p>
          <a:p>
            <a:endParaRPr lang="en-CA" dirty="0"/>
          </a:p>
        </p:txBody>
      </p:sp>
    </p:spTree>
    <p:extLst>
      <p:ext uri="{BB962C8B-B14F-4D97-AF65-F5344CB8AC3E}">
        <p14:creationId xmlns:p14="http://schemas.microsoft.com/office/powerpoint/2010/main" val="3250620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Overview of Each </a:t>
            </a:r>
            <a:r>
              <a:rPr lang="en-CA" dirty="0"/>
              <a:t>C</a:t>
            </a:r>
            <a:r>
              <a:rPr lang="en-CA" dirty="0" smtClean="0"/>
              <a:t>lass</a:t>
            </a:r>
            <a:endParaRPr lang="en-CA" dirty="0"/>
          </a:p>
        </p:txBody>
      </p:sp>
      <p:sp>
        <p:nvSpPr>
          <p:cNvPr id="3" name="Content Placeholder 2"/>
          <p:cNvSpPr>
            <a:spLocks noGrp="1"/>
          </p:cNvSpPr>
          <p:nvPr>
            <p:ph idx="1"/>
          </p:nvPr>
        </p:nvSpPr>
        <p:spPr/>
        <p:txBody>
          <a:bodyPr/>
          <a:lstStyle/>
          <a:p>
            <a:pPr marL="0" indent="0">
              <a:buNone/>
            </a:pPr>
            <a:endParaRPr lang="en-CA" dirty="0" smtClean="0"/>
          </a:p>
          <a:p>
            <a:pPr marL="0" indent="0">
              <a:buNone/>
            </a:pPr>
            <a:r>
              <a:rPr lang="en-CA" dirty="0" smtClean="0"/>
              <a:t>Beginning – Introduction video</a:t>
            </a:r>
          </a:p>
          <a:p>
            <a:pPr marL="0" indent="0">
              <a:buNone/>
            </a:pPr>
            <a:r>
              <a:rPr lang="en-CA" dirty="0" smtClean="0"/>
              <a:t>Lecture on the readings</a:t>
            </a:r>
          </a:p>
          <a:p>
            <a:pPr marL="0" indent="0">
              <a:buNone/>
            </a:pPr>
            <a:r>
              <a:rPr lang="en-CA" dirty="0" smtClean="0"/>
              <a:t>Discussion/activity</a:t>
            </a:r>
          </a:p>
          <a:p>
            <a:pPr marL="0" indent="0">
              <a:buNone/>
            </a:pPr>
            <a:endParaRPr lang="en-CA" dirty="0"/>
          </a:p>
        </p:txBody>
      </p:sp>
    </p:spTree>
    <p:extLst>
      <p:ext uri="{BB962C8B-B14F-4D97-AF65-F5344CB8AC3E}">
        <p14:creationId xmlns:p14="http://schemas.microsoft.com/office/powerpoint/2010/main" val="1110038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Approach to the Course</a:t>
            </a:r>
            <a:endParaRPr lang="en-CA" dirty="0"/>
          </a:p>
        </p:txBody>
      </p:sp>
      <p:sp>
        <p:nvSpPr>
          <p:cNvPr id="3" name="Content Placeholder 2"/>
          <p:cNvSpPr>
            <a:spLocks noGrp="1"/>
          </p:cNvSpPr>
          <p:nvPr>
            <p:ph idx="1"/>
          </p:nvPr>
        </p:nvSpPr>
        <p:spPr/>
        <p:txBody>
          <a:bodyPr>
            <a:normAutofit fontScale="85000" lnSpcReduction="20000"/>
          </a:bodyPr>
          <a:lstStyle/>
          <a:p>
            <a:pPr marL="0" indent="0">
              <a:buNone/>
            </a:pPr>
            <a:r>
              <a:rPr lang="en-CA" dirty="0" smtClean="0"/>
              <a:t>Like the textbook, we will take a multidisciplinary approach.</a:t>
            </a:r>
          </a:p>
          <a:p>
            <a:pPr marL="0" indent="0">
              <a:buNone/>
            </a:pPr>
            <a:r>
              <a:rPr lang="en-CA" dirty="0" smtClean="0"/>
              <a:t> </a:t>
            </a:r>
          </a:p>
          <a:p>
            <a:pPr marL="0" indent="0">
              <a:buNone/>
            </a:pPr>
            <a:r>
              <a:rPr lang="en-CA" dirty="0" smtClean="0"/>
              <a:t>- Development is both continuous and discontinuous</a:t>
            </a:r>
          </a:p>
          <a:p>
            <a:pPr marL="0" indent="0">
              <a:buNone/>
            </a:pPr>
            <a:r>
              <a:rPr lang="en-CA" dirty="0" smtClean="0"/>
              <a:t>- Subject to different contexts</a:t>
            </a:r>
          </a:p>
          <a:p>
            <a:pPr marL="0" indent="0">
              <a:buNone/>
            </a:pPr>
            <a:r>
              <a:rPr lang="en-CA" dirty="0" smtClean="0"/>
              <a:t>- A product of both nature and nurture</a:t>
            </a:r>
          </a:p>
          <a:p>
            <a:pPr marL="0" indent="0">
              <a:buNone/>
            </a:pPr>
            <a:endParaRPr lang="en-CA" dirty="0" smtClean="0"/>
          </a:p>
          <a:p>
            <a:pPr marL="0" indent="0">
              <a:buNone/>
            </a:pPr>
            <a:r>
              <a:rPr lang="en-CA" dirty="0" smtClean="0"/>
              <a:t>Lifespan development perspective</a:t>
            </a:r>
            <a:endParaRPr lang="en-CA" dirty="0"/>
          </a:p>
          <a:p>
            <a:pPr marL="0" indent="0">
              <a:buNone/>
            </a:pPr>
            <a:r>
              <a:rPr lang="en-CA" dirty="0" smtClean="0"/>
              <a:t>1 - Lifelong</a:t>
            </a:r>
          </a:p>
          <a:p>
            <a:pPr marL="0" indent="0">
              <a:buNone/>
            </a:pPr>
            <a:r>
              <a:rPr lang="en-CA" dirty="0" smtClean="0"/>
              <a:t>2 - Multidimensional/multidirectional</a:t>
            </a:r>
          </a:p>
          <a:p>
            <a:pPr marL="0" indent="0">
              <a:buNone/>
            </a:pPr>
            <a:r>
              <a:rPr lang="en-CA" dirty="0" smtClean="0"/>
              <a:t>3 - Highly plastic</a:t>
            </a:r>
          </a:p>
          <a:p>
            <a:pPr marL="0" indent="0">
              <a:buNone/>
            </a:pPr>
            <a:r>
              <a:rPr lang="en-CA" dirty="0" smtClean="0"/>
              <a:t>4 - Affected by multiple interacting forces</a:t>
            </a:r>
            <a:endParaRPr lang="en-CA" dirty="0"/>
          </a:p>
        </p:txBody>
      </p:sp>
    </p:spTree>
    <p:extLst>
      <p:ext uri="{BB962C8B-B14F-4D97-AF65-F5344CB8AC3E}">
        <p14:creationId xmlns:p14="http://schemas.microsoft.com/office/powerpoint/2010/main" val="2529166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 </a:t>
            </a:r>
            <a:endParaRPr lang="en-CA" dirty="0"/>
          </a:p>
        </p:txBody>
      </p:sp>
      <p:sp>
        <p:nvSpPr>
          <p:cNvPr id="3" name="Content Placeholder 2"/>
          <p:cNvSpPr>
            <a:spLocks noGrp="1"/>
          </p:cNvSpPr>
          <p:nvPr>
            <p:ph idx="1"/>
          </p:nvPr>
        </p:nvSpPr>
        <p:spPr/>
        <p:txBody>
          <a:bodyPr>
            <a:normAutofit/>
          </a:bodyPr>
          <a:lstStyle/>
          <a:p>
            <a:endParaRPr lang="en-CA" sz="3600" dirty="0" smtClean="0"/>
          </a:p>
          <a:p>
            <a:endParaRPr lang="en-CA" sz="3600" dirty="0"/>
          </a:p>
          <a:p>
            <a:r>
              <a:rPr lang="en-CA" sz="3600" dirty="0" smtClean="0"/>
              <a:t>What are your expectations for the course?</a:t>
            </a:r>
            <a:endParaRPr lang="en-CA" sz="3600" dirty="0"/>
          </a:p>
        </p:txBody>
      </p:sp>
    </p:spTree>
    <p:extLst>
      <p:ext uri="{BB962C8B-B14F-4D97-AF65-F5344CB8AC3E}">
        <p14:creationId xmlns:p14="http://schemas.microsoft.com/office/powerpoint/2010/main" val="2439547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Who am I?</a:t>
            </a:r>
            <a:endParaRPr lang="en-CA" dirty="0"/>
          </a:p>
        </p:txBody>
      </p:sp>
      <p:sp>
        <p:nvSpPr>
          <p:cNvPr id="3" name="Content Placeholder 2"/>
          <p:cNvSpPr>
            <a:spLocks noGrp="1"/>
          </p:cNvSpPr>
          <p:nvPr>
            <p:ph idx="1"/>
          </p:nvPr>
        </p:nvSpPr>
        <p:spPr/>
        <p:txBody>
          <a:bodyPr>
            <a:normAutofit lnSpcReduction="10000"/>
          </a:bodyPr>
          <a:lstStyle/>
          <a:p>
            <a:pPr marL="0" indent="0">
              <a:buNone/>
            </a:pPr>
            <a:r>
              <a:rPr lang="en-CA" sz="3200" dirty="0" smtClean="0"/>
              <a:t>Erik Chevrier</a:t>
            </a:r>
          </a:p>
          <a:p>
            <a:pPr marL="0" indent="0">
              <a:buNone/>
            </a:pPr>
            <a:endParaRPr lang="en-CA" sz="2400" dirty="0" smtClean="0"/>
          </a:p>
          <a:p>
            <a:pPr marL="0" indent="0">
              <a:buNone/>
            </a:pPr>
            <a:r>
              <a:rPr lang="en-CA" sz="2400" dirty="0" smtClean="0"/>
              <a:t>Part time professor in Sociology and Psychology</a:t>
            </a:r>
          </a:p>
          <a:p>
            <a:pPr marL="0" indent="0">
              <a:buNone/>
            </a:pPr>
            <a:r>
              <a:rPr lang="en-CA" sz="2400" dirty="0" smtClean="0"/>
              <a:t>PhD student in Humanities (Sociology &amp; Social Economics)</a:t>
            </a:r>
          </a:p>
          <a:p>
            <a:pPr marL="0" indent="0">
              <a:buNone/>
            </a:pPr>
            <a:r>
              <a:rPr lang="en-CA" sz="2400" dirty="0" smtClean="0"/>
              <a:t>Masters in Psychology and Communications</a:t>
            </a:r>
          </a:p>
          <a:p>
            <a:pPr marL="0" indent="0">
              <a:buNone/>
            </a:pPr>
            <a:r>
              <a:rPr lang="en-CA" sz="2400" dirty="0" smtClean="0"/>
              <a:t>B.A Honours in Psychology</a:t>
            </a:r>
          </a:p>
          <a:p>
            <a:pPr marL="0" indent="0">
              <a:buNone/>
            </a:pPr>
            <a:endParaRPr lang="en-CA" sz="2400" dirty="0" smtClean="0"/>
          </a:p>
          <a:p>
            <a:pPr marL="0" indent="0">
              <a:buNone/>
            </a:pPr>
            <a:r>
              <a:rPr lang="en-CA" sz="2400" dirty="0" smtClean="0"/>
              <a:t>I have worked with people of all ages.</a:t>
            </a:r>
            <a:endParaRPr lang="en-CA" sz="2400" dirty="0"/>
          </a:p>
        </p:txBody>
      </p:sp>
    </p:spTree>
    <p:extLst>
      <p:ext uri="{BB962C8B-B14F-4D97-AF65-F5344CB8AC3E}">
        <p14:creationId xmlns:p14="http://schemas.microsoft.com/office/powerpoint/2010/main" val="68701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Course and Contact Information</a:t>
            </a:r>
            <a:endParaRPr lang="en-CA" dirty="0"/>
          </a:p>
        </p:txBody>
      </p:sp>
      <p:sp>
        <p:nvSpPr>
          <p:cNvPr id="3" name="Content Placeholder 2"/>
          <p:cNvSpPr>
            <a:spLocks noGrp="1"/>
          </p:cNvSpPr>
          <p:nvPr>
            <p:ph idx="1"/>
          </p:nvPr>
        </p:nvSpPr>
        <p:spPr/>
        <p:txBody>
          <a:bodyPr/>
          <a:lstStyle/>
          <a:p>
            <a:pPr marL="0" indent="0">
              <a:buNone/>
            </a:pPr>
            <a:endParaRPr lang="en-CA" dirty="0" smtClean="0"/>
          </a:p>
          <a:p>
            <a:pPr marL="0" indent="0">
              <a:buNone/>
            </a:pPr>
            <a:r>
              <a:rPr lang="en-CA" dirty="0" smtClean="0"/>
              <a:t>Website: www.erikchevrier.ca</a:t>
            </a:r>
          </a:p>
          <a:p>
            <a:pPr marL="0" indent="0">
              <a:buNone/>
            </a:pPr>
            <a:r>
              <a:rPr lang="en-CA" dirty="0" smtClean="0"/>
              <a:t>E-mail: </a:t>
            </a:r>
            <a:r>
              <a:rPr lang="en-CA" dirty="0" smtClean="0">
                <a:hlinkClick r:id="rId2"/>
              </a:rPr>
              <a:t>professor@erikchevrier.ca</a:t>
            </a:r>
            <a:r>
              <a:rPr lang="en-CA" dirty="0" smtClean="0"/>
              <a:t> </a:t>
            </a:r>
            <a:r>
              <a:rPr lang="en-CA" sz="2400" dirty="0" smtClean="0"/>
              <a:t>(please include PSYC 333 in the heading)</a:t>
            </a:r>
          </a:p>
          <a:p>
            <a:pPr marL="0" indent="0">
              <a:buNone/>
            </a:pPr>
            <a:r>
              <a:rPr lang="en-CA" dirty="0" smtClean="0"/>
              <a:t>Office Location: H-1125.12 </a:t>
            </a:r>
            <a:r>
              <a:rPr lang="en-CA" sz="2400" dirty="0" smtClean="0"/>
              <a:t>(I can meet at Loyola if need be)</a:t>
            </a:r>
          </a:p>
          <a:p>
            <a:pPr marL="0" indent="0">
              <a:buNone/>
            </a:pPr>
            <a:r>
              <a:rPr lang="en-CA" dirty="0" smtClean="0"/>
              <a:t>Office hours by appointment only</a:t>
            </a:r>
          </a:p>
          <a:p>
            <a:pPr marL="0" indent="0">
              <a:buNone/>
            </a:pPr>
            <a:endParaRPr lang="en-CA" dirty="0" smtClean="0"/>
          </a:p>
          <a:p>
            <a:endParaRPr lang="en-CA" dirty="0"/>
          </a:p>
        </p:txBody>
      </p:sp>
    </p:spTree>
    <p:extLst>
      <p:ext uri="{BB962C8B-B14F-4D97-AF65-F5344CB8AC3E}">
        <p14:creationId xmlns:p14="http://schemas.microsoft.com/office/powerpoint/2010/main" val="4046550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Who are You?</a:t>
            </a:r>
            <a:endParaRPr lang="en-CA" dirty="0"/>
          </a:p>
        </p:txBody>
      </p:sp>
      <p:sp>
        <p:nvSpPr>
          <p:cNvPr id="3" name="Content Placeholder 2"/>
          <p:cNvSpPr>
            <a:spLocks noGrp="1"/>
          </p:cNvSpPr>
          <p:nvPr>
            <p:ph idx="1"/>
          </p:nvPr>
        </p:nvSpPr>
        <p:spPr/>
        <p:txBody>
          <a:bodyPr>
            <a:normAutofit/>
          </a:bodyPr>
          <a:lstStyle/>
          <a:p>
            <a:pPr marL="0" indent="0">
              <a:buNone/>
            </a:pPr>
            <a:endParaRPr lang="en-CA" dirty="0"/>
          </a:p>
          <a:p>
            <a:pPr marL="0" indent="0">
              <a:buNone/>
            </a:pPr>
            <a:r>
              <a:rPr lang="en-CA" sz="3200" dirty="0" smtClean="0"/>
              <a:t>How did you developed into the person you are today?</a:t>
            </a:r>
          </a:p>
          <a:p>
            <a:pPr marL="0" indent="0">
              <a:buNone/>
            </a:pPr>
            <a:endParaRPr lang="en-CA" dirty="0" smtClean="0"/>
          </a:p>
          <a:p>
            <a:pPr marL="0" indent="0">
              <a:buNone/>
            </a:pPr>
            <a:r>
              <a:rPr lang="en-CA" sz="2400" dirty="0"/>
              <a:t>Tell the story of your life up until now. </a:t>
            </a:r>
            <a:endParaRPr lang="en-CA" sz="2400" dirty="0" smtClean="0"/>
          </a:p>
          <a:p>
            <a:pPr marL="0" indent="0">
              <a:buNone/>
            </a:pPr>
            <a:endParaRPr lang="en-CA" dirty="0"/>
          </a:p>
          <a:p>
            <a:pPr marL="0" indent="0">
              <a:buNone/>
            </a:pPr>
            <a:endParaRPr lang="en-CA" dirty="0" smtClean="0"/>
          </a:p>
        </p:txBody>
      </p:sp>
    </p:spTree>
    <p:extLst>
      <p:ext uri="{BB962C8B-B14F-4D97-AF65-F5344CB8AC3E}">
        <p14:creationId xmlns:p14="http://schemas.microsoft.com/office/powerpoint/2010/main" val="1881010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Group Discussion</a:t>
            </a:r>
            <a:endParaRPr lang="en-CA" dirty="0"/>
          </a:p>
        </p:txBody>
      </p:sp>
      <p:sp>
        <p:nvSpPr>
          <p:cNvPr id="3" name="Content Placeholder 2"/>
          <p:cNvSpPr>
            <a:spLocks noGrp="1"/>
          </p:cNvSpPr>
          <p:nvPr>
            <p:ph idx="1"/>
          </p:nvPr>
        </p:nvSpPr>
        <p:spPr/>
        <p:txBody>
          <a:bodyPr>
            <a:normAutofit lnSpcReduction="10000"/>
          </a:bodyPr>
          <a:lstStyle/>
          <a:p>
            <a:pPr marL="0" indent="0">
              <a:buNone/>
            </a:pPr>
            <a:r>
              <a:rPr lang="en-CA" dirty="0" smtClean="0"/>
              <a:t>What </a:t>
            </a:r>
            <a:r>
              <a:rPr lang="en-CA" dirty="0"/>
              <a:t>experience do you have with people of different </a:t>
            </a:r>
            <a:r>
              <a:rPr lang="en-CA" dirty="0" smtClean="0"/>
              <a:t>ages?</a:t>
            </a:r>
            <a:endParaRPr lang="en-CA" dirty="0"/>
          </a:p>
          <a:p>
            <a:pPr marL="0" indent="0">
              <a:buNone/>
            </a:pPr>
            <a:r>
              <a:rPr lang="en-CA" dirty="0"/>
              <a:t>		</a:t>
            </a:r>
            <a:endParaRPr lang="en-CA" dirty="0" smtClean="0"/>
          </a:p>
          <a:p>
            <a:pPr marL="0" indent="0">
              <a:buNone/>
            </a:pPr>
            <a:r>
              <a:rPr lang="en-CA" dirty="0"/>
              <a:t>	</a:t>
            </a:r>
            <a:r>
              <a:rPr lang="en-CA" dirty="0" smtClean="0"/>
              <a:t>	- </a:t>
            </a:r>
            <a:r>
              <a:rPr lang="en-CA" dirty="0"/>
              <a:t>New-born babies?</a:t>
            </a:r>
          </a:p>
          <a:p>
            <a:pPr marL="0" indent="0">
              <a:buNone/>
            </a:pPr>
            <a:r>
              <a:rPr lang="en-CA" dirty="0"/>
              <a:t>		- Children?</a:t>
            </a:r>
          </a:p>
          <a:p>
            <a:pPr marL="0" indent="0">
              <a:buNone/>
            </a:pPr>
            <a:r>
              <a:rPr lang="en-CA" dirty="0"/>
              <a:t>		- Adolescents? </a:t>
            </a:r>
          </a:p>
          <a:p>
            <a:pPr marL="0" indent="0">
              <a:buNone/>
            </a:pPr>
            <a:r>
              <a:rPr lang="en-CA" dirty="0"/>
              <a:t>		- Adults?</a:t>
            </a:r>
          </a:p>
          <a:p>
            <a:pPr marL="0" indent="0">
              <a:buNone/>
            </a:pPr>
            <a:r>
              <a:rPr lang="en-CA" dirty="0"/>
              <a:t>		- Elderly?</a:t>
            </a:r>
          </a:p>
          <a:p>
            <a:pPr marL="0" indent="0">
              <a:buNone/>
            </a:pPr>
            <a:endParaRPr lang="en-CA" dirty="0"/>
          </a:p>
          <a:p>
            <a:pPr marL="0" indent="0">
              <a:buNone/>
            </a:pPr>
            <a:r>
              <a:rPr lang="en-CA" dirty="0"/>
              <a:t>	- What are some of the social, emotional, cognitive or physical 					attributes </a:t>
            </a:r>
            <a:r>
              <a:rPr lang="en-CA" dirty="0" smtClean="0"/>
              <a:t>of these </a:t>
            </a:r>
            <a:r>
              <a:rPr lang="en-CA" dirty="0"/>
              <a:t>developmental phases?</a:t>
            </a:r>
          </a:p>
          <a:p>
            <a:endParaRPr lang="en-CA" dirty="0"/>
          </a:p>
        </p:txBody>
      </p:sp>
    </p:spTree>
    <p:extLst>
      <p:ext uri="{BB962C8B-B14F-4D97-AF65-F5344CB8AC3E}">
        <p14:creationId xmlns:p14="http://schemas.microsoft.com/office/powerpoint/2010/main" val="210943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Course Text Book</a:t>
            </a:r>
            <a:endParaRPr lang="en-CA" dirty="0"/>
          </a:p>
        </p:txBody>
      </p:sp>
      <p:sp>
        <p:nvSpPr>
          <p:cNvPr id="3" name="Content Placeholder 2"/>
          <p:cNvSpPr>
            <a:spLocks noGrp="1"/>
          </p:cNvSpPr>
          <p:nvPr>
            <p:ph idx="1"/>
          </p:nvPr>
        </p:nvSpPr>
        <p:spPr/>
        <p:txBody>
          <a:bodyPr/>
          <a:lstStyle/>
          <a:p>
            <a:pPr marL="0" indent="0">
              <a:buNone/>
            </a:pPr>
            <a:r>
              <a:rPr lang="en-CA" dirty="0" smtClean="0"/>
              <a:t>Boyd</a:t>
            </a:r>
            <a:r>
              <a:rPr lang="en-CA" dirty="0"/>
              <a:t>, D., Johnson, P., Bee, H. (2015) Lifespan Development, Fifth Canadian Edition, Pearson, </a:t>
            </a:r>
            <a:r>
              <a:rPr lang="en-CA" dirty="0" smtClean="0"/>
              <a:t>Toronto</a:t>
            </a:r>
          </a:p>
          <a:p>
            <a:pPr marL="0" indent="0">
              <a:buNone/>
            </a:pPr>
            <a:endParaRPr lang="en-CA" dirty="0" smtClean="0"/>
          </a:p>
          <a:p>
            <a:pPr marL="0" indent="0">
              <a:buNone/>
            </a:pPr>
            <a:r>
              <a:rPr lang="en-CA" dirty="0"/>
              <a:t>In this course, we will critically examine the readings by participating in discussions; therefore all readings </a:t>
            </a:r>
            <a:r>
              <a:rPr lang="en-CA" b="1" dirty="0"/>
              <a:t>MUST</a:t>
            </a:r>
            <a:r>
              <a:rPr lang="en-CA" dirty="0"/>
              <a:t> be completed </a:t>
            </a:r>
            <a:r>
              <a:rPr lang="en-CA" b="1" dirty="0"/>
              <a:t>BEFORE</a:t>
            </a:r>
            <a:r>
              <a:rPr lang="en-CA" dirty="0"/>
              <a:t> each class. Attendance is mandatory, especially during the oral presentation days. </a:t>
            </a:r>
            <a:r>
              <a:rPr lang="en-CA" dirty="0" smtClean="0"/>
              <a:t>Two </a:t>
            </a:r>
            <a:r>
              <a:rPr lang="en-CA" dirty="0"/>
              <a:t>percent will be deducted from your final grade for every day you are not present during the oral presentations. If you are not present for the day your group is scheduled for the oral presentation, you will not receive </a:t>
            </a:r>
            <a:r>
              <a:rPr lang="en-CA" dirty="0" smtClean="0"/>
              <a:t>a grade </a:t>
            </a:r>
            <a:r>
              <a:rPr lang="en-CA" dirty="0"/>
              <a:t>for the presentation. </a:t>
            </a:r>
            <a:endParaRPr lang="en-CA" dirty="0"/>
          </a:p>
        </p:txBody>
      </p:sp>
    </p:spTree>
    <p:extLst>
      <p:ext uri="{BB962C8B-B14F-4D97-AF65-F5344CB8AC3E}">
        <p14:creationId xmlns:p14="http://schemas.microsoft.com/office/powerpoint/2010/main" val="3555598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Course Schedule</a:t>
            </a:r>
            <a:endParaRPr lang="en-CA" dirty="0"/>
          </a:p>
        </p:txBody>
      </p:sp>
      <p:sp>
        <p:nvSpPr>
          <p:cNvPr id="3" name="Content Placeholder 2"/>
          <p:cNvSpPr>
            <a:spLocks noGrp="1"/>
          </p:cNvSpPr>
          <p:nvPr>
            <p:ph idx="1"/>
          </p:nvPr>
        </p:nvSpPr>
        <p:spPr/>
        <p:txBody>
          <a:bodyPr>
            <a:normAutofit fontScale="47500" lnSpcReduction="20000"/>
          </a:bodyPr>
          <a:lstStyle/>
          <a:p>
            <a:pPr marL="0" indent="0">
              <a:lnSpc>
                <a:spcPct val="120000"/>
              </a:lnSpc>
              <a:spcBef>
                <a:spcPts val="0"/>
              </a:spcBef>
              <a:spcAft>
                <a:spcPts val="0"/>
              </a:spcAft>
              <a:buNone/>
            </a:pPr>
            <a:r>
              <a:rPr lang="en-CA" sz="2500" dirty="0" smtClean="0"/>
              <a:t>January </a:t>
            </a:r>
            <a:r>
              <a:rPr lang="en-CA" sz="2500" dirty="0"/>
              <a:t>13</a:t>
            </a:r>
            <a:r>
              <a:rPr lang="en-CA" sz="2500" baseline="30000" dirty="0"/>
              <a:t>th</a:t>
            </a:r>
            <a:r>
              <a:rPr lang="en-CA" sz="2500" dirty="0"/>
              <a:t> – Chapter 1: Basic Concepts and Methods</a:t>
            </a:r>
          </a:p>
          <a:p>
            <a:pPr marL="0" indent="0">
              <a:lnSpc>
                <a:spcPct val="120000"/>
              </a:lnSpc>
              <a:spcBef>
                <a:spcPts val="0"/>
              </a:spcBef>
              <a:spcAft>
                <a:spcPts val="0"/>
              </a:spcAft>
              <a:buNone/>
            </a:pPr>
            <a:endParaRPr lang="en-CA" sz="2500" dirty="0" smtClean="0"/>
          </a:p>
          <a:p>
            <a:pPr marL="0" indent="0">
              <a:lnSpc>
                <a:spcPct val="120000"/>
              </a:lnSpc>
              <a:spcBef>
                <a:spcPts val="0"/>
              </a:spcBef>
              <a:spcAft>
                <a:spcPts val="0"/>
              </a:spcAft>
              <a:buNone/>
            </a:pPr>
            <a:r>
              <a:rPr lang="en-CA" sz="2500" dirty="0" smtClean="0"/>
              <a:t>January </a:t>
            </a:r>
            <a:r>
              <a:rPr lang="en-CA" sz="2500" dirty="0"/>
              <a:t>8</a:t>
            </a:r>
            <a:r>
              <a:rPr lang="en-CA" sz="2500" baseline="30000" dirty="0"/>
              <a:t>th</a:t>
            </a:r>
            <a:r>
              <a:rPr lang="en-CA" sz="2500" dirty="0"/>
              <a:t> – </a:t>
            </a:r>
            <a:r>
              <a:rPr lang="en-CA" sz="2500" dirty="0" smtClean="0"/>
              <a:t>Introduction</a:t>
            </a:r>
            <a:endParaRPr lang="en-CA" sz="2500" dirty="0"/>
          </a:p>
          <a:p>
            <a:pPr marL="0" indent="0">
              <a:lnSpc>
                <a:spcPct val="120000"/>
              </a:lnSpc>
              <a:spcBef>
                <a:spcPts val="0"/>
              </a:spcBef>
              <a:spcAft>
                <a:spcPts val="0"/>
              </a:spcAft>
              <a:buNone/>
            </a:pPr>
            <a:r>
              <a:rPr lang="en-CA" sz="2500" dirty="0" smtClean="0"/>
              <a:t>January </a:t>
            </a:r>
            <a:r>
              <a:rPr lang="en-CA" sz="2500" dirty="0"/>
              <a:t>15</a:t>
            </a:r>
            <a:r>
              <a:rPr lang="en-CA" sz="2500" baseline="30000" dirty="0"/>
              <a:t>th</a:t>
            </a:r>
            <a:r>
              <a:rPr lang="en-CA" sz="2500" dirty="0"/>
              <a:t> – Chapter 2: Theories of Development</a:t>
            </a:r>
          </a:p>
          <a:p>
            <a:pPr marL="0" indent="0">
              <a:lnSpc>
                <a:spcPct val="120000"/>
              </a:lnSpc>
              <a:spcBef>
                <a:spcPts val="0"/>
              </a:spcBef>
              <a:spcAft>
                <a:spcPts val="0"/>
              </a:spcAft>
              <a:buNone/>
            </a:pPr>
            <a:r>
              <a:rPr lang="en-CA" sz="2500" dirty="0"/>
              <a:t> </a:t>
            </a:r>
          </a:p>
          <a:p>
            <a:pPr marL="0" indent="0">
              <a:lnSpc>
                <a:spcPct val="120000"/>
              </a:lnSpc>
              <a:spcBef>
                <a:spcPts val="0"/>
              </a:spcBef>
              <a:spcAft>
                <a:spcPts val="0"/>
              </a:spcAft>
              <a:buNone/>
            </a:pPr>
            <a:r>
              <a:rPr lang="en-CA" sz="2500" dirty="0"/>
              <a:t>January 20</a:t>
            </a:r>
            <a:r>
              <a:rPr lang="en-CA" sz="2500" baseline="30000" dirty="0"/>
              <a:t>th</a:t>
            </a:r>
            <a:r>
              <a:rPr lang="en-CA" sz="2500" dirty="0"/>
              <a:t> – Chapter 3: Prenatal Development and Birth</a:t>
            </a:r>
          </a:p>
          <a:p>
            <a:pPr marL="0" indent="0">
              <a:lnSpc>
                <a:spcPct val="120000"/>
              </a:lnSpc>
              <a:spcBef>
                <a:spcPts val="0"/>
              </a:spcBef>
              <a:spcAft>
                <a:spcPts val="0"/>
              </a:spcAft>
              <a:buNone/>
            </a:pPr>
            <a:r>
              <a:rPr lang="en-CA" sz="2500" dirty="0"/>
              <a:t>January 22</a:t>
            </a:r>
            <a:r>
              <a:rPr lang="en-CA" sz="2500" baseline="30000" dirty="0"/>
              <a:t>nd</a:t>
            </a:r>
            <a:r>
              <a:rPr lang="en-CA" sz="2500" dirty="0"/>
              <a:t> – Chapter 4: Physical, Sensory and Perceptual Development in Infancy</a:t>
            </a:r>
          </a:p>
          <a:p>
            <a:pPr marL="0" indent="0">
              <a:lnSpc>
                <a:spcPct val="120000"/>
              </a:lnSpc>
              <a:spcBef>
                <a:spcPts val="0"/>
              </a:spcBef>
              <a:spcAft>
                <a:spcPts val="0"/>
              </a:spcAft>
              <a:buNone/>
            </a:pPr>
            <a:r>
              <a:rPr lang="en-CA" sz="2500" dirty="0"/>
              <a:t> </a:t>
            </a:r>
          </a:p>
          <a:p>
            <a:pPr marL="0" indent="0">
              <a:lnSpc>
                <a:spcPct val="120000"/>
              </a:lnSpc>
              <a:spcBef>
                <a:spcPts val="0"/>
              </a:spcBef>
              <a:spcAft>
                <a:spcPts val="0"/>
              </a:spcAft>
              <a:buNone/>
            </a:pPr>
            <a:r>
              <a:rPr lang="en-CA" sz="2500" dirty="0"/>
              <a:t>January 27</a:t>
            </a:r>
            <a:r>
              <a:rPr lang="en-CA" sz="2500" baseline="30000" dirty="0"/>
              <a:t>th</a:t>
            </a:r>
            <a:r>
              <a:rPr lang="en-CA" sz="2500" dirty="0"/>
              <a:t> – Chapter 5: Cognitive Development in Infancy</a:t>
            </a:r>
          </a:p>
          <a:p>
            <a:pPr marL="0" indent="0">
              <a:lnSpc>
                <a:spcPct val="120000"/>
              </a:lnSpc>
              <a:spcBef>
                <a:spcPts val="0"/>
              </a:spcBef>
              <a:spcAft>
                <a:spcPts val="0"/>
              </a:spcAft>
              <a:buNone/>
            </a:pPr>
            <a:r>
              <a:rPr lang="en-CA" sz="2500" dirty="0"/>
              <a:t>January 29</a:t>
            </a:r>
            <a:r>
              <a:rPr lang="en-CA" sz="2500" baseline="30000" dirty="0"/>
              <a:t>th</a:t>
            </a:r>
            <a:r>
              <a:rPr lang="en-CA" sz="2500" dirty="0"/>
              <a:t> – Chapter 6: Social and Personality Development in Infancy</a:t>
            </a:r>
          </a:p>
          <a:p>
            <a:pPr marL="0" indent="0">
              <a:lnSpc>
                <a:spcPct val="120000"/>
              </a:lnSpc>
              <a:spcBef>
                <a:spcPts val="0"/>
              </a:spcBef>
              <a:spcAft>
                <a:spcPts val="0"/>
              </a:spcAft>
              <a:buNone/>
            </a:pPr>
            <a:r>
              <a:rPr lang="en-CA" sz="2500" dirty="0"/>
              <a:t> </a:t>
            </a:r>
          </a:p>
          <a:p>
            <a:pPr marL="0" indent="0">
              <a:lnSpc>
                <a:spcPct val="120000"/>
              </a:lnSpc>
              <a:spcBef>
                <a:spcPts val="0"/>
              </a:spcBef>
              <a:spcAft>
                <a:spcPts val="0"/>
              </a:spcAft>
              <a:buNone/>
            </a:pPr>
            <a:r>
              <a:rPr lang="en-CA" sz="2500" dirty="0"/>
              <a:t>February 3</a:t>
            </a:r>
            <a:r>
              <a:rPr lang="en-CA" sz="2500" baseline="30000" dirty="0"/>
              <a:t>rd</a:t>
            </a:r>
            <a:r>
              <a:rPr lang="en-CA" sz="2500" dirty="0"/>
              <a:t> – Chapter 7: Physical and Cognitive Development in Early Childhood</a:t>
            </a:r>
          </a:p>
          <a:p>
            <a:pPr marL="0" indent="0">
              <a:lnSpc>
                <a:spcPct val="120000"/>
              </a:lnSpc>
              <a:spcBef>
                <a:spcPts val="0"/>
              </a:spcBef>
              <a:spcAft>
                <a:spcPts val="0"/>
              </a:spcAft>
              <a:buNone/>
            </a:pPr>
            <a:r>
              <a:rPr lang="en-CA" sz="2500" dirty="0"/>
              <a:t>February 5</a:t>
            </a:r>
            <a:r>
              <a:rPr lang="en-CA" sz="2500" baseline="30000" dirty="0"/>
              <a:t>th</a:t>
            </a:r>
            <a:r>
              <a:rPr lang="en-CA" sz="2500" dirty="0"/>
              <a:t> – Review for Exam 1</a:t>
            </a:r>
          </a:p>
          <a:p>
            <a:pPr marL="0" indent="0">
              <a:lnSpc>
                <a:spcPct val="120000"/>
              </a:lnSpc>
              <a:spcBef>
                <a:spcPts val="0"/>
              </a:spcBef>
              <a:spcAft>
                <a:spcPts val="0"/>
              </a:spcAft>
              <a:buNone/>
            </a:pPr>
            <a:r>
              <a:rPr lang="en-CA" sz="2500" dirty="0"/>
              <a:t> </a:t>
            </a:r>
          </a:p>
          <a:p>
            <a:pPr marL="0" indent="0">
              <a:lnSpc>
                <a:spcPct val="120000"/>
              </a:lnSpc>
              <a:spcBef>
                <a:spcPts val="0"/>
              </a:spcBef>
              <a:spcAft>
                <a:spcPts val="0"/>
              </a:spcAft>
              <a:buNone/>
            </a:pPr>
            <a:r>
              <a:rPr lang="en-CA" sz="2500" dirty="0"/>
              <a:t>February 10</a:t>
            </a:r>
            <a:r>
              <a:rPr lang="en-CA" sz="2500" baseline="30000" dirty="0"/>
              <a:t>th</a:t>
            </a:r>
            <a:r>
              <a:rPr lang="en-CA" sz="2500" dirty="0"/>
              <a:t> – Exam 1</a:t>
            </a:r>
          </a:p>
          <a:p>
            <a:pPr marL="0" indent="0">
              <a:lnSpc>
                <a:spcPct val="120000"/>
              </a:lnSpc>
              <a:spcBef>
                <a:spcPts val="0"/>
              </a:spcBef>
              <a:spcAft>
                <a:spcPts val="0"/>
              </a:spcAft>
              <a:buNone/>
            </a:pPr>
            <a:r>
              <a:rPr lang="en-CA" sz="2500" dirty="0"/>
              <a:t>February 12</a:t>
            </a:r>
            <a:r>
              <a:rPr lang="en-CA" sz="2500" baseline="30000" dirty="0"/>
              <a:t>th</a:t>
            </a:r>
            <a:r>
              <a:rPr lang="en-CA" sz="2500" dirty="0"/>
              <a:t> – Preparation for Group Project</a:t>
            </a:r>
          </a:p>
          <a:p>
            <a:pPr marL="0" indent="0">
              <a:lnSpc>
                <a:spcPct val="120000"/>
              </a:lnSpc>
              <a:spcBef>
                <a:spcPts val="0"/>
              </a:spcBef>
              <a:spcAft>
                <a:spcPts val="0"/>
              </a:spcAft>
              <a:buNone/>
            </a:pPr>
            <a:r>
              <a:rPr lang="en-CA" sz="2500" dirty="0"/>
              <a:t> </a:t>
            </a:r>
          </a:p>
          <a:p>
            <a:pPr marL="0" indent="0">
              <a:lnSpc>
                <a:spcPct val="120000"/>
              </a:lnSpc>
              <a:spcBef>
                <a:spcPts val="0"/>
              </a:spcBef>
              <a:spcAft>
                <a:spcPts val="0"/>
              </a:spcAft>
              <a:buNone/>
            </a:pPr>
            <a:r>
              <a:rPr lang="en-CA" sz="2500" dirty="0"/>
              <a:t>February 17</a:t>
            </a:r>
            <a:r>
              <a:rPr lang="en-CA" sz="2500" baseline="30000" dirty="0"/>
              <a:t>th</a:t>
            </a:r>
            <a:r>
              <a:rPr lang="en-CA" sz="2500" dirty="0"/>
              <a:t> – Chapter 8</a:t>
            </a:r>
            <a:r>
              <a:rPr lang="en-CA" sz="2500" baseline="30000" dirty="0"/>
              <a:t>: </a:t>
            </a:r>
            <a:r>
              <a:rPr lang="en-CA" sz="2500" dirty="0"/>
              <a:t>Social and Personality Development in Early Childhood</a:t>
            </a:r>
          </a:p>
          <a:p>
            <a:pPr marL="0" indent="0">
              <a:lnSpc>
                <a:spcPct val="120000"/>
              </a:lnSpc>
              <a:spcBef>
                <a:spcPts val="0"/>
              </a:spcBef>
              <a:spcAft>
                <a:spcPts val="0"/>
              </a:spcAft>
              <a:buNone/>
            </a:pPr>
            <a:r>
              <a:rPr lang="en-CA" sz="2500" dirty="0"/>
              <a:t>February 19</a:t>
            </a:r>
            <a:r>
              <a:rPr lang="en-CA" sz="2500" baseline="30000" dirty="0"/>
              <a:t>th</a:t>
            </a:r>
            <a:r>
              <a:rPr lang="en-CA" sz="2500" dirty="0"/>
              <a:t> – Chapter 9: Physical and Cognitive Development in Middle Childhood</a:t>
            </a:r>
          </a:p>
          <a:p>
            <a:pPr marL="0" indent="0">
              <a:lnSpc>
                <a:spcPct val="120000"/>
              </a:lnSpc>
              <a:spcBef>
                <a:spcPts val="0"/>
              </a:spcBef>
              <a:spcAft>
                <a:spcPts val="0"/>
              </a:spcAft>
              <a:buNone/>
            </a:pPr>
            <a:r>
              <a:rPr lang="en-CA" sz="2500" dirty="0"/>
              <a:t>		</a:t>
            </a:r>
            <a:r>
              <a:rPr lang="en-CA" sz="2500" b="1" dirty="0"/>
              <a:t>Preliminary Assessment Due</a:t>
            </a:r>
            <a:endParaRPr lang="en-CA" sz="2500" dirty="0"/>
          </a:p>
          <a:p>
            <a:pPr marL="0" indent="0">
              <a:lnSpc>
                <a:spcPct val="120000"/>
              </a:lnSpc>
              <a:spcBef>
                <a:spcPts val="0"/>
              </a:spcBef>
              <a:spcAft>
                <a:spcPts val="0"/>
              </a:spcAft>
              <a:buNone/>
            </a:pPr>
            <a:endParaRPr lang="en-CA" dirty="0"/>
          </a:p>
        </p:txBody>
      </p:sp>
    </p:spTree>
    <p:extLst>
      <p:ext uri="{BB962C8B-B14F-4D97-AF65-F5344CB8AC3E}">
        <p14:creationId xmlns:p14="http://schemas.microsoft.com/office/powerpoint/2010/main" val="2331925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Course Schedule</a:t>
            </a:r>
            <a:endParaRPr lang="en-CA" dirty="0"/>
          </a:p>
        </p:txBody>
      </p:sp>
      <p:sp>
        <p:nvSpPr>
          <p:cNvPr id="3" name="Content Placeholder 2"/>
          <p:cNvSpPr>
            <a:spLocks noGrp="1"/>
          </p:cNvSpPr>
          <p:nvPr>
            <p:ph idx="1"/>
          </p:nvPr>
        </p:nvSpPr>
        <p:spPr/>
        <p:txBody>
          <a:bodyPr>
            <a:normAutofit fontScale="85000" lnSpcReduction="20000"/>
          </a:bodyPr>
          <a:lstStyle/>
          <a:p>
            <a:pPr marL="0" indent="0">
              <a:spcBef>
                <a:spcPts val="0"/>
              </a:spcBef>
              <a:spcAft>
                <a:spcPts val="0"/>
              </a:spcAft>
              <a:buNone/>
            </a:pPr>
            <a:r>
              <a:rPr lang="en-CA" dirty="0"/>
              <a:t>March 3</a:t>
            </a:r>
            <a:r>
              <a:rPr lang="en-CA" baseline="30000" dirty="0"/>
              <a:t>rd</a:t>
            </a:r>
            <a:r>
              <a:rPr lang="en-CA" dirty="0"/>
              <a:t> – Preparation Oral Presentation</a:t>
            </a:r>
          </a:p>
          <a:p>
            <a:pPr marL="0" indent="0">
              <a:spcBef>
                <a:spcPts val="0"/>
              </a:spcBef>
              <a:spcAft>
                <a:spcPts val="0"/>
              </a:spcAft>
              <a:buNone/>
            </a:pPr>
            <a:r>
              <a:rPr lang="en-CA" dirty="0"/>
              <a:t>March 5</a:t>
            </a:r>
            <a:r>
              <a:rPr lang="en-CA" baseline="30000" dirty="0"/>
              <a:t>th</a:t>
            </a:r>
            <a:r>
              <a:rPr lang="en-CA" dirty="0"/>
              <a:t> – Chapter 10: Social and Personality Development in Middle Childhood</a:t>
            </a:r>
          </a:p>
          <a:p>
            <a:pPr marL="0" indent="0">
              <a:spcBef>
                <a:spcPts val="0"/>
              </a:spcBef>
              <a:spcAft>
                <a:spcPts val="0"/>
              </a:spcAft>
              <a:buNone/>
            </a:pPr>
            <a:r>
              <a:rPr lang="en-CA" dirty="0"/>
              <a:t> </a:t>
            </a:r>
          </a:p>
          <a:p>
            <a:pPr marL="0" indent="0">
              <a:spcBef>
                <a:spcPts val="0"/>
              </a:spcBef>
              <a:spcAft>
                <a:spcPts val="0"/>
              </a:spcAft>
              <a:buNone/>
            </a:pPr>
            <a:r>
              <a:rPr lang="en-CA" dirty="0"/>
              <a:t>March 10</a:t>
            </a:r>
            <a:r>
              <a:rPr lang="en-CA" baseline="30000" dirty="0"/>
              <a:t>th</a:t>
            </a:r>
            <a:r>
              <a:rPr lang="en-CA" dirty="0"/>
              <a:t> – Chapter 11: Physical and Cognitive Development in Adolescence </a:t>
            </a:r>
          </a:p>
          <a:p>
            <a:pPr marL="0" indent="0">
              <a:spcBef>
                <a:spcPts val="0"/>
              </a:spcBef>
              <a:spcAft>
                <a:spcPts val="0"/>
              </a:spcAft>
              <a:buNone/>
            </a:pPr>
            <a:r>
              <a:rPr lang="en-CA" dirty="0"/>
              <a:t>March 12</a:t>
            </a:r>
            <a:r>
              <a:rPr lang="en-CA" baseline="30000" dirty="0"/>
              <a:t>th</a:t>
            </a:r>
            <a:r>
              <a:rPr lang="en-CA" dirty="0"/>
              <a:t> – Feedback Regarding Final Paper</a:t>
            </a:r>
          </a:p>
          <a:p>
            <a:pPr marL="0" indent="0">
              <a:spcBef>
                <a:spcPts val="0"/>
              </a:spcBef>
              <a:spcAft>
                <a:spcPts val="0"/>
              </a:spcAft>
              <a:buNone/>
            </a:pPr>
            <a:r>
              <a:rPr lang="en-CA" dirty="0"/>
              <a:t> </a:t>
            </a:r>
          </a:p>
          <a:p>
            <a:pPr marL="0" indent="0">
              <a:spcBef>
                <a:spcPts val="0"/>
              </a:spcBef>
              <a:spcAft>
                <a:spcPts val="0"/>
              </a:spcAft>
              <a:buNone/>
            </a:pPr>
            <a:r>
              <a:rPr lang="en-CA" dirty="0"/>
              <a:t>March 17</a:t>
            </a:r>
            <a:r>
              <a:rPr lang="en-CA" baseline="30000" dirty="0"/>
              <a:t>th</a:t>
            </a:r>
            <a:r>
              <a:rPr lang="en-CA" dirty="0"/>
              <a:t> – Chapter 12: Social and Personality Development in Adolescence</a:t>
            </a:r>
          </a:p>
          <a:p>
            <a:pPr marL="0" indent="0">
              <a:spcBef>
                <a:spcPts val="0"/>
              </a:spcBef>
              <a:spcAft>
                <a:spcPts val="0"/>
              </a:spcAft>
              <a:buNone/>
            </a:pPr>
            <a:r>
              <a:rPr lang="en-CA" dirty="0"/>
              <a:t>March 19</a:t>
            </a:r>
            <a:r>
              <a:rPr lang="en-CA" baseline="30000" dirty="0"/>
              <a:t>th</a:t>
            </a:r>
            <a:r>
              <a:rPr lang="en-CA" dirty="0"/>
              <a:t> – Chapter 13: Physical and Cognitive Development in Early Adulthood</a:t>
            </a:r>
          </a:p>
          <a:p>
            <a:pPr marL="0" indent="0">
              <a:spcBef>
                <a:spcPts val="0"/>
              </a:spcBef>
              <a:spcAft>
                <a:spcPts val="0"/>
              </a:spcAft>
              <a:buNone/>
            </a:pPr>
            <a:r>
              <a:rPr lang="en-CA" dirty="0"/>
              <a:t> </a:t>
            </a:r>
          </a:p>
          <a:p>
            <a:pPr marL="0" indent="0">
              <a:spcBef>
                <a:spcPts val="0"/>
              </a:spcBef>
              <a:spcAft>
                <a:spcPts val="0"/>
              </a:spcAft>
              <a:buNone/>
            </a:pPr>
            <a:r>
              <a:rPr lang="en-CA" dirty="0"/>
              <a:t>March 24</a:t>
            </a:r>
            <a:r>
              <a:rPr lang="en-CA" baseline="30000" dirty="0"/>
              <a:t>th</a:t>
            </a:r>
            <a:r>
              <a:rPr lang="en-CA" dirty="0"/>
              <a:t> – Chapter 14: Social and Personality Development in Early Adulthood</a:t>
            </a:r>
          </a:p>
          <a:p>
            <a:pPr marL="0" indent="0">
              <a:spcBef>
                <a:spcPts val="0"/>
              </a:spcBef>
              <a:spcAft>
                <a:spcPts val="0"/>
              </a:spcAft>
              <a:buNone/>
            </a:pPr>
            <a:r>
              <a:rPr lang="en-CA" dirty="0"/>
              <a:t>March 26</a:t>
            </a:r>
            <a:r>
              <a:rPr lang="en-CA" baseline="30000" dirty="0"/>
              <a:t>th</a:t>
            </a:r>
            <a:r>
              <a:rPr lang="en-CA" dirty="0"/>
              <a:t> – Preparation for Exam 2</a:t>
            </a:r>
          </a:p>
          <a:p>
            <a:pPr marL="0" indent="0">
              <a:spcBef>
                <a:spcPts val="0"/>
              </a:spcBef>
              <a:spcAft>
                <a:spcPts val="0"/>
              </a:spcAft>
              <a:buNone/>
            </a:pPr>
            <a:r>
              <a:rPr lang="en-CA" dirty="0"/>
              <a:t> </a:t>
            </a:r>
          </a:p>
          <a:p>
            <a:pPr marL="0" indent="0">
              <a:spcBef>
                <a:spcPts val="0"/>
              </a:spcBef>
              <a:spcAft>
                <a:spcPts val="0"/>
              </a:spcAft>
              <a:buNone/>
            </a:pPr>
            <a:r>
              <a:rPr lang="en-CA" dirty="0"/>
              <a:t>March 31</a:t>
            </a:r>
            <a:r>
              <a:rPr lang="en-CA" baseline="30000" dirty="0"/>
              <a:t>st</a:t>
            </a:r>
            <a:r>
              <a:rPr lang="en-CA" dirty="0"/>
              <a:t> – Exam 2</a:t>
            </a:r>
          </a:p>
          <a:p>
            <a:pPr marL="0" indent="0">
              <a:spcBef>
                <a:spcPts val="0"/>
              </a:spcBef>
              <a:spcAft>
                <a:spcPts val="0"/>
              </a:spcAft>
              <a:buNone/>
            </a:pPr>
            <a:r>
              <a:rPr lang="en-CA" dirty="0"/>
              <a:t>April 2</a:t>
            </a:r>
            <a:r>
              <a:rPr lang="en-CA" baseline="30000" dirty="0"/>
              <a:t>nd</a:t>
            </a:r>
            <a:r>
              <a:rPr lang="en-CA" dirty="0"/>
              <a:t> – Oral Presentations</a:t>
            </a:r>
          </a:p>
          <a:p>
            <a:pPr marL="0" indent="0">
              <a:spcBef>
                <a:spcPts val="0"/>
              </a:spcBef>
              <a:spcAft>
                <a:spcPts val="0"/>
              </a:spcAft>
              <a:buNone/>
            </a:pPr>
            <a:r>
              <a:rPr lang="en-CA" dirty="0"/>
              <a:t> </a:t>
            </a:r>
          </a:p>
          <a:p>
            <a:pPr marL="0" indent="0">
              <a:spcBef>
                <a:spcPts val="0"/>
              </a:spcBef>
              <a:spcAft>
                <a:spcPts val="0"/>
              </a:spcAft>
              <a:buNone/>
            </a:pPr>
            <a:r>
              <a:rPr lang="en-CA" dirty="0"/>
              <a:t>April 7</a:t>
            </a:r>
            <a:r>
              <a:rPr lang="en-CA" baseline="30000" dirty="0"/>
              <a:t>th</a:t>
            </a:r>
            <a:r>
              <a:rPr lang="en-CA" dirty="0"/>
              <a:t> – Oral Presentations</a:t>
            </a:r>
          </a:p>
          <a:p>
            <a:pPr marL="0" indent="0">
              <a:spcBef>
                <a:spcPts val="0"/>
              </a:spcBef>
              <a:spcAft>
                <a:spcPts val="0"/>
              </a:spcAft>
              <a:buNone/>
            </a:pPr>
            <a:r>
              <a:rPr lang="en-CA" dirty="0"/>
              <a:t>April 9</a:t>
            </a:r>
            <a:r>
              <a:rPr lang="en-CA" baseline="30000" dirty="0"/>
              <a:t>th</a:t>
            </a:r>
            <a:r>
              <a:rPr lang="en-CA" dirty="0"/>
              <a:t> – Oral Presentations</a:t>
            </a:r>
          </a:p>
          <a:p>
            <a:pPr marL="0" indent="0">
              <a:spcBef>
                <a:spcPts val="0"/>
              </a:spcBef>
              <a:spcAft>
                <a:spcPts val="0"/>
              </a:spcAft>
              <a:buNone/>
            </a:pPr>
            <a:r>
              <a:rPr lang="en-CA" dirty="0"/>
              <a:t> </a:t>
            </a:r>
          </a:p>
          <a:p>
            <a:pPr marL="0" indent="0">
              <a:spcBef>
                <a:spcPts val="0"/>
              </a:spcBef>
              <a:spcAft>
                <a:spcPts val="0"/>
              </a:spcAft>
              <a:buNone/>
            </a:pPr>
            <a:r>
              <a:rPr lang="en-CA" dirty="0"/>
              <a:t>April 14</a:t>
            </a:r>
            <a:r>
              <a:rPr lang="en-CA" baseline="30000" dirty="0"/>
              <a:t>th</a:t>
            </a:r>
            <a:r>
              <a:rPr lang="en-CA" dirty="0"/>
              <a:t> – Oral Presentations</a:t>
            </a:r>
          </a:p>
          <a:p>
            <a:pPr marL="0" indent="0">
              <a:spcBef>
                <a:spcPts val="0"/>
              </a:spcBef>
              <a:spcAft>
                <a:spcPts val="0"/>
              </a:spcAft>
              <a:buNone/>
            </a:pPr>
            <a:r>
              <a:rPr lang="en-CA" dirty="0"/>
              <a:t>		</a:t>
            </a:r>
            <a:r>
              <a:rPr lang="en-CA" b="1" dirty="0"/>
              <a:t>Group Paper Due</a:t>
            </a:r>
            <a:endParaRPr lang="en-CA" dirty="0"/>
          </a:p>
        </p:txBody>
      </p:sp>
    </p:spTree>
    <p:extLst>
      <p:ext uri="{BB962C8B-B14F-4D97-AF65-F5344CB8AC3E}">
        <p14:creationId xmlns:p14="http://schemas.microsoft.com/office/powerpoint/2010/main" val="2461495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Important for Exams</a:t>
            </a:r>
            <a:endParaRPr lang="en-CA" dirty="0"/>
          </a:p>
        </p:txBody>
      </p:sp>
      <p:sp>
        <p:nvSpPr>
          <p:cNvPr id="3" name="Content Placeholder 2"/>
          <p:cNvSpPr>
            <a:spLocks noGrp="1"/>
          </p:cNvSpPr>
          <p:nvPr>
            <p:ph idx="1"/>
          </p:nvPr>
        </p:nvSpPr>
        <p:spPr/>
        <p:txBody>
          <a:bodyPr/>
          <a:lstStyle/>
          <a:p>
            <a:pPr marL="0" indent="0">
              <a:buNone/>
            </a:pPr>
            <a:r>
              <a:rPr lang="en-CA" dirty="0" smtClean="0"/>
              <a:t>Your exam will consist of a combination of </a:t>
            </a:r>
            <a:r>
              <a:rPr lang="en-CA" dirty="0" smtClean="0"/>
              <a:t>definitions</a:t>
            </a:r>
            <a:r>
              <a:rPr lang="en-CA" dirty="0" smtClean="0"/>
              <a:t>, short answer and long answer questions. </a:t>
            </a:r>
          </a:p>
          <a:p>
            <a:pPr marL="0" indent="0">
              <a:buNone/>
            </a:pPr>
            <a:endParaRPr lang="en-CA" dirty="0"/>
          </a:p>
          <a:p>
            <a:pPr marL="0" indent="0">
              <a:buNone/>
            </a:pPr>
            <a:r>
              <a:rPr lang="en-CA" dirty="0" smtClean="0"/>
              <a:t>I will give you a thorough review before the exam. There will be no surprises. </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222632563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113</TotalTime>
  <Words>421</Words>
  <Application>Microsoft Office PowerPoint</Application>
  <PresentationFormat>Widescreen</PresentationFormat>
  <Paragraphs>119</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Calibri</vt:lpstr>
      <vt:lpstr>Calibri Light</vt:lpstr>
      <vt:lpstr>Retrospect</vt:lpstr>
      <vt:lpstr>Fundamentals of Lifespan Development</vt:lpstr>
      <vt:lpstr>Who am I?</vt:lpstr>
      <vt:lpstr>Course and Contact Information</vt:lpstr>
      <vt:lpstr>Who are You?</vt:lpstr>
      <vt:lpstr>Group Discussion</vt:lpstr>
      <vt:lpstr>Course Text Book</vt:lpstr>
      <vt:lpstr>Course Schedule</vt:lpstr>
      <vt:lpstr>Course Schedule</vt:lpstr>
      <vt:lpstr>Important for Exams</vt:lpstr>
      <vt:lpstr>Course Evaluation</vt:lpstr>
      <vt:lpstr>Letter Grade Equivalency</vt:lpstr>
      <vt:lpstr>Overview of Each Class</vt:lpstr>
      <vt:lpstr>Approach to the Course</vt:lpstr>
      <vt:lpstr>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Lifespan Development</dc:title>
  <dc:creator>Erik Chevrier</dc:creator>
  <cp:lastModifiedBy>Erik Chevrier</cp:lastModifiedBy>
  <cp:revision>28</cp:revision>
  <dcterms:created xsi:type="dcterms:W3CDTF">2014-09-03T00:43:59Z</dcterms:created>
  <dcterms:modified xsi:type="dcterms:W3CDTF">2015-01-08T04:37:49Z</dcterms:modified>
</cp:coreProperties>
</file>