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6" r:id="rId4"/>
    <p:sldId id="275" r:id="rId5"/>
    <p:sldId id="258" r:id="rId6"/>
    <p:sldId id="274" r:id="rId7"/>
    <p:sldId id="278" r:id="rId8"/>
    <p:sldId id="280" r:id="rId9"/>
    <p:sldId id="279" r:id="rId10"/>
    <p:sldId id="267" r:id="rId11"/>
    <p:sldId id="263" r:id="rId12"/>
    <p:sldId id="269" r:id="rId13"/>
    <p:sldId id="265" r:id="rId14"/>
    <p:sldId id="259" r:id="rId15"/>
    <p:sldId id="26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o7o2LYATD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Fundamentals of Lifespan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17– </a:t>
            </a:r>
            <a:r>
              <a:rPr lang="en-US" dirty="0" smtClean="0"/>
              <a:t>Social and personality development in early childhood</a:t>
            </a:r>
          </a:p>
        </p:txBody>
      </p:sp>
    </p:spTree>
    <p:extLst>
      <p:ext uri="{BB962C8B-B14F-4D97-AF65-F5344CB8AC3E}">
        <p14:creationId xmlns:p14="http://schemas.microsoft.com/office/powerpoint/2010/main" val="156020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Parenting and Discipline</a:t>
            </a:r>
            <a:endParaRPr lang="en-CA" dirty="0"/>
          </a:p>
        </p:txBody>
      </p:sp>
      <p:pic>
        <p:nvPicPr>
          <p:cNvPr id="5" name="table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6963" y="2531784"/>
            <a:ext cx="4938712" cy="265168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7472" indent="-347472">
              <a:buClr>
                <a:srgbClr val="FFC000"/>
              </a:buClr>
            </a:pPr>
            <a:r>
              <a:rPr 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Positive/Inductive Discipline </a:t>
            </a:r>
          </a:p>
          <a:p>
            <a:pPr marL="347472" indent="-347472">
              <a:buClr>
                <a:srgbClr val="FFC000"/>
              </a:buClr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Use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transgressions as opportunities to teach.</a:t>
            </a:r>
          </a:p>
          <a:p>
            <a:pPr marL="347472" indent="-347472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Reduce opportunities for misbehavior.</a:t>
            </a:r>
          </a:p>
          <a:p>
            <a:pPr marL="347472" indent="-347472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Provide reasons for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rules.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7472" indent="-347472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Have children participate in family duties and routines.</a:t>
            </a:r>
          </a:p>
          <a:p>
            <a:pPr marL="347472" indent="-347472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Try compromising and problem solving.</a:t>
            </a:r>
          </a:p>
          <a:p>
            <a:pPr marL="347472" indent="-347472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Encourage mature behavior.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800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Relationships</a:t>
            </a:r>
            <a:endParaRPr lang="en-CA" dirty="0"/>
          </a:p>
        </p:txBody>
      </p:sp>
      <p:pic>
        <p:nvPicPr>
          <p:cNvPr id="7" name="table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25750" y="1918951"/>
            <a:ext cx="7394278" cy="3950143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8620028" y="2202287"/>
            <a:ext cx="2535651" cy="36668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800" dirty="0" smtClean="0"/>
              <a:t>6 Months</a:t>
            </a:r>
            <a:endParaRPr lang="en-CA" sz="2800" dirty="0"/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r>
              <a:rPr lang="en-CA" sz="2800" dirty="0" smtClean="0"/>
              <a:t>14 Months</a:t>
            </a:r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r>
              <a:rPr lang="en-CA" sz="2800" dirty="0" smtClean="0"/>
              <a:t>18 Months</a:t>
            </a:r>
            <a:endParaRPr lang="en-CA" sz="2800" dirty="0"/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r>
              <a:rPr lang="en-CA" sz="2800" dirty="0" smtClean="0"/>
              <a:t>3 – 4 Years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7259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Aggression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Proactive – </a:t>
            </a:r>
            <a:r>
              <a:rPr lang="en-US" sz="1800" dirty="0" smtClean="0"/>
              <a:t>Children need to fulfill a need or desire</a:t>
            </a:r>
          </a:p>
          <a:p>
            <a:r>
              <a:rPr lang="en-US" sz="1800" b="1" dirty="0" smtClean="0"/>
              <a:t>Reactive – </a:t>
            </a:r>
            <a:r>
              <a:rPr lang="en-US" sz="1800" dirty="0" smtClean="0"/>
              <a:t>An angry defense response to provocation or a blocked goal and is meant to hurt another</a:t>
            </a:r>
            <a:endParaRPr lang="en-US" sz="1800" dirty="0"/>
          </a:p>
          <a:p>
            <a:endParaRPr lang="en-CA" dirty="0"/>
          </a:p>
        </p:txBody>
      </p:sp>
      <p:pic>
        <p:nvPicPr>
          <p:cNvPr id="6" name="table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7280" y="1845735"/>
            <a:ext cx="5113368" cy="3305814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266" y="3052293"/>
            <a:ext cx="4139414" cy="307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5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Friendships – Prosocial </a:t>
            </a:r>
            <a:r>
              <a:rPr lang="en-US" dirty="0" err="1" smtClean="0"/>
              <a:t>Behaviour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472" indent="-347472">
              <a:spcAft>
                <a:spcPts val="0"/>
              </a:spcAft>
              <a:buClr>
                <a:srgbClr val="FFC000"/>
              </a:buClr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Someone who “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likes you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,” plays with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you, shares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toys</a:t>
            </a:r>
          </a:p>
          <a:p>
            <a:pPr marL="347472" indent="-347472">
              <a:spcAft>
                <a:spcPts val="0"/>
              </a:spcAft>
              <a:buClr>
                <a:srgbClr val="FFC000"/>
              </a:buClr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Friendships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change frequently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7472" indent="-347472">
              <a:spcAft>
                <a:spcPts val="0"/>
              </a:spcAft>
              <a:buClr>
                <a:srgbClr val="FFC000"/>
              </a:buClr>
            </a:pPr>
            <a:r>
              <a:rPr lang="en-US" sz="2800" dirty="0">
                <a:latin typeface="Arial" charset="0"/>
                <a:ea typeface="ＭＳ Ｐゴシック" charset="0"/>
                <a:cs typeface="Arial" charset="0"/>
              </a:rPr>
              <a:t>Benefits of friendships:</a:t>
            </a:r>
          </a:p>
          <a:p>
            <a:pPr marL="740664" lvl="1" indent="-283464">
              <a:spcAft>
                <a:spcPts val="0"/>
              </a:spcAft>
              <a:buClr>
                <a:srgbClr val="FFC000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social support: cooperation and emotional expressiveness</a:t>
            </a:r>
          </a:p>
          <a:p>
            <a:pPr marL="740664" lvl="1" indent="-283464">
              <a:spcAft>
                <a:spcPts val="0"/>
              </a:spcAft>
              <a:buClr>
                <a:srgbClr val="FFC000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favorable school </a:t>
            </a: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adjustment</a:t>
            </a:r>
          </a:p>
          <a:p>
            <a:pPr marL="740664" lvl="1" indent="-283464">
              <a:spcAft>
                <a:spcPts val="0"/>
              </a:spcAft>
              <a:buClr>
                <a:srgbClr val="FFC000"/>
              </a:buClr>
            </a:pPr>
            <a:endParaRPr lang="en-US" sz="2400" dirty="0">
              <a:latin typeface="Arial" charset="0"/>
              <a:ea typeface="ＭＳ Ｐゴシック" charset="0"/>
              <a:cs typeface="Arial" charset="0"/>
            </a:endParaRPr>
          </a:p>
          <a:p>
            <a:pPr marL="457200" lvl="1" indent="0">
              <a:spcAft>
                <a:spcPts val="0"/>
              </a:spcAft>
              <a:buClr>
                <a:srgbClr val="FFC000"/>
              </a:buClr>
              <a:buNone/>
            </a:pP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Parents can directly and indirectly influence peer relations</a:t>
            </a:r>
            <a:endParaRPr lang="en-US" sz="2400" dirty="0">
              <a:latin typeface="Arial" charset="0"/>
              <a:ea typeface="ＭＳ Ｐゴシック" charset="0"/>
              <a:cs typeface="Arial" charset="0"/>
            </a:endParaRP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33759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and Self-Concept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From temperament to personality</a:t>
            </a:r>
          </a:p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Self-Concept</a:t>
            </a:r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The set of attributes, abilities, attitudes, and values that an individual believes defines who he or she is. </a:t>
            </a:r>
          </a:p>
          <a:p>
            <a:pPr marL="347472" indent="-347472">
              <a:buClr>
                <a:srgbClr val="FFC000"/>
              </a:buClr>
            </a:pPr>
            <a:r>
              <a:rPr lang="en-US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Categorical Self</a:t>
            </a:r>
            <a:endParaRPr lang="en-US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640080" lvl="1" indent="-347472">
              <a:buClr>
                <a:srgbClr val="FFC000"/>
              </a:buClr>
            </a:pPr>
            <a:r>
              <a:rPr lang="en-US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observable </a:t>
            </a:r>
            <a:r>
              <a: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characteristics (appearance, possessions, </a:t>
            </a:r>
            <a:r>
              <a:rPr lang="en-US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behavior)</a:t>
            </a:r>
            <a:endParaRPr lang="en-US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347472" indent="-347472">
              <a:buClr>
                <a:srgbClr val="FFC000"/>
              </a:buClr>
            </a:pPr>
            <a:r>
              <a:rPr lang="en-US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Emotional Self</a:t>
            </a:r>
          </a:p>
          <a:p>
            <a:pPr marL="640080" lvl="1" indent="-347472">
              <a:buClr>
                <a:srgbClr val="FFC000"/>
              </a:buClr>
            </a:pPr>
            <a:r>
              <a:rPr lang="en-US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typical </a:t>
            </a:r>
            <a:r>
              <a: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emotions and attitudes (“I like/don’t like </a:t>
            </a:r>
            <a:r>
              <a:rPr lang="en-US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…”)</a:t>
            </a:r>
            <a:endParaRPr lang="en-US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640080" lvl="1" indent="-347472">
              <a:buClr>
                <a:srgbClr val="FFC000"/>
              </a:buClr>
            </a:pPr>
            <a:r>
              <a:rPr lang="en-US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Emotional regulation</a:t>
            </a:r>
            <a:endParaRPr lang="en-US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35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347472">
              <a:buClr>
                <a:srgbClr val="FFC000"/>
              </a:buClr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Gains in Emotional Competence</a:t>
            </a:r>
          </a:p>
          <a:p>
            <a:pPr marL="0" lvl="1" indent="0">
              <a:buClr>
                <a:srgbClr val="FFC000"/>
              </a:buClr>
              <a:buNone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	Improvements in:</a:t>
            </a:r>
          </a:p>
          <a:p>
            <a:pPr marL="1035558" lvl="1" indent="-285750">
              <a:buClr>
                <a:srgbClr val="FFC000"/>
              </a:buClr>
            </a:pPr>
            <a:r>
              <a:rPr lang="en-US" sz="1600" dirty="0">
                <a:latin typeface="Arial" charset="0"/>
                <a:ea typeface="ＭＳ Ｐゴシック" charset="0"/>
                <a:cs typeface="ＭＳ Ｐゴシック" charset="0"/>
              </a:rPr>
              <a:t>emotional understanding</a:t>
            </a:r>
          </a:p>
          <a:p>
            <a:pPr marL="1035558" lvl="1" indent="-285750">
              <a:buClr>
                <a:srgbClr val="FFC000"/>
              </a:buClr>
            </a:pPr>
            <a:r>
              <a:rPr lang="en-US" sz="1600" dirty="0" smtClean="0">
                <a:latin typeface="Arial" charset="0"/>
                <a:ea typeface="ＭＳ Ｐゴシック" charset="0"/>
                <a:cs typeface="ＭＳ Ｐゴシック" charset="0"/>
              </a:rPr>
              <a:t>emotional </a:t>
            </a:r>
            <a:r>
              <a:rPr lang="en-US" sz="1600" dirty="0">
                <a:latin typeface="Arial" charset="0"/>
                <a:ea typeface="ＭＳ Ｐゴシック" charset="0"/>
                <a:cs typeface="ＭＳ Ｐゴシック" charset="0"/>
              </a:rPr>
              <a:t>self-regulation</a:t>
            </a:r>
          </a:p>
          <a:p>
            <a:pPr marL="347472" indent="-347472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Increase in self-conscious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emotions and moral emotions (i.e. shame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guilt, pride and empathy)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7472" indent="-347472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Preschoolers correctly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judge: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40664" lvl="1" indent="-283464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causes of emotions</a:t>
            </a:r>
          </a:p>
          <a:p>
            <a:pPr marL="740664" lvl="1" indent="-283464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consequences of emotions</a:t>
            </a:r>
          </a:p>
          <a:p>
            <a:pPr marL="740664" lvl="1" indent="-283464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behavioral signs of emotions</a:t>
            </a:r>
          </a:p>
          <a:p>
            <a:pPr marL="347472" indent="-347472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Parents, siblings, peers,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and make-believe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play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contribute to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understanding</a:t>
            </a: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347472" indent="-347472">
              <a:buClr>
                <a:srgbClr val="FFC000"/>
              </a:buClr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474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Feedback from Preliminary Report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3337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 smtClean="0">
                <a:hlinkClick r:id="rId2"/>
              </a:rPr>
              <a:t>Rethinking Gender Development – Judith Butler</a:t>
            </a:r>
            <a:endParaRPr lang="en-US" sz="4400" dirty="0" smtClean="0"/>
          </a:p>
          <a:p>
            <a:r>
              <a:rPr lang="en-CA" sz="4400" dirty="0" smtClean="0"/>
              <a:t>Terms from Textbook</a:t>
            </a:r>
          </a:p>
          <a:p>
            <a:pPr marL="201168" lvl="1" indent="0">
              <a:buNone/>
            </a:pPr>
            <a:r>
              <a:rPr lang="en-CA" sz="3600" dirty="0" smtClean="0"/>
              <a:t>Cognitive Developmental Explanation</a:t>
            </a:r>
          </a:p>
          <a:p>
            <a:pPr lvl="1"/>
            <a:r>
              <a:rPr lang="en-CA" sz="2600" dirty="0" smtClean="0"/>
              <a:t>Gender Identity</a:t>
            </a:r>
          </a:p>
          <a:p>
            <a:pPr lvl="1"/>
            <a:r>
              <a:rPr lang="en-CA" sz="2600" dirty="0" smtClean="0"/>
              <a:t>Gender Stability</a:t>
            </a:r>
          </a:p>
          <a:p>
            <a:pPr lvl="1"/>
            <a:r>
              <a:rPr lang="en-CA" sz="2600" dirty="0" smtClean="0"/>
              <a:t>Gender Consistency</a:t>
            </a:r>
          </a:p>
          <a:p>
            <a:pPr marL="201168" lvl="1" indent="0">
              <a:buNone/>
            </a:pPr>
            <a:r>
              <a:rPr lang="en-CA" sz="3600" dirty="0" smtClean="0"/>
              <a:t>Information Processing Approach</a:t>
            </a:r>
          </a:p>
          <a:p>
            <a:pPr lvl="1"/>
            <a:r>
              <a:rPr lang="en-CA" sz="2600" dirty="0" smtClean="0"/>
              <a:t>Gender Schema Theory</a:t>
            </a:r>
          </a:p>
          <a:p>
            <a:pPr lvl="1"/>
            <a:r>
              <a:rPr lang="en-CA" sz="2600" dirty="0" smtClean="0"/>
              <a:t>Gender Consistency Theory</a:t>
            </a:r>
          </a:p>
          <a:p>
            <a:pPr marL="201168" lvl="1" indent="0">
              <a:buNone/>
            </a:pPr>
            <a:r>
              <a:rPr lang="en-CA" sz="3600" dirty="0" smtClean="0"/>
              <a:t>Biological Approach</a:t>
            </a:r>
          </a:p>
          <a:p>
            <a:pPr lvl="1"/>
            <a:endParaRPr lang="en-CA" sz="3600" dirty="0"/>
          </a:p>
          <a:p>
            <a:pPr marL="201168" lvl="1" indent="0">
              <a:buNone/>
            </a:pPr>
            <a:r>
              <a:rPr lang="en-CA" sz="3600" dirty="0" smtClean="0"/>
              <a:t>Sex Role Knowledge </a:t>
            </a:r>
          </a:p>
          <a:p>
            <a:pPr marL="201168" lvl="1" indent="0">
              <a:buNone/>
            </a:pPr>
            <a:r>
              <a:rPr lang="en-CA" sz="3600" dirty="0" smtClean="0"/>
              <a:t>Sex-Typed Behaviour</a:t>
            </a:r>
          </a:p>
          <a:p>
            <a:pPr marL="201168" lvl="1" indent="0">
              <a:buNone/>
            </a:pPr>
            <a:r>
              <a:rPr lang="en-CA" sz="3600" dirty="0" smtClean="0"/>
              <a:t>Cross-Gender Behaviour		</a:t>
            </a:r>
            <a:r>
              <a:rPr lang="en-CA" sz="4400" b="1" dirty="0" smtClean="0"/>
              <a:t>For discussion only, you will not be tested on this!</a:t>
            </a:r>
            <a:endParaRPr lang="en-CA" sz="4400" b="1" dirty="0" smtClean="0">
              <a:hlinkClick r:id=""/>
            </a:endParaRPr>
          </a:p>
          <a:p>
            <a:pPr marL="201168" lvl="1" indent="0">
              <a:buNone/>
            </a:pPr>
            <a:endParaRPr lang="en-CA" sz="2200" dirty="0" smtClean="0">
              <a:hlinkClick r:id=""/>
            </a:endParaRPr>
          </a:p>
          <a:p>
            <a:endParaRPr lang="en-CA" sz="3600" dirty="0" smtClean="0">
              <a:hlinkClick r:id=""/>
            </a:endParaRPr>
          </a:p>
          <a:p>
            <a:endParaRPr lang="en-CA" sz="3600" dirty="0" smtClean="0"/>
          </a:p>
          <a:p>
            <a:pPr marL="0" indent="0">
              <a:buNone/>
            </a:pP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37814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Bronfenbrenner’s </a:t>
            </a:r>
            <a:r>
              <a:rPr lang="en-CA" dirty="0" smtClean="0"/>
              <a:t>Bio-Ecological </a:t>
            </a:r>
            <a:r>
              <a:rPr lang="en-CA" dirty="0"/>
              <a:t>Systems </a:t>
            </a:r>
            <a:r>
              <a:rPr lang="en-CA" dirty="0" smtClean="0"/>
              <a:t>Theory</a:t>
            </a:r>
            <a:endParaRPr lang="en-CA" dirty="0"/>
          </a:p>
        </p:txBody>
      </p:sp>
      <p:pic>
        <p:nvPicPr>
          <p:cNvPr id="4" name="Picture 4" descr="http://keats.kcl.ac.uk/pluginfile.php/737715/mod_resource/content/1/images/pic00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661" y="1975051"/>
            <a:ext cx="3989751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26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Social-Cognitive Perspective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/>
              <a:t>Person </a:t>
            </a:r>
            <a:r>
              <a:rPr lang="en-CA" dirty="0" smtClean="0"/>
              <a:t>Perception – Classify others</a:t>
            </a:r>
            <a:endParaRPr lang="en-CA" dirty="0"/>
          </a:p>
          <a:p>
            <a:r>
              <a:rPr lang="en-CA" dirty="0" smtClean="0"/>
              <a:t>Understanding Rules</a:t>
            </a:r>
          </a:p>
          <a:p>
            <a:r>
              <a:rPr lang="en-CA" dirty="0" smtClean="0"/>
              <a:t>Understanding Others’ Intentions</a:t>
            </a:r>
            <a:endParaRPr lang="en-CA" dirty="0"/>
          </a:p>
          <a:p>
            <a:endParaRPr lang="en-CA" dirty="0"/>
          </a:p>
          <a:p>
            <a:pPr lvl="1"/>
            <a:endParaRPr lang="en-CA" dirty="0"/>
          </a:p>
          <a:p>
            <a:endParaRPr lang="en-CA" dirty="0"/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573" y="1845735"/>
            <a:ext cx="4936907" cy="230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31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Erik Erikson – Psychosocial Stages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189" y="1841098"/>
            <a:ext cx="4698213" cy="4335626"/>
          </a:xfrm>
        </p:spPr>
      </p:pic>
    </p:spTree>
    <p:extLst>
      <p:ext uri="{BB962C8B-B14F-4D97-AF65-F5344CB8AC3E}">
        <p14:creationId xmlns:p14="http://schemas.microsoft.com/office/powerpoint/2010/main" val="36123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Erik Erikson – Psychosocial Stages</a:t>
            </a:r>
            <a:endParaRPr lang="en-CA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777" b="49777"/>
          <a:stretch/>
        </p:blipFill>
        <p:spPr>
          <a:xfrm>
            <a:off x="1213190" y="-2279560"/>
            <a:ext cx="9141424" cy="8435928"/>
          </a:xfrm>
        </p:spPr>
      </p:pic>
    </p:spTree>
    <p:extLst>
      <p:ext uri="{BB962C8B-B14F-4D97-AF65-F5344CB8AC3E}">
        <p14:creationId xmlns:p14="http://schemas.microsoft.com/office/powerpoint/2010/main" val="2456074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Bowlby’s Ethological Theory of Attachment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400" b="1" dirty="0" smtClean="0">
                <a:cs typeface="Arial" charset="0"/>
              </a:rPr>
              <a:t>Non-focused orienting and signaling (Birth to 3 months) – </a:t>
            </a:r>
            <a:r>
              <a:rPr lang="en-US" dirty="0" smtClean="0">
                <a:cs typeface="Arial" charset="0"/>
              </a:rPr>
              <a:t>Babies want attention from anyone whom they come in contact. Grasping, crying, smiling, gazing, etc..</a:t>
            </a:r>
            <a:endParaRPr lang="en-US" dirty="0">
              <a:cs typeface="Arial" charset="0"/>
            </a:endParaRPr>
          </a:p>
          <a:p>
            <a:pPr>
              <a:defRPr/>
            </a:pPr>
            <a:endParaRPr lang="en-US" sz="2400" b="1" dirty="0" smtClean="0">
              <a:cs typeface="Arial" charset="0"/>
            </a:endParaRPr>
          </a:p>
          <a:p>
            <a:pPr>
              <a:defRPr/>
            </a:pPr>
            <a:r>
              <a:rPr lang="en-US" sz="2400" b="1" dirty="0" smtClean="0">
                <a:cs typeface="Arial" charset="0"/>
              </a:rPr>
              <a:t>Focus on one or more figures (3 to 6 months) – </a:t>
            </a:r>
            <a:r>
              <a:rPr lang="en-US" dirty="0" smtClean="0">
                <a:cs typeface="Arial" charset="0"/>
              </a:rPr>
              <a:t>Direct attention from less people. </a:t>
            </a:r>
            <a:endParaRPr lang="en-US" sz="2400" b="1" dirty="0">
              <a:cs typeface="Arial" charset="0"/>
            </a:endParaRPr>
          </a:p>
          <a:p>
            <a:pPr>
              <a:defRPr/>
            </a:pPr>
            <a:endParaRPr lang="en-US" sz="2400" b="1" dirty="0" smtClean="0">
              <a:cs typeface="Arial" charset="0"/>
            </a:endParaRPr>
          </a:p>
          <a:p>
            <a:pPr>
              <a:defRPr/>
            </a:pPr>
            <a:r>
              <a:rPr lang="en-US" sz="2400" b="1" dirty="0" smtClean="0">
                <a:cs typeface="Arial" charset="0"/>
              </a:rPr>
              <a:t>Secure base behavior (6 – 24 months) –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Proximity seeking from ‘safe bases’. Primary caregiver (or multiple ‘primary care givers”). </a:t>
            </a:r>
          </a:p>
          <a:p>
            <a:pPr>
              <a:defRPr/>
            </a:pPr>
            <a:endParaRPr lang="en-US" sz="2400" b="1" dirty="0" smtClean="0">
              <a:cs typeface="Arial" charset="0"/>
            </a:endParaRPr>
          </a:p>
          <a:p>
            <a:pPr>
              <a:defRPr/>
            </a:pPr>
            <a:r>
              <a:rPr lang="en-US" sz="2400" b="1" dirty="0" smtClean="0">
                <a:cs typeface="Arial" charset="0"/>
              </a:rPr>
              <a:t>Internal model (24 months +) </a:t>
            </a:r>
            <a:r>
              <a:rPr lang="en-US" sz="2400" dirty="0" smtClean="0">
                <a:cs typeface="Arial" charset="0"/>
              </a:rPr>
              <a:t>– </a:t>
            </a:r>
            <a:r>
              <a:rPr lang="en-US" dirty="0" smtClean="0">
                <a:cs typeface="Arial" charset="0"/>
              </a:rPr>
              <a:t>Reciprocal exchanges in developing bonds with caregivers. </a:t>
            </a:r>
            <a:endParaRPr lang="en-US" dirty="0">
              <a:cs typeface="Arial" charset="0"/>
            </a:endParaRPr>
          </a:p>
          <a:p>
            <a:endParaRPr lang="en-CA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sz="2800" b="1" dirty="0" smtClean="0"/>
              <a:t>NEW CATEGORY (4 years of Age)</a:t>
            </a:r>
          </a:p>
          <a:p>
            <a:pPr>
              <a:spcBef>
                <a:spcPts val="200"/>
              </a:spcBef>
            </a:pPr>
            <a:endParaRPr lang="en-CA" sz="2400" dirty="0" smtClean="0"/>
          </a:p>
          <a:p>
            <a:pPr>
              <a:spcBef>
                <a:spcPts val="200"/>
              </a:spcBef>
            </a:pPr>
            <a:r>
              <a:rPr lang="en-CA" sz="3300" dirty="0" smtClean="0"/>
              <a:t>Goal-Corrected Partnership</a:t>
            </a:r>
          </a:p>
          <a:p>
            <a:pPr lvl="1"/>
            <a:r>
              <a:rPr lang="en-CA" sz="2400" dirty="0" smtClean="0"/>
              <a:t>People continue to exist when we are not there (object permanence)</a:t>
            </a:r>
          </a:p>
          <a:p>
            <a:pPr lvl="1"/>
            <a:r>
              <a:rPr lang="en-CA" sz="2400" dirty="0"/>
              <a:t>A</a:t>
            </a:r>
            <a:r>
              <a:rPr lang="en-CA" sz="2400" dirty="0" smtClean="0"/>
              <a:t> relationship continues to exist when people are not around (</a:t>
            </a:r>
            <a:r>
              <a:rPr lang="en-CA" sz="2400" dirty="0"/>
              <a:t>Goal-Corrected </a:t>
            </a:r>
            <a:r>
              <a:rPr lang="en-CA" sz="2400" dirty="0" smtClean="0"/>
              <a:t>Partnership)</a:t>
            </a:r>
          </a:p>
          <a:p>
            <a:pPr lvl="1"/>
            <a:r>
              <a:rPr lang="en-CA" sz="2400" dirty="0" smtClean="0"/>
              <a:t>Internal model begins to focus less on individual relationships and more about general social relationships</a:t>
            </a:r>
          </a:p>
          <a:p>
            <a:pPr lvl="1"/>
            <a:endParaRPr lang="en-CA" sz="22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9450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Parenting Styles (</a:t>
            </a:r>
            <a:r>
              <a:rPr lang="en-CA" dirty="0"/>
              <a:t>B</a:t>
            </a:r>
            <a:r>
              <a:rPr lang="en-CA" dirty="0" smtClean="0"/>
              <a:t>aumrind)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sz="2400" i="1" dirty="0" smtClean="0"/>
              <a:t>Diana Baumrind four aspects of family functioning</a:t>
            </a:r>
          </a:p>
          <a:p>
            <a:endParaRPr lang="en-CA" dirty="0" smtClean="0"/>
          </a:p>
          <a:p>
            <a:r>
              <a:rPr lang="en-CA" dirty="0" smtClean="0"/>
              <a:t>Warm/nurturing </a:t>
            </a:r>
          </a:p>
          <a:p>
            <a:r>
              <a:rPr lang="en-CA" dirty="0" smtClean="0"/>
              <a:t>Clarity and consistency of rules</a:t>
            </a:r>
          </a:p>
          <a:p>
            <a:r>
              <a:rPr lang="en-CA" dirty="0" smtClean="0"/>
              <a:t>Level of expectation</a:t>
            </a:r>
          </a:p>
          <a:p>
            <a:r>
              <a:rPr lang="en-CA" dirty="0" smtClean="0"/>
              <a:t>Communication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Patterns of parenting style</a:t>
            </a:r>
          </a:p>
          <a:p>
            <a:endParaRPr lang="en-CA" sz="2800" dirty="0"/>
          </a:p>
          <a:p>
            <a:r>
              <a:rPr lang="en-CA" sz="2400" dirty="0" smtClean="0"/>
              <a:t>Permissive</a:t>
            </a:r>
          </a:p>
          <a:p>
            <a:r>
              <a:rPr lang="en-CA" sz="2400" dirty="0" smtClean="0"/>
              <a:t>Authoritative</a:t>
            </a:r>
          </a:p>
          <a:p>
            <a:r>
              <a:rPr lang="en-CA" sz="2400" dirty="0" smtClean="0"/>
              <a:t>Authoritarian</a:t>
            </a:r>
          </a:p>
          <a:p>
            <a:endParaRPr lang="en-CA" sz="2400" dirty="0"/>
          </a:p>
          <a:p>
            <a:r>
              <a:rPr lang="en-CA" sz="2400" b="1" i="1" dirty="0" err="1" smtClean="0"/>
              <a:t>Maccoby</a:t>
            </a:r>
            <a:r>
              <a:rPr lang="en-CA" sz="2400" b="1" i="1" dirty="0" smtClean="0"/>
              <a:t> and Martin add ‘Uninvolved Parenting Style’ following Baumrind</a:t>
            </a:r>
            <a:endParaRPr lang="en-CA" sz="2400" b="1" i="1" dirty="0"/>
          </a:p>
        </p:txBody>
      </p:sp>
    </p:spTree>
    <p:extLst>
      <p:ext uri="{BB962C8B-B14F-4D97-AF65-F5344CB8AC3E}">
        <p14:creationId xmlns:p14="http://schemas.microsoft.com/office/powerpoint/2010/main" val="2188945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Parenting Styles</a:t>
            </a:r>
            <a:endParaRPr lang="en-CA" dirty="0"/>
          </a:p>
        </p:txBody>
      </p:sp>
      <p:pic>
        <p:nvPicPr>
          <p:cNvPr id="5" name="table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89355" y="2031841"/>
            <a:ext cx="8134949" cy="406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2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2868</TotalTime>
  <Words>461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Retrospect</vt:lpstr>
      <vt:lpstr>Fundamentals of Lifespan Development</vt:lpstr>
      <vt:lpstr>Video</vt:lpstr>
      <vt:lpstr>Bronfenbrenner’s Bio-Ecological Systems Theory</vt:lpstr>
      <vt:lpstr>Social-Cognitive Perspective</vt:lpstr>
      <vt:lpstr>Erik Erikson – Psychosocial Stages</vt:lpstr>
      <vt:lpstr>Erik Erikson – Psychosocial Stages</vt:lpstr>
      <vt:lpstr>Bowlby’s Ethological Theory of Attachment</vt:lpstr>
      <vt:lpstr>Parenting Styles (Baumrind)</vt:lpstr>
      <vt:lpstr>Parenting Styles</vt:lpstr>
      <vt:lpstr>Parenting and Discipline</vt:lpstr>
      <vt:lpstr>Peer Relationships</vt:lpstr>
      <vt:lpstr>Types of Aggression</vt:lpstr>
      <vt:lpstr>First Friendships – Prosocial Behaviour</vt:lpstr>
      <vt:lpstr>Personality and Self-Concept</vt:lpstr>
      <vt:lpstr>Emotional Development</vt:lpstr>
      <vt:lpstr>Feedback from Preliminary Report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41</cp:revision>
  <dcterms:created xsi:type="dcterms:W3CDTF">2014-10-01T03:53:06Z</dcterms:created>
  <dcterms:modified xsi:type="dcterms:W3CDTF">2015-02-19T02:47:01Z</dcterms:modified>
</cp:coreProperties>
</file>