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  <p:sldId id="268" r:id="rId7"/>
    <p:sldId id="262" r:id="rId8"/>
    <p:sldId id="267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DZFcDGpL4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Lifespan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February 19 – </a:t>
            </a:r>
            <a:r>
              <a:rPr lang="en-CA" dirty="0" smtClean="0"/>
              <a:t>Physical and Cognitive Development in Middle childhood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054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Videos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>
                <a:hlinkClick r:id="rId2"/>
              </a:rPr>
              <a:t>Changing Education Paradigms</a:t>
            </a:r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2327960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in School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is the role of educational institutions?</a:t>
            </a:r>
          </a:p>
          <a:p>
            <a:r>
              <a:rPr lang="en-CA" dirty="0" smtClean="0"/>
              <a:t>How are schools presently structured?</a:t>
            </a:r>
          </a:p>
          <a:p>
            <a:r>
              <a:rPr lang="en-CA" dirty="0" smtClean="0"/>
              <a:t>What are your educational </a:t>
            </a:r>
            <a:r>
              <a:rPr lang="en-CA" dirty="0" smtClean="0"/>
              <a:t>philosophies?</a:t>
            </a:r>
          </a:p>
          <a:p>
            <a:r>
              <a:rPr lang="en-CA" dirty="0" smtClean="0"/>
              <a:t>What </a:t>
            </a:r>
            <a:r>
              <a:rPr lang="en-CA" dirty="0" smtClean="0"/>
              <a:t>is the role of the teacher in a </a:t>
            </a:r>
            <a:r>
              <a:rPr lang="en-CA" dirty="0" smtClean="0"/>
              <a:t>school?</a:t>
            </a:r>
          </a:p>
          <a:p>
            <a:r>
              <a:rPr lang="en-CA" dirty="0" smtClean="0"/>
              <a:t>How </a:t>
            </a:r>
            <a:r>
              <a:rPr lang="en-CA" dirty="0" smtClean="0"/>
              <a:t>would you structure this course?</a:t>
            </a:r>
          </a:p>
          <a:p>
            <a:pPr marL="201168" lvl="1" indent="0">
              <a:buNone/>
            </a:pPr>
            <a:endParaRPr lang="en-CA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Key Terms:</a:t>
            </a:r>
          </a:p>
          <a:p>
            <a:pPr lvl="1"/>
            <a:r>
              <a:rPr lang="en-CA" dirty="0" smtClean="0"/>
              <a:t>Literacy (reading, writing, other media)</a:t>
            </a:r>
          </a:p>
          <a:p>
            <a:pPr lvl="1"/>
            <a:r>
              <a:rPr lang="en-CA" dirty="0" smtClean="0"/>
              <a:t>Systematic and explicit phonics</a:t>
            </a:r>
          </a:p>
          <a:p>
            <a:pPr lvl="1"/>
            <a:r>
              <a:rPr lang="en-CA" dirty="0" smtClean="0"/>
              <a:t>Achievement tests/assessment/evaluation</a:t>
            </a:r>
          </a:p>
          <a:p>
            <a:pPr lvl="1"/>
            <a:r>
              <a:rPr lang="en-CA" dirty="0" smtClean="0"/>
              <a:t>Analytical (steps)/relational (big picture)</a:t>
            </a:r>
          </a:p>
          <a:p>
            <a:pPr lvl="1"/>
            <a:r>
              <a:rPr lang="en-CA" dirty="0" smtClean="0"/>
              <a:t>ADHD</a:t>
            </a:r>
            <a:endParaRPr lang="en-CA" dirty="0" smtClean="0"/>
          </a:p>
          <a:p>
            <a:pPr lvl="1"/>
            <a:endParaRPr lang="en-CA" i="1" dirty="0" smtClean="0"/>
          </a:p>
          <a:p>
            <a:pPr lvl="1"/>
            <a:r>
              <a:rPr lang="en-CA" i="1" dirty="0" smtClean="0"/>
              <a:t>Inclusive </a:t>
            </a:r>
            <a:r>
              <a:rPr lang="en-CA" i="1" dirty="0" smtClean="0"/>
              <a:t>classroom</a:t>
            </a:r>
          </a:p>
          <a:p>
            <a:pPr lvl="1"/>
            <a:r>
              <a:rPr lang="en-CA" i="1" dirty="0" smtClean="0"/>
              <a:t>Cooperative learning</a:t>
            </a:r>
          </a:p>
          <a:p>
            <a:pPr lvl="1"/>
            <a:r>
              <a:rPr lang="en-CA" i="1" dirty="0" smtClean="0"/>
              <a:t>Creativity</a:t>
            </a:r>
            <a:endParaRPr lang="en-CA" i="1" dirty="0" smtClean="0"/>
          </a:p>
          <a:p>
            <a:pPr lvl="1"/>
            <a:r>
              <a:rPr lang="en-CA" i="1" dirty="0" smtClean="0"/>
              <a:t>Convergent thinking</a:t>
            </a:r>
          </a:p>
          <a:p>
            <a:pPr lvl="1"/>
            <a:r>
              <a:rPr lang="en-CA" i="1" dirty="0" smtClean="0"/>
              <a:t>Divergent </a:t>
            </a:r>
            <a:r>
              <a:rPr lang="en-CA" i="1" dirty="0" smtClean="0"/>
              <a:t>thinking</a:t>
            </a:r>
            <a:endParaRPr lang="en-CA" i="1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20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Physical </a:t>
            </a:r>
            <a:r>
              <a:rPr lang="en-CA" dirty="0"/>
              <a:t>Growth &amp; Motor Development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7472" indent="-347472">
              <a:buClr>
                <a:srgbClr val="FFCC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Slow, regular pace</a:t>
            </a:r>
          </a:p>
          <a:p>
            <a:pPr marL="347472" indent="-347472">
              <a:buClr>
                <a:srgbClr val="FFCC00"/>
              </a:buClr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Lower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portion of body grows fastest</a:t>
            </a:r>
          </a:p>
          <a:p>
            <a:pPr marL="347472" indent="-347472">
              <a:buClr>
                <a:srgbClr val="FFCC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Bones lengthen, broaden</a:t>
            </a:r>
          </a:p>
          <a:p>
            <a:pPr marL="347472" indent="-347472">
              <a:buClr>
                <a:srgbClr val="FFCC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Muscles very flexible</a:t>
            </a:r>
          </a:p>
          <a:p>
            <a:pPr marL="347472" indent="-347472">
              <a:buClr>
                <a:srgbClr val="FFCC00"/>
              </a:buClr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All permanent teeth appear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spcBef>
                <a:spcPts val="768"/>
              </a:spcBef>
              <a:buClr>
                <a:srgbClr val="FFCC00"/>
              </a:buClr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Gross-motor skill gains:</a:t>
            </a:r>
          </a:p>
          <a:p>
            <a:pPr lvl="1">
              <a:buClr>
                <a:srgbClr val="FFCC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flexibility</a:t>
            </a:r>
          </a:p>
          <a:p>
            <a:pPr lvl="1">
              <a:buClr>
                <a:srgbClr val="FFCC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balance</a:t>
            </a:r>
          </a:p>
          <a:p>
            <a:pPr lvl="1">
              <a:buClr>
                <a:srgbClr val="FFCC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agility</a:t>
            </a:r>
          </a:p>
          <a:p>
            <a:pPr lvl="1">
              <a:buClr>
                <a:srgbClr val="FFCC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force</a:t>
            </a:r>
          </a:p>
          <a:p>
            <a:pPr marL="347472" indent="-347472">
              <a:spcBef>
                <a:spcPts val="768"/>
              </a:spcBef>
              <a:buClr>
                <a:srgbClr val="FFCC00"/>
              </a:buClr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ts val="768"/>
              </a:spcBef>
              <a:buClr>
                <a:srgbClr val="FFCC00"/>
              </a:buClr>
              <a:buNone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Fine-motor skill gains:</a:t>
            </a:r>
          </a:p>
          <a:p>
            <a:pPr lvl="1">
              <a:buClr>
                <a:srgbClr val="FFCC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writing</a:t>
            </a:r>
          </a:p>
          <a:p>
            <a:pPr lvl="1">
              <a:buClr>
                <a:srgbClr val="FFCC00"/>
              </a:buClr>
            </a:pPr>
            <a:r>
              <a:rPr lang="en-US" dirty="0">
                <a:latin typeface="Arial" charset="0"/>
                <a:ea typeface="ＭＳ Ｐゴシック" charset="0"/>
              </a:rPr>
              <a:t>drawing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457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Piaget’s Concrete Operational Stage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2800" dirty="0" smtClean="0"/>
              <a:t>Thought is more logical, flexible, and organized</a:t>
            </a:r>
          </a:p>
          <a:p>
            <a:pPr marL="201168" lvl="1" indent="0">
              <a:buNone/>
            </a:pPr>
            <a:endParaRPr lang="en-CA" sz="2000" dirty="0" smtClean="0"/>
          </a:p>
          <a:p>
            <a:pPr marL="201168" lvl="1" indent="0">
              <a:buNone/>
            </a:pPr>
            <a:r>
              <a:rPr lang="en-CA" sz="2400" dirty="0" smtClean="0"/>
              <a:t>Gains:</a:t>
            </a:r>
          </a:p>
          <a:p>
            <a:pPr lvl="1"/>
            <a:r>
              <a:rPr lang="en-CA" sz="2000" dirty="0" smtClean="0"/>
              <a:t>Conservation</a:t>
            </a:r>
          </a:p>
          <a:p>
            <a:pPr lvl="1"/>
            <a:r>
              <a:rPr lang="en-CA" sz="2000" dirty="0" smtClean="0"/>
              <a:t>Reversibility</a:t>
            </a:r>
          </a:p>
          <a:p>
            <a:pPr lvl="1"/>
            <a:r>
              <a:rPr lang="en-CA" sz="2000" dirty="0" smtClean="0"/>
              <a:t>Inductive Logic</a:t>
            </a:r>
            <a:endParaRPr lang="en-CA" sz="2000" dirty="0" smtClean="0"/>
          </a:p>
          <a:p>
            <a:pPr lvl="1"/>
            <a:r>
              <a:rPr lang="en-CA" sz="2000" dirty="0" smtClean="0"/>
              <a:t>De-centration/Classification</a:t>
            </a:r>
          </a:p>
          <a:p>
            <a:pPr lvl="1"/>
            <a:r>
              <a:rPr lang="en-CA" sz="2000" dirty="0" smtClean="0"/>
              <a:t>Spatial Perception</a:t>
            </a:r>
            <a:endParaRPr lang="en-CA" sz="2000" dirty="0"/>
          </a:p>
          <a:p>
            <a:pPr lvl="1"/>
            <a:endParaRPr lang="en-CA" sz="2000" dirty="0" smtClean="0"/>
          </a:p>
          <a:p>
            <a:pPr lvl="1"/>
            <a:endParaRPr lang="en-CA" sz="2000" dirty="0"/>
          </a:p>
          <a:p>
            <a:pPr marL="201168" lvl="1" indent="0">
              <a:buNone/>
            </a:pPr>
            <a:r>
              <a:rPr lang="en-CA" sz="2000" dirty="0" smtClean="0"/>
              <a:t>Limits – Abstract </a:t>
            </a:r>
            <a:r>
              <a:rPr lang="en-CA" sz="2000" dirty="0" smtClean="0"/>
              <a:t>thinking and deductive logic not </a:t>
            </a:r>
            <a:r>
              <a:rPr lang="en-CA" sz="2000" dirty="0" smtClean="0"/>
              <a:t>yet fully developed</a:t>
            </a:r>
          </a:p>
          <a:p>
            <a:pPr marL="201168" lvl="1" indent="0">
              <a:buNone/>
            </a:pPr>
            <a:endParaRPr lang="en-CA" sz="2000" dirty="0" smtClean="0"/>
          </a:p>
          <a:p>
            <a:pPr marL="201168" lvl="1" indent="0">
              <a:buNone/>
            </a:pPr>
            <a:endParaRPr lang="en-CA" sz="2000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238" y="2421328"/>
            <a:ext cx="4937125" cy="2872594"/>
          </a:xfrm>
        </p:spPr>
      </p:pic>
    </p:spTree>
    <p:extLst>
      <p:ext uri="{BB962C8B-B14F-4D97-AF65-F5344CB8AC3E}">
        <p14:creationId xmlns:p14="http://schemas.microsoft.com/office/powerpoint/2010/main" val="1493012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Piaget’s Concrete Operational Stage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827" y="1845735"/>
            <a:ext cx="5316716" cy="344799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77318" y="1845735"/>
            <a:ext cx="4278362" cy="4023360"/>
          </a:xfrm>
        </p:spPr>
        <p:txBody>
          <a:bodyPr/>
          <a:lstStyle/>
          <a:p>
            <a:r>
              <a:rPr lang="en-CA" dirty="0" smtClean="0"/>
              <a:t>Problem Solving (</a:t>
            </a:r>
            <a:r>
              <a:rPr lang="en-CA" dirty="0" err="1" smtClean="0"/>
              <a:t>Siegler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Rule 1 – Preoperational </a:t>
            </a:r>
          </a:p>
          <a:p>
            <a:pPr lvl="2"/>
            <a:r>
              <a:rPr lang="en-CA" dirty="0" smtClean="0"/>
              <a:t>one dimension (number)</a:t>
            </a:r>
          </a:p>
          <a:p>
            <a:pPr lvl="2"/>
            <a:endParaRPr lang="en-CA" dirty="0" smtClean="0"/>
          </a:p>
          <a:p>
            <a:pPr lvl="1"/>
            <a:r>
              <a:rPr lang="en-CA" dirty="0" smtClean="0"/>
              <a:t>Rule 2 – Transitional </a:t>
            </a:r>
          </a:p>
          <a:p>
            <a:pPr lvl="2"/>
            <a:r>
              <a:rPr lang="en-CA" dirty="0" smtClean="0"/>
              <a:t>Number then distance</a:t>
            </a:r>
          </a:p>
          <a:p>
            <a:pPr lvl="2"/>
            <a:endParaRPr lang="en-CA" dirty="0" smtClean="0"/>
          </a:p>
          <a:p>
            <a:pPr lvl="1"/>
            <a:r>
              <a:rPr lang="en-CA" dirty="0"/>
              <a:t>Rule </a:t>
            </a:r>
            <a:r>
              <a:rPr lang="en-CA" dirty="0" smtClean="0"/>
              <a:t>3 </a:t>
            </a:r>
            <a:r>
              <a:rPr lang="en-CA" dirty="0"/>
              <a:t>– </a:t>
            </a:r>
            <a:r>
              <a:rPr lang="en-CA" dirty="0" smtClean="0"/>
              <a:t>Concrete operational</a:t>
            </a:r>
            <a:endParaRPr lang="en-CA" dirty="0"/>
          </a:p>
          <a:p>
            <a:pPr lvl="2"/>
            <a:r>
              <a:rPr lang="en-CA" dirty="0" smtClean="0"/>
              <a:t>Distance and weight then guess</a:t>
            </a:r>
            <a:endParaRPr lang="en-CA" dirty="0"/>
          </a:p>
          <a:p>
            <a:pPr lvl="2"/>
            <a:endParaRPr lang="en-CA" dirty="0"/>
          </a:p>
          <a:p>
            <a:pPr lvl="1"/>
            <a:r>
              <a:rPr lang="en-CA" dirty="0"/>
              <a:t>Rule </a:t>
            </a:r>
            <a:r>
              <a:rPr lang="en-CA" dirty="0" smtClean="0"/>
              <a:t>4 </a:t>
            </a:r>
            <a:r>
              <a:rPr lang="en-CA" dirty="0"/>
              <a:t>– </a:t>
            </a:r>
            <a:r>
              <a:rPr lang="en-CA" dirty="0" smtClean="0"/>
              <a:t>Understand formula</a:t>
            </a:r>
            <a:endParaRPr lang="en-CA" dirty="0"/>
          </a:p>
          <a:p>
            <a:pPr marL="384048" lvl="2" indent="0">
              <a:buNone/>
            </a:pPr>
            <a:endParaRPr lang="en-CA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170" y="5081659"/>
            <a:ext cx="2743200" cy="11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45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Information Processing</a:t>
            </a:r>
            <a:endParaRPr lang="en-CA" dirty="0"/>
          </a:p>
        </p:txBody>
      </p:sp>
      <p:pic>
        <p:nvPicPr>
          <p:cNvPr id="6" name="Content Placeholder 3" descr="BKB05F04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9680" y="1845735"/>
            <a:ext cx="48768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sz="2800" dirty="0" smtClean="0"/>
              <a:t>Key Words</a:t>
            </a:r>
            <a:endParaRPr lang="en-CA" dirty="0"/>
          </a:p>
          <a:p>
            <a:r>
              <a:rPr lang="en-CA" dirty="0" smtClean="0"/>
              <a:t>Automaticity</a:t>
            </a:r>
          </a:p>
          <a:p>
            <a:r>
              <a:rPr lang="en-CA" dirty="0" smtClean="0"/>
              <a:t>Memory strategies</a:t>
            </a:r>
          </a:p>
          <a:p>
            <a:r>
              <a:rPr lang="en-CA" dirty="0" smtClean="0"/>
              <a:t>Executive process</a:t>
            </a:r>
          </a:p>
          <a:p>
            <a:r>
              <a:rPr lang="en-CA" dirty="0" smtClean="0"/>
              <a:t>Expertise</a:t>
            </a:r>
          </a:p>
          <a:p>
            <a:r>
              <a:rPr lang="en-CA" dirty="0" smtClean="0"/>
              <a:t>Selective Attention</a:t>
            </a:r>
          </a:p>
          <a:p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728814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Intelligence Testing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201168" lvl="1" indent="0">
              <a:buNone/>
            </a:pPr>
            <a:r>
              <a:rPr lang="en-CA" sz="2400" dirty="0" smtClean="0"/>
              <a:t>Stanford-</a:t>
            </a:r>
            <a:r>
              <a:rPr lang="en-CA" sz="2400" dirty="0" err="1" smtClean="0"/>
              <a:t>Binet</a:t>
            </a:r>
            <a:r>
              <a:rPr lang="en-CA" sz="2400" dirty="0" smtClean="0"/>
              <a:t> Intelligence Test</a:t>
            </a:r>
          </a:p>
          <a:p>
            <a:pPr lvl="1"/>
            <a:r>
              <a:rPr lang="en-CA" dirty="0" smtClean="0"/>
              <a:t>Knowledge</a:t>
            </a:r>
          </a:p>
          <a:p>
            <a:pPr lvl="1"/>
            <a:r>
              <a:rPr lang="en-CA" dirty="0" smtClean="0"/>
              <a:t>Quantitative</a:t>
            </a:r>
          </a:p>
          <a:p>
            <a:pPr lvl="1"/>
            <a:r>
              <a:rPr lang="en-CA" dirty="0" smtClean="0"/>
              <a:t>Visual Spatial Ability</a:t>
            </a:r>
          </a:p>
          <a:p>
            <a:pPr lvl="1"/>
            <a:r>
              <a:rPr lang="en-CA" dirty="0" smtClean="0"/>
              <a:t>Working Memory</a:t>
            </a:r>
          </a:p>
          <a:p>
            <a:pPr lvl="1"/>
            <a:r>
              <a:rPr lang="en-CA" dirty="0" smtClean="0"/>
              <a:t>Information Processing</a:t>
            </a:r>
          </a:p>
          <a:p>
            <a:pPr marL="201168" lvl="1" indent="0">
              <a:buNone/>
            </a:pPr>
            <a:endParaRPr lang="en-CA" dirty="0" smtClean="0"/>
          </a:p>
          <a:p>
            <a:pPr marL="201168" lvl="1" indent="0">
              <a:buNone/>
            </a:pPr>
            <a:r>
              <a:rPr lang="en-CA" sz="2400" dirty="0" smtClean="0"/>
              <a:t>Wechsler Intelligence Scale for Children</a:t>
            </a:r>
          </a:p>
          <a:p>
            <a:pPr lvl="1"/>
            <a:r>
              <a:rPr lang="en-CA" dirty="0" smtClean="0"/>
              <a:t>Verbal Reasoning </a:t>
            </a:r>
          </a:p>
          <a:p>
            <a:pPr lvl="1"/>
            <a:r>
              <a:rPr lang="en-CA" dirty="0" smtClean="0"/>
              <a:t>Perceptual Reasoning </a:t>
            </a:r>
          </a:p>
          <a:p>
            <a:pPr lvl="1"/>
            <a:r>
              <a:rPr lang="en-CA" dirty="0" smtClean="0"/>
              <a:t>Working </a:t>
            </a:r>
            <a:r>
              <a:rPr lang="en-CA" dirty="0" smtClean="0"/>
              <a:t>Memory</a:t>
            </a:r>
            <a:endParaRPr lang="en-CA" dirty="0" smtClean="0"/>
          </a:p>
          <a:p>
            <a:pPr lvl="1"/>
            <a:r>
              <a:rPr lang="en-CA" dirty="0" smtClean="0"/>
              <a:t>Processing Speed</a:t>
            </a:r>
          </a:p>
          <a:p>
            <a:r>
              <a:rPr lang="en-CA" sz="2400" b="1" dirty="0" smtClean="0"/>
              <a:t>Goldman Emotional Intelligence</a:t>
            </a:r>
            <a:endParaRPr lang="en-CA" sz="2400" b="1" dirty="0"/>
          </a:p>
          <a:p>
            <a:pPr lvl="1"/>
            <a:r>
              <a:rPr lang="en-CA" b="1" dirty="0" smtClean="0"/>
              <a:t>Awareness of one’s emotions</a:t>
            </a:r>
            <a:endParaRPr lang="en-CA" b="1" dirty="0"/>
          </a:p>
          <a:p>
            <a:pPr lvl="1"/>
            <a:r>
              <a:rPr lang="en-CA" b="1" dirty="0" smtClean="0"/>
              <a:t>Ability to express emotions appropriately</a:t>
            </a:r>
            <a:endParaRPr lang="en-CA" b="1" dirty="0"/>
          </a:p>
          <a:p>
            <a:pPr lvl="1"/>
            <a:r>
              <a:rPr lang="en-CA" b="1" dirty="0" smtClean="0"/>
              <a:t>Channel emotions in pursuit of worthwhile goals</a:t>
            </a:r>
            <a:endParaRPr lang="en-CA" b="1" dirty="0"/>
          </a:p>
          <a:p>
            <a:pPr marL="201168" lvl="1" indent="0">
              <a:buNone/>
            </a:pPr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sz="2400" b="1" dirty="0" smtClean="0"/>
              <a:t>Sternberg </a:t>
            </a:r>
            <a:r>
              <a:rPr lang="en-CA" sz="2400" b="1" dirty="0" err="1" smtClean="0"/>
              <a:t>Triarchic</a:t>
            </a:r>
            <a:r>
              <a:rPr lang="en-CA" sz="2400" b="1" dirty="0" smtClean="0"/>
              <a:t> Theory</a:t>
            </a:r>
          </a:p>
          <a:p>
            <a:pPr lvl="1"/>
            <a:r>
              <a:rPr lang="en-CA" b="1" dirty="0" smtClean="0"/>
              <a:t>Experimental </a:t>
            </a:r>
            <a:r>
              <a:rPr lang="en-CA" b="1" dirty="0" smtClean="0"/>
              <a:t>Intelligence – Information Processing</a:t>
            </a:r>
          </a:p>
          <a:p>
            <a:pPr lvl="1"/>
            <a:r>
              <a:rPr lang="en-CA" b="1" dirty="0" smtClean="0"/>
              <a:t>Componential </a:t>
            </a:r>
            <a:r>
              <a:rPr lang="en-CA" b="1" dirty="0" smtClean="0"/>
              <a:t>Intelligence – </a:t>
            </a:r>
            <a:r>
              <a:rPr lang="en-CA" b="1" dirty="0" smtClean="0"/>
              <a:t>Solve </a:t>
            </a:r>
            <a:r>
              <a:rPr lang="en-CA" b="1" dirty="0" smtClean="0"/>
              <a:t>Problems</a:t>
            </a:r>
          </a:p>
          <a:p>
            <a:pPr lvl="1"/>
            <a:r>
              <a:rPr lang="en-CA" b="1" dirty="0" smtClean="0"/>
              <a:t>Contextual </a:t>
            </a:r>
            <a:r>
              <a:rPr lang="en-CA" b="1" dirty="0" smtClean="0"/>
              <a:t>Intelligence – Application in Everyday Life</a:t>
            </a:r>
          </a:p>
          <a:p>
            <a:pPr marL="201168" lvl="1" indent="0">
              <a:buNone/>
            </a:pPr>
            <a:endParaRPr lang="en-CA" b="1" dirty="0"/>
          </a:p>
          <a:p>
            <a:pPr marL="201168" lvl="1" indent="0">
              <a:buNone/>
            </a:pPr>
            <a:r>
              <a:rPr lang="en-CA" sz="2400" b="1" dirty="0" smtClean="0"/>
              <a:t>Gardner Multiple Intelligence</a:t>
            </a:r>
          </a:p>
          <a:p>
            <a:pPr marL="201168" lvl="1" indent="0">
              <a:buNone/>
            </a:pPr>
            <a:r>
              <a:rPr lang="en-CA" b="1" dirty="0" smtClean="0"/>
              <a:t>Linguistic</a:t>
            </a:r>
          </a:p>
          <a:p>
            <a:pPr marL="201168" lvl="1" indent="0">
              <a:buNone/>
            </a:pPr>
            <a:r>
              <a:rPr lang="en-CA" b="1" dirty="0" err="1" smtClean="0"/>
              <a:t>Logico-Mathmatical</a:t>
            </a:r>
            <a:endParaRPr lang="en-CA" b="1" dirty="0" smtClean="0"/>
          </a:p>
          <a:p>
            <a:pPr marL="201168" lvl="1" indent="0">
              <a:buNone/>
            </a:pPr>
            <a:r>
              <a:rPr lang="en-CA" b="1" dirty="0" smtClean="0"/>
              <a:t>Musical </a:t>
            </a:r>
          </a:p>
          <a:p>
            <a:pPr marL="201168" lvl="1" indent="0">
              <a:buNone/>
            </a:pPr>
            <a:r>
              <a:rPr lang="en-CA" b="1" dirty="0" smtClean="0"/>
              <a:t>Spatial </a:t>
            </a:r>
          </a:p>
          <a:p>
            <a:pPr marL="201168" lvl="1" indent="0">
              <a:buNone/>
            </a:pPr>
            <a:r>
              <a:rPr lang="en-CA" b="1" dirty="0" smtClean="0"/>
              <a:t>Bodily-Kinesthetic </a:t>
            </a:r>
          </a:p>
          <a:p>
            <a:pPr marL="201168" lvl="1" indent="0">
              <a:buNone/>
            </a:pPr>
            <a:r>
              <a:rPr lang="en-CA" b="1" dirty="0" smtClean="0"/>
              <a:t>Naturalist</a:t>
            </a:r>
          </a:p>
          <a:p>
            <a:pPr marL="201168" lvl="1" indent="0">
              <a:buNone/>
            </a:pPr>
            <a:r>
              <a:rPr lang="en-CA" b="1" dirty="0" smtClean="0"/>
              <a:t>Interpersonal</a:t>
            </a:r>
          </a:p>
          <a:p>
            <a:pPr marL="201168" lvl="1" indent="0">
              <a:buNone/>
            </a:pPr>
            <a:r>
              <a:rPr lang="en-CA" b="1" dirty="0" smtClean="0"/>
              <a:t>Intrapersonal</a:t>
            </a:r>
          </a:p>
          <a:p>
            <a:pPr marL="201168" lvl="1" indent="0">
              <a:buNone/>
            </a:pPr>
            <a:endParaRPr lang="en-CA" sz="2400" dirty="0" smtClean="0"/>
          </a:p>
          <a:p>
            <a:pPr marL="201168" lvl="1" indent="0">
              <a:buNone/>
            </a:pPr>
            <a:endParaRPr lang="en-CA" sz="2400" dirty="0" smtClean="0"/>
          </a:p>
          <a:p>
            <a:pPr marL="201168" lvl="1" indent="0">
              <a:buNone/>
            </a:pPr>
            <a:endParaRPr lang="en-CA" dirty="0" smtClean="0"/>
          </a:p>
          <a:p>
            <a:pPr marL="201168" lvl="1" indent="0">
              <a:buNone/>
            </a:pPr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3487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Intelligence Tests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What factors should define intelligence?</a:t>
            </a:r>
          </a:p>
          <a:p>
            <a:r>
              <a:rPr lang="en-CA" sz="3200" dirty="0" smtClean="0"/>
              <a:t>What is the role of intelligence testing?</a:t>
            </a:r>
          </a:p>
          <a:p>
            <a:r>
              <a:rPr lang="en-CA" sz="3200" dirty="0" smtClean="0"/>
              <a:t>How do you assess learning?</a:t>
            </a:r>
          </a:p>
          <a:p>
            <a:r>
              <a:rPr lang="en-CA" sz="3200" dirty="0" smtClean="0"/>
              <a:t>How would you test students in this class?</a:t>
            </a:r>
          </a:p>
        </p:txBody>
      </p:sp>
    </p:spTree>
    <p:extLst>
      <p:ext uri="{BB962C8B-B14F-4D97-AF65-F5344CB8AC3E}">
        <p14:creationId xmlns:p14="http://schemas.microsoft.com/office/powerpoint/2010/main" val="42871634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565</TotalTime>
  <Words>328</Words>
  <Application>Microsoft Office PowerPoint</Application>
  <PresentationFormat>Widescreen</PresentationFormat>
  <Paragraphs>111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Retrospect</vt:lpstr>
      <vt:lpstr>Fundamentals of Lifespan Development</vt:lpstr>
      <vt:lpstr> Videos</vt:lpstr>
      <vt:lpstr>Learning in School</vt:lpstr>
      <vt:lpstr>Physical Growth &amp; Motor Development</vt:lpstr>
      <vt:lpstr>Piaget’s Concrete Operational Stage</vt:lpstr>
      <vt:lpstr>Piaget’s Concrete Operational Stage</vt:lpstr>
      <vt:lpstr>Information Processing</vt:lpstr>
      <vt:lpstr>Intelligence Testing</vt:lpstr>
      <vt:lpstr>Intelligence Tests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27</cp:revision>
  <dcterms:created xsi:type="dcterms:W3CDTF">2014-10-08T03:31:35Z</dcterms:created>
  <dcterms:modified xsi:type="dcterms:W3CDTF">2015-02-19T16:00:48Z</dcterms:modified>
</cp:coreProperties>
</file>