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2" r:id="rId8"/>
    <p:sldId id="278" r:id="rId9"/>
    <p:sldId id="264" r:id="rId10"/>
    <p:sldId id="265" r:id="rId11"/>
    <p:sldId id="276" r:id="rId12"/>
    <p:sldId id="269" r:id="rId13"/>
    <p:sldId id="268" r:id="rId14"/>
    <p:sldId id="271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hpM_jbVopo" TargetMode="External"/><Relationship Id="rId2" Type="http://schemas.openxmlformats.org/officeDocument/2006/relationships/hyperlink" Target="http://www.youtube.com/watch?v=0BX2ynEqLL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cgtI_bC4s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Lifespan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February 5– </a:t>
            </a:r>
            <a:r>
              <a:rPr lang="en-CA" dirty="0" smtClean="0"/>
              <a:t>Physical and cognitive development in early childhood</a:t>
            </a:r>
          </a:p>
        </p:txBody>
      </p:sp>
    </p:spTree>
    <p:extLst>
      <p:ext uri="{BB962C8B-B14F-4D97-AF65-F5344CB8AC3E}">
        <p14:creationId xmlns:p14="http://schemas.microsoft.com/office/powerpoint/2010/main" val="257558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Make-Believe Play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Clr>
                <a:srgbClr val="F3C20D"/>
              </a:buClr>
              <a:buNone/>
            </a:pPr>
            <a:r>
              <a:rPr lang="en-US" sz="3200" dirty="0">
                <a:solidFill>
                  <a:schemeClr val="tx1"/>
                </a:solidFill>
              </a:rPr>
              <a:t>With age, </a:t>
            </a:r>
            <a:r>
              <a:rPr lang="en-US" sz="3200" dirty="0" smtClean="0">
                <a:solidFill>
                  <a:schemeClr val="tx1"/>
                </a:solidFill>
              </a:rPr>
              <a:t>make-believe gradually</a:t>
            </a:r>
          </a:p>
          <a:p>
            <a:pPr marL="859536" lvl="1" indent="-457200">
              <a:buClr>
                <a:srgbClr val="F3C20D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detaches </a:t>
            </a:r>
            <a:r>
              <a:rPr lang="en-US" sz="2600" dirty="0">
                <a:solidFill>
                  <a:schemeClr val="tx1"/>
                </a:solidFill>
              </a:rPr>
              <a:t>from </a:t>
            </a:r>
            <a:r>
              <a:rPr lang="en-US" sz="2600" dirty="0" smtClean="0">
                <a:solidFill>
                  <a:schemeClr val="tx1"/>
                </a:solidFill>
              </a:rPr>
              <a:t>real-life conditions</a:t>
            </a:r>
          </a:p>
          <a:p>
            <a:pPr marL="859536" lvl="1" indent="-457200">
              <a:buClr>
                <a:srgbClr val="F3C20D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becomes less self-centered</a:t>
            </a:r>
          </a:p>
          <a:p>
            <a:pPr marL="859536" lvl="1" indent="-457200">
              <a:buClr>
                <a:srgbClr val="F3C20D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becomes </a:t>
            </a:r>
            <a:r>
              <a:rPr lang="en-US" sz="2600" dirty="0">
                <a:solidFill>
                  <a:schemeClr val="tx1"/>
                </a:solidFill>
              </a:rPr>
              <a:t>more complex</a:t>
            </a:r>
          </a:p>
          <a:p>
            <a:pPr marL="0" lvl="1" indent="0">
              <a:spcBef>
                <a:spcPts val="672"/>
              </a:spcBef>
              <a:buClr>
                <a:srgbClr val="F3C20D"/>
              </a:buClr>
              <a:buNone/>
            </a:pPr>
            <a:r>
              <a:rPr lang="en-US" sz="3200" dirty="0" err="1">
                <a:solidFill>
                  <a:schemeClr val="tx1"/>
                </a:solidFill>
              </a:rPr>
              <a:t>Sociodramatic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play develops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tx1"/>
                </a:solidFill>
              </a:rPr>
              <a:t>Benefits of Make-Believe Play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Contributes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to cognitive and social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skills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Strengthens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mental abilities:</a:t>
            </a:r>
          </a:p>
          <a:p>
            <a:pPr lvl="2">
              <a:buClr>
                <a:srgbClr val="F3C20D"/>
              </a:buClr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sustained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attention</a:t>
            </a:r>
          </a:p>
          <a:p>
            <a:pPr lvl="2">
              <a:buClr>
                <a:srgbClr val="F3C20D"/>
              </a:buClr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memory</a:t>
            </a:r>
          </a:p>
          <a:p>
            <a:pPr lvl="2">
              <a:buClr>
                <a:srgbClr val="F3C20D"/>
              </a:buClr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language and literacy</a:t>
            </a:r>
          </a:p>
          <a:p>
            <a:pPr lvl="2">
              <a:buClr>
                <a:srgbClr val="F3C20D"/>
              </a:buClr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creativity</a:t>
            </a:r>
          </a:p>
          <a:p>
            <a:pPr lvl="2">
              <a:buClr>
                <a:srgbClr val="F3C20D"/>
              </a:buClr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regulation of emotion</a:t>
            </a:r>
          </a:p>
          <a:p>
            <a:pPr lvl="2">
              <a:buClr>
                <a:srgbClr val="F3C20D"/>
              </a:buClr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perspective taking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9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Information Processing Model</a:t>
            </a:r>
            <a:endParaRPr lang="en-CA" dirty="0"/>
          </a:p>
        </p:txBody>
      </p:sp>
      <p:pic>
        <p:nvPicPr>
          <p:cNvPr id="4" name="Content Placeholder 3" descr="BKB05F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2092325"/>
            <a:ext cx="48768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26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Gains in Information Processing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Attention: inhibition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planning</a:t>
            </a: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Memory: recognition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recall, episodic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memory</a:t>
            </a: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Theory of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mind: Metacognition,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metamemory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, beliefs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&amp; false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belief</a:t>
            </a: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Emergent literacy</a:t>
            </a: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Mathematical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reasoning –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ordinality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(14 -16 months), cardinality 3.5 – 4 years)</a:t>
            </a: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79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Vygotsky’s Sociocultural Theory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Clr>
                <a:srgbClr val="F3C20D"/>
              </a:buClr>
              <a:buNone/>
              <a:tabLst>
                <a:tab pos="342900" algn="l"/>
              </a:tabLst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Zone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of proximal development</a:t>
            </a:r>
          </a:p>
          <a:p>
            <a:pPr marL="0" indent="0">
              <a:buClr>
                <a:srgbClr val="F3C20D"/>
              </a:buClr>
              <a:buNone/>
              <a:tabLst>
                <a:tab pos="342900" algn="l"/>
              </a:tabLs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Scaffolding: support of an “expert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” to fit the child's current level of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performance</a:t>
            </a:r>
          </a:p>
          <a:p>
            <a:pPr marL="0" indent="0">
              <a:buClr>
                <a:srgbClr val="F3C20D"/>
              </a:buClr>
              <a:buNone/>
              <a:tabLst>
                <a:tab pos="342900" algn="l"/>
              </a:tabLs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Private speech</a:t>
            </a:r>
          </a:p>
          <a:p>
            <a:pPr marL="0" indent="0">
              <a:buClr>
                <a:srgbClr val="F3C20D"/>
              </a:buClr>
              <a:buNone/>
              <a:tabLst>
                <a:tab pos="342900" algn="l"/>
              </a:tabLs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Primitive stage</a:t>
            </a:r>
          </a:p>
          <a:p>
            <a:pPr marL="0" indent="0">
              <a:buClr>
                <a:srgbClr val="F3C20D"/>
              </a:buClr>
              <a:buNone/>
              <a:tabLst>
                <a:tab pos="342900" algn="l"/>
              </a:tabLs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Naïve psychological stage</a:t>
            </a:r>
          </a:p>
          <a:p>
            <a:pPr marL="0" indent="0">
              <a:buClr>
                <a:srgbClr val="F3C20D"/>
              </a:buClr>
              <a:buNone/>
              <a:tabLst>
                <a:tab pos="342900" algn="l"/>
              </a:tabLs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Egocentric speech</a:t>
            </a:r>
          </a:p>
          <a:p>
            <a:pPr marL="0" indent="0">
              <a:buClr>
                <a:srgbClr val="F3C20D"/>
              </a:buClr>
              <a:buNone/>
              <a:tabLst>
                <a:tab pos="342900" algn="l"/>
              </a:tabLs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Ingrowth stage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Language Development in Early Childhood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7472" indent="-347472">
              <a:buClr>
                <a:srgbClr val="F3C20D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Vocabulary: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fast-mapping</a:t>
            </a:r>
          </a:p>
          <a:p>
            <a:pPr marL="640080" lvl="1" indent="-347472">
              <a:buClr>
                <a:srgbClr val="F3C20D"/>
              </a:buClr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Gramma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r explosion</a:t>
            </a:r>
          </a:p>
          <a:p>
            <a:pPr marL="640080" lvl="1" indent="-347472">
              <a:buClr>
                <a:srgbClr val="F3C20D"/>
              </a:buClr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Receptive</a:t>
            </a:r>
          </a:p>
          <a:p>
            <a:pPr marL="640080" lvl="1" indent="-347472">
              <a:buClr>
                <a:srgbClr val="F3C20D"/>
              </a:buClr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Expressive</a:t>
            </a:r>
          </a:p>
          <a:p>
            <a:pPr marL="347472" indent="-347472">
              <a:buClr>
                <a:srgbClr val="F3C20D"/>
              </a:buClr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Grammar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40080" lvl="1" indent="-347472">
              <a:buClr>
                <a:srgbClr val="F3C20D"/>
              </a:buClr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Basic rules</a:t>
            </a:r>
            <a:endParaRPr lang="en-US" sz="2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40080" lvl="1" indent="-347472">
              <a:buClr>
                <a:srgbClr val="F3C20D"/>
              </a:buClr>
            </a:pPr>
            <a:r>
              <a:rPr lang="en-US" sz="2200" dirty="0" err="1" smtClean="0">
                <a:latin typeface="Arial" charset="0"/>
                <a:ea typeface="ＭＳ Ｐゴシック" charset="0"/>
                <a:cs typeface="ＭＳ Ｐゴシック" charset="0"/>
              </a:rPr>
              <a:t>Overregularization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 (ex. </a:t>
            </a:r>
            <a:r>
              <a:rPr lang="en-US" sz="2200" dirty="0" err="1"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200" dirty="0" err="1" smtClean="0">
                <a:latin typeface="Arial" charset="0"/>
                <a:ea typeface="ＭＳ Ｐゴシック" charset="0"/>
                <a:cs typeface="ＭＳ Ｐゴシック" charset="0"/>
              </a:rPr>
              <a:t>ented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40080" lvl="1" indent="-347472">
              <a:buClr>
                <a:srgbClr val="F3C20D"/>
              </a:buClr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Inflections (ex. </a:t>
            </a:r>
            <a:r>
              <a:rPr lang="en-US" sz="2200" dirty="0" err="1" smtClean="0">
                <a:latin typeface="Arial" charset="0"/>
                <a:ea typeface="ＭＳ Ｐゴシック" charset="0"/>
                <a:cs typeface="ＭＳ Ｐゴシック" charset="0"/>
              </a:rPr>
              <a:t>ing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292608" lvl="1" indent="0">
              <a:buClr>
                <a:srgbClr val="F3C20D"/>
              </a:buClr>
              <a:buNone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Complex sentences</a:t>
            </a:r>
          </a:p>
          <a:p>
            <a:pPr marL="292608" lvl="1" indent="0">
              <a:buClr>
                <a:srgbClr val="F3C20D"/>
              </a:buClr>
              <a:buNone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Numeracy</a:t>
            </a:r>
          </a:p>
          <a:p>
            <a:pPr marL="292608" lvl="1" indent="0">
              <a:buClr>
                <a:srgbClr val="F3C20D"/>
              </a:buClr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Writing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347472" indent="-347472">
              <a:buClr>
                <a:srgbClr val="F3C20D"/>
              </a:buClr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Improving Language Development</a:t>
            </a:r>
          </a:p>
          <a:p>
            <a:pPr marL="347472" indent="-347472">
              <a:buClr>
                <a:srgbClr val="F3C20D"/>
              </a:buClr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Conversation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with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adults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640080" lvl="1" indent="-347472">
              <a:buClr>
                <a:srgbClr val="F3C20D"/>
              </a:buClr>
            </a:pPr>
            <a:r>
              <a:rPr lang="en-US" dirty="0">
                <a:ea typeface="ＭＳ Ｐゴシック" charset="0"/>
                <a:cs typeface="ＭＳ Ｐゴシック" charset="0"/>
              </a:rPr>
              <a:t>Recasts: restructuring inaccurate speech to correct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form</a:t>
            </a:r>
          </a:p>
          <a:p>
            <a:pPr marL="640080" lvl="1" indent="-347472">
              <a:buClr>
                <a:srgbClr val="F3C20D"/>
              </a:buClr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Expansions</a:t>
            </a:r>
            <a:r>
              <a:rPr lang="en-US" dirty="0">
                <a:ea typeface="ＭＳ Ｐゴシック" charset="0"/>
                <a:cs typeface="ＭＳ Ｐゴシック" charset="0"/>
              </a:rPr>
              <a:t>: elaborating on children’s speech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980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Should children be given standardized tests?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84570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hlinkClick r:id="rId2"/>
              </a:rPr>
              <a:t>Vygotsky Short Video</a:t>
            </a:r>
            <a:endParaRPr lang="en-CA" sz="3600" dirty="0" smtClean="0"/>
          </a:p>
          <a:p>
            <a:endParaRPr lang="en-CA" sz="3600" dirty="0" smtClean="0">
              <a:hlinkClick r:id="rId3"/>
            </a:endParaRPr>
          </a:p>
          <a:p>
            <a:r>
              <a:rPr lang="en-CA" sz="3600" dirty="0" smtClean="0">
                <a:hlinkClick r:id="rId3"/>
              </a:rPr>
              <a:t>Ted Talk – What Kindergarten Should Be</a:t>
            </a:r>
            <a:endParaRPr lang="en-CA" sz="3600" dirty="0" smtClean="0"/>
          </a:p>
          <a:p>
            <a:endParaRPr lang="en-CA" sz="3600" dirty="0" smtClean="0">
              <a:hlinkClick r:id="rId4"/>
            </a:endParaRPr>
          </a:p>
          <a:p>
            <a:r>
              <a:rPr lang="en-CA" sz="3600" dirty="0" smtClean="0">
                <a:hlinkClick r:id="rId4"/>
              </a:rPr>
              <a:t>Ted Talk – Looking </a:t>
            </a:r>
            <a:r>
              <a:rPr lang="en-CA" sz="3600" dirty="0">
                <a:hlinkClick r:id="rId4"/>
              </a:rPr>
              <a:t>to Montessori to Guide Education </a:t>
            </a:r>
            <a:r>
              <a:rPr lang="en-CA" sz="3600" dirty="0" smtClean="0">
                <a:hlinkClick r:id="rId4"/>
              </a:rPr>
              <a:t>Reform</a:t>
            </a:r>
            <a:endParaRPr lang="en-CA" sz="3600" dirty="0" smtClean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01790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Development – Brain &amp; Skeleton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3C20D"/>
              </a:buClr>
              <a:buNone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Skeletal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growth:</a:t>
            </a: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new epiphyses </a:t>
            </a:r>
            <a:r>
              <a:rPr lang="en-US" dirty="0" smtClean="0">
                <a:latin typeface="Arial" charset="0"/>
                <a:ea typeface="ＭＳ Ｐゴシック" charset="0"/>
              </a:rPr>
              <a:t>emerge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g</a:t>
            </a:r>
            <a:r>
              <a:rPr lang="en-US" dirty="0" smtClean="0">
                <a:latin typeface="Arial" charset="0"/>
                <a:ea typeface="ＭＳ Ｐゴシック" charset="0"/>
              </a:rPr>
              <a:t>row and l</a:t>
            </a:r>
            <a:r>
              <a:rPr lang="en-US" dirty="0" smtClean="0">
                <a:latin typeface="Arial" charset="0"/>
                <a:ea typeface="ＭＳ Ｐゴシック" charset="0"/>
              </a:rPr>
              <a:t>ose </a:t>
            </a:r>
            <a:r>
              <a:rPr lang="en-US" dirty="0" smtClean="0">
                <a:latin typeface="Arial" charset="0"/>
                <a:ea typeface="ＭＳ Ｐゴシック" charset="0"/>
              </a:rPr>
              <a:t>one set of </a:t>
            </a:r>
            <a:r>
              <a:rPr lang="en-US" dirty="0" smtClean="0">
                <a:latin typeface="Arial" charset="0"/>
                <a:ea typeface="ＭＳ Ｐゴシック" charset="0"/>
              </a:rPr>
              <a:t>teeth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rgbClr val="F3C20D"/>
              </a:buClr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Brain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development: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 rapid growth of the prefrontal cortex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 hemispheres continue to </a:t>
            </a:r>
            <a:r>
              <a:rPr lang="en-US" dirty="0" smtClean="0">
                <a:latin typeface="Arial" charset="0"/>
                <a:ea typeface="ＭＳ Ｐゴシック" charset="0"/>
              </a:rPr>
              <a:t>lateralize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Clr>
                <a:srgbClr val="F3C20D"/>
              </a:buClr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Reflects dominant cerebral hemisphere: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</a:rPr>
              <a:t>right-handed </a:t>
            </a:r>
            <a:r>
              <a:rPr lang="en-US" dirty="0" smtClean="0">
                <a:latin typeface="Arial" charset="0"/>
                <a:ea typeface="ＭＳ Ｐゴシック" charset="0"/>
              </a:rPr>
              <a:t>(</a:t>
            </a:r>
            <a:r>
              <a:rPr lang="en-US" dirty="0" smtClean="0">
                <a:latin typeface="Arial" charset="0"/>
                <a:ea typeface="ＭＳ Ｐゴシック" charset="0"/>
              </a:rPr>
              <a:t>83</a:t>
            </a:r>
            <a:r>
              <a:rPr lang="en-US" dirty="0" smtClean="0">
                <a:latin typeface="Arial" charset="0"/>
                <a:ea typeface="ＭＳ Ｐゴシック" charset="0"/>
              </a:rPr>
              <a:t>%) </a:t>
            </a:r>
          </a:p>
          <a:p>
            <a:pPr lvl="1"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</a:rPr>
              <a:t>left-handed (</a:t>
            </a:r>
            <a:r>
              <a:rPr lang="en-US" dirty="0" smtClean="0">
                <a:latin typeface="Arial" charset="0"/>
                <a:ea typeface="ＭＳ Ｐゴシック" charset="0"/>
              </a:rPr>
              <a:t>14</a:t>
            </a:r>
            <a:r>
              <a:rPr lang="en-US" dirty="0" smtClean="0">
                <a:latin typeface="Arial" charset="0"/>
                <a:ea typeface="ＭＳ Ｐゴシック" charset="0"/>
              </a:rPr>
              <a:t>%) </a:t>
            </a:r>
          </a:p>
          <a:p>
            <a:pPr lvl="1"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</a:rPr>
              <a:t>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mbidextrous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(3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%)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10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Brain Development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Cerebellum – Aids in balance and control of body movement</a:t>
            </a:r>
          </a:p>
          <a:p>
            <a:r>
              <a:rPr lang="en-CA" dirty="0" smtClean="0"/>
              <a:t>Reticular Formation – Maintains alertness and </a:t>
            </a:r>
            <a:r>
              <a:rPr lang="en-CA" dirty="0" smtClean="0"/>
              <a:t>consciousness &amp; attention</a:t>
            </a:r>
            <a:endParaRPr lang="en-CA" dirty="0" smtClean="0"/>
          </a:p>
          <a:p>
            <a:r>
              <a:rPr lang="en-CA" dirty="0" smtClean="0"/>
              <a:t>Hippocampus – </a:t>
            </a:r>
            <a:r>
              <a:rPr lang="en-CA" dirty="0" smtClean="0"/>
              <a:t>Memory storage </a:t>
            </a:r>
            <a:endParaRPr lang="en-CA" dirty="0" smtClean="0"/>
          </a:p>
          <a:p>
            <a:r>
              <a:rPr lang="en-CA" dirty="0" smtClean="0"/>
              <a:t>Corpus callosum – Large bundle of fibers that connect the two cerebral hemispheres, perception, attention, memory, language, problem solving</a:t>
            </a:r>
          </a:p>
          <a:p>
            <a:pPr marL="201168" lvl="1" indent="0">
              <a:buNone/>
            </a:pPr>
            <a:endParaRPr lang="en-CA" dirty="0" smtClean="0"/>
          </a:p>
        </p:txBody>
      </p:sp>
      <p:pic>
        <p:nvPicPr>
          <p:cNvPr id="6" name="Content Placeholder 5" descr="BKB07F0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48766"/>
            <a:ext cx="4940319" cy="375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0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Milestones of Motor Development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0391"/>
            <a:ext cx="8321452" cy="4315710"/>
          </a:xfrm>
        </p:spPr>
      </p:pic>
    </p:spTree>
    <p:extLst>
      <p:ext uri="{BB962C8B-B14F-4D97-AF65-F5344CB8AC3E}">
        <p14:creationId xmlns:p14="http://schemas.microsoft.com/office/powerpoint/2010/main" val="255518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Influences on Physical Development Growth and Health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Heredity and hormones</a:t>
            </a:r>
          </a:p>
          <a:p>
            <a:r>
              <a:rPr lang="en-CA" sz="3200" dirty="0" smtClean="0"/>
              <a:t>Nutrition</a:t>
            </a:r>
          </a:p>
          <a:p>
            <a:r>
              <a:rPr lang="en-CA" sz="3200" dirty="0"/>
              <a:t>Childhood injuries</a:t>
            </a:r>
          </a:p>
          <a:p>
            <a:r>
              <a:rPr lang="en-CA" sz="3200" dirty="0" smtClean="0"/>
              <a:t>Maltreatment </a:t>
            </a:r>
            <a:endParaRPr lang="en-CA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little game to learn about nutrition</a:t>
            </a:r>
          </a:p>
          <a:p>
            <a:pPr marL="201168" lvl="1" indent="0">
              <a:buNone/>
            </a:pPr>
            <a:r>
              <a:rPr lang="en-CA" dirty="0" smtClean="0"/>
              <a:t>Look up:</a:t>
            </a:r>
          </a:p>
          <a:p>
            <a:pPr lvl="1"/>
            <a:r>
              <a:rPr lang="en-CA" dirty="0" err="1" smtClean="0"/>
              <a:t>Castoreum</a:t>
            </a:r>
            <a:endParaRPr lang="en-CA" dirty="0" smtClean="0"/>
          </a:p>
          <a:p>
            <a:pPr lvl="1"/>
            <a:r>
              <a:rPr lang="en-CA" dirty="0" smtClean="0"/>
              <a:t>Natural favouring</a:t>
            </a:r>
          </a:p>
          <a:p>
            <a:pPr lvl="1"/>
            <a:r>
              <a:rPr lang="en-CA" dirty="0" smtClean="0"/>
              <a:t>Products that contain natural flavoring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r>
              <a:rPr lang="en-CA" dirty="0" smtClean="0"/>
              <a:t>Understanding health and nutrition goes far beyond calorie counting!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891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Progression of Drawing Skills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3C20D"/>
              </a:buClr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Scribbles</a:t>
            </a:r>
          </a:p>
          <a:p>
            <a:pPr marL="0" indent="0">
              <a:buClr>
                <a:srgbClr val="F3C20D"/>
              </a:buClr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First representational forms: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sz="2000" dirty="0">
                <a:latin typeface="Arial" charset="0"/>
                <a:ea typeface="ＭＳ Ｐゴシック" charset="0"/>
              </a:rPr>
              <a:t>draws first recognizable</a:t>
            </a:r>
          </a:p>
          <a:p>
            <a:pPr marL="457200" lvl="1" indent="0">
              <a:buClr>
                <a:srgbClr val="F3C20D"/>
              </a:buClr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   pictures: 3 years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sz="2000" dirty="0" smtClean="0">
                <a:latin typeface="Arial" charset="0"/>
                <a:ea typeface="ＭＳ Ｐゴシック" charset="0"/>
              </a:rPr>
              <a:t>draws boundaries: 3–4 years</a:t>
            </a:r>
          </a:p>
          <a:p>
            <a:pPr marL="0" indent="0">
              <a:buClr>
                <a:srgbClr val="F3C20D"/>
              </a:buClr>
              <a:buNone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More complex drawings: 5–6 years</a:t>
            </a:r>
          </a:p>
          <a:p>
            <a:pPr marL="0" indent="0">
              <a:buClr>
                <a:srgbClr val="F3C20D"/>
              </a:buClr>
              <a:buNone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Early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printing: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4–6 years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CA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47" y="1845734"/>
            <a:ext cx="4168633" cy="4484350"/>
          </a:xfrm>
        </p:spPr>
      </p:pic>
    </p:spTree>
    <p:extLst>
      <p:ext uri="{BB962C8B-B14F-4D97-AF65-F5344CB8AC3E}">
        <p14:creationId xmlns:p14="http://schemas.microsoft.com/office/powerpoint/2010/main" val="423636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Drawings</a:t>
            </a:r>
            <a:endParaRPr lang="en-CA" dirty="0"/>
          </a:p>
        </p:txBody>
      </p:sp>
      <p:pic>
        <p:nvPicPr>
          <p:cNvPr id="4" name="Content Placeholder 5" descr="BKB07F0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02921"/>
            <a:ext cx="7158078" cy="42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3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Piaget – Preoperational Stage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912180" y="1845735"/>
            <a:ext cx="2243499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sz="1600" b="1" dirty="0" smtClean="0">
                <a:latin typeface="Arial" charset="0"/>
                <a:ea typeface="ＭＳ Ｐゴシック" charset="0"/>
                <a:cs typeface="ＭＳ Ｐゴシック" charset="0"/>
              </a:rPr>
              <a:t>Gains </a:t>
            </a: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in mental representation:</a:t>
            </a: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sz="1600" dirty="0">
                <a:latin typeface="Arial" charset="0"/>
                <a:ea typeface="ＭＳ Ｐゴシック" charset="0"/>
              </a:rPr>
              <a:t>make-believe play</a:t>
            </a: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sz="1600" dirty="0">
                <a:latin typeface="Arial" charset="0"/>
                <a:ea typeface="ＭＳ Ｐゴシック" charset="0"/>
              </a:rPr>
              <a:t>symbol–real-world relations</a:t>
            </a:r>
          </a:p>
          <a:p>
            <a:pPr marL="0" indent="0">
              <a:spcBef>
                <a:spcPts val="768"/>
              </a:spcBef>
              <a:buClr>
                <a:srgbClr val="F3C20D"/>
              </a:buClr>
              <a:buNone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Limitations in thinking:</a:t>
            </a:r>
          </a:p>
          <a:p>
            <a:pPr marL="740664" lvl="1" indent="-283464">
              <a:spcBef>
                <a:spcPts val="678"/>
              </a:spcBef>
              <a:buClr>
                <a:srgbClr val="F3C20D"/>
              </a:buClr>
            </a:pPr>
            <a:r>
              <a:rPr lang="en-US" sz="1600" dirty="0" smtClean="0">
                <a:latin typeface="Arial" charset="0"/>
                <a:ea typeface="ＭＳ Ｐゴシック" charset="0"/>
              </a:rPr>
              <a:t>Egocentrism</a:t>
            </a:r>
          </a:p>
          <a:p>
            <a:pPr marL="740664" lvl="1" indent="-283464">
              <a:spcBef>
                <a:spcPts val="678"/>
              </a:spcBef>
              <a:buClr>
                <a:srgbClr val="F3C20D"/>
              </a:buClr>
            </a:pPr>
            <a:r>
              <a:rPr lang="en-US" sz="1600" dirty="0" smtClean="0">
                <a:latin typeface="Arial" charset="0"/>
                <a:ea typeface="ＭＳ Ｐゴシック" charset="0"/>
              </a:rPr>
              <a:t>centration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marL="740664" lvl="1" indent="-283464">
              <a:spcBef>
                <a:spcPts val="678"/>
              </a:spcBef>
              <a:buClr>
                <a:srgbClr val="F3C20D"/>
              </a:buClr>
            </a:pPr>
            <a:r>
              <a:rPr lang="en-US" sz="1600" dirty="0">
                <a:latin typeface="Arial" charset="0"/>
                <a:ea typeface="ＭＳ Ｐゴシック" charset="0"/>
              </a:rPr>
              <a:t>lack of conservation</a:t>
            </a:r>
          </a:p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845735"/>
            <a:ext cx="7583082" cy="3662627"/>
          </a:xfrm>
        </p:spPr>
      </p:pic>
    </p:spTree>
    <p:extLst>
      <p:ext uri="{BB962C8B-B14F-4D97-AF65-F5344CB8AC3E}">
        <p14:creationId xmlns:p14="http://schemas.microsoft.com/office/powerpoint/2010/main" val="23741814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610</TotalTime>
  <Words>418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Retrospect</vt:lpstr>
      <vt:lpstr>Fundamentals of Lifespan Development</vt:lpstr>
      <vt:lpstr>Video</vt:lpstr>
      <vt:lpstr>Physical Development – Brain &amp; Skeleton</vt:lpstr>
      <vt:lpstr>Brain Development</vt:lpstr>
      <vt:lpstr>Milestones of Motor Development</vt:lpstr>
      <vt:lpstr>Influences on Physical Development Growth and Health</vt:lpstr>
      <vt:lpstr>Progression of Drawing Skills</vt:lpstr>
      <vt:lpstr>Drawings</vt:lpstr>
      <vt:lpstr>Piaget – Preoperational Stage</vt:lpstr>
      <vt:lpstr>Make-Believe Play</vt:lpstr>
      <vt:lpstr>Information Processing Model</vt:lpstr>
      <vt:lpstr>Gains in Information Processing</vt:lpstr>
      <vt:lpstr>Vygotsky’s Sociocultural Theory</vt:lpstr>
      <vt:lpstr>Language Development in Early Childhood</vt:lpstr>
      <vt:lpstr>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34</cp:revision>
  <dcterms:created xsi:type="dcterms:W3CDTF">2014-09-26T03:50:46Z</dcterms:created>
  <dcterms:modified xsi:type="dcterms:W3CDTF">2015-02-05T15:53:18Z</dcterms:modified>
</cp:coreProperties>
</file>