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74" r:id="rId7"/>
    <p:sldId id="265" r:id="rId8"/>
    <p:sldId id="268" r:id="rId9"/>
    <p:sldId id="272" r:id="rId10"/>
    <p:sldId id="269" r:id="rId11"/>
    <p:sldId id="267" r:id="rId12"/>
    <p:sldId id="270" r:id="rId13"/>
    <p:sldId id="275" r:id="rId14"/>
    <p:sldId id="271" r:id="rId15"/>
    <p:sldId id="261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cordiafoodgroups" TargetMode="External"/><Relationship Id="rId2" Type="http://schemas.openxmlformats.org/officeDocument/2006/relationships/hyperlink" Target="http://concordiafoodgroups.c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user/concordiafoodgroup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k0pfSnNBF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6OT2y8Oir8#t=17" TargetMode="External"/><Relationship Id="rId2" Type="http://schemas.openxmlformats.org/officeDocument/2006/relationships/hyperlink" Target="http://www.concordia.ca/about/administration-governanc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qdJv09Xe_T0" TargetMode="External"/><Relationship Id="rId4" Type="http://schemas.openxmlformats.org/officeDocument/2006/relationships/hyperlink" Target="https://www.youtube.com/watch?v=UaW6J2M-3b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2KigQJCMUn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Building a Better Food System at Concordia University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The Concordia student-run food groups documentary project</a:t>
            </a:r>
          </a:p>
          <a:p>
            <a:r>
              <a:rPr lang="en-CA" dirty="0" smtClean="0"/>
              <a:t>By: Erik Chevrier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5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Economy 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Karl Polanyi 		</a:t>
            </a:r>
            <a:r>
              <a:rPr lang="en-CA" sz="3200" dirty="0"/>
              <a:t> </a:t>
            </a:r>
            <a:r>
              <a:rPr lang="en-CA" sz="3200" dirty="0" smtClean="0"/>
              <a:t>   Nancy </a:t>
            </a:r>
            <a:r>
              <a:rPr lang="en-CA" sz="3200" dirty="0" err="1" smtClean="0"/>
              <a:t>Neamtan</a:t>
            </a:r>
            <a:endParaRPr lang="en-CA" sz="3200" dirty="0" smtClean="0"/>
          </a:p>
          <a:p>
            <a:pPr lvl="1"/>
            <a:r>
              <a:rPr lang="en-CA" dirty="0" smtClean="0"/>
              <a:t>Market – Market pattern</a:t>
            </a:r>
          </a:p>
          <a:p>
            <a:pPr lvl="1"/>
            <a:r>
              <a:rPr lang="en-CA" dirty="0" smtClean="0"/>
              <a:t>Redistribution – Centralization </a:t>
            </a:r>
          </a:p>
          <a:p>
            <a:pPr lvl="1"/>
            <a:r>
              <a:rPr lang="en-CA" dirty="0" smtClean="0"/>
              <a:t>Reciprocity – Symmetry</a:t>
            </a:r>
          </a:p>
          <a:p>
            <a:pPr lvl="1"/>
            <a:r>
              <a:rPr lang="en-CA" dirty="0" smtClean="0"/>
              <a:t>Household – Autarchy</a:t>
            </a:r>
          </a:p>
        </p:txBody>
      </p:sp>
      <p:pic>
        <p:nvPicPr>
          <p:cNvPr id="1026" name="Picture 2" descr="The social economy viewed as one of three economic or market sect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96" y="2475259"/>
            <a:ext cx="3857414" cy="38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1194" y="249475"/>
            <a:ext cx="2978909" cy="5457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John Pearce</a:t>
            </a:r>
            <a:endParaRPr lang="en-CA" dirty="0"/>
          </a:p>
        </p:txBody>
      </p:sp>
      <p:pic>
        <p:nvPicPr>
          <p:cNvPr id="2050" name="Picture 2" descr="Pearce’s depiction of the three economic systems and the social economy.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03" y="249475"/>
            <a:ext cx="5100566" cy="608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00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Social Economy Businesses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/>
              <a:t>Cooperatives</a:t>
            </a:r>
          </a:p>
          <a:p>
            <a:pPr lvl="1"/>
            <a:r>
              <a:rPr lang="en-CA" sz="2600" b="1" dirty="0" smtClean="0"/>
              <a:t>Workers </a:t>
            </a:r>
            <a:r>
              <a:rPr lang="en-CA" sz="2600" dirty="0" smtClean="0"/>
              <a:t>– Worker members are also owners of the business</a:t>
            </a:r>
          </a:p>
          <a:p>
            <a:pPr lvl="1"/>
            <a:r>
              <a:rPr lang="en-CA" sz="2600" b="1" dirty="0" smtClean="0"/>
              <a:t>Producer </a:t>
            </a:r>
            <a:r>
              <a:rPr lang="en-CA" sz="2600" dirty="0" smtClean="0"/>
              <a:t>– An assortment of production based businesses working in tandem </a:t>
            </a:r>
          </a:p>
          <a:p>
            <a:pPr lvl="1"/>
            <a:r>
              <a:rPr lang="en-CA" sz="2600" b="1" dirty="0" smtClean="0"/>
              <a:t>Consumer</a:t>
            </a:r>
            <a:r>
              <a:rPr lang="en-CA" sz="2600" dirty="0" smtClean="0"/>
              <a:t> – Provide goods and services to members</a:t>
            </a:r>
          </a:p>
          <a:p>
            <a:pPr lvl="1"/>
            <a:r>
              <a:rPr lang="en-CA" sz="2600" b="1" dirty="0" smtClean="0"/>
              <a:t>Solidarity </a:t>
            </a:r>
            <a:r>
              <a:rPr lang="en-CA" sz="2600" dirty="0" smtClean="0"/>
              <a:t>– Members may be from different categories (i.e. consumer/worker/shareholder)</a:t>
            </a:r>
          </a:p>
          <a:p>
            <a:pPr lvl="1"/>
            <a:r>
              <a:rPr lang="en-CA" sz="2600" b="1" dirty="0" smtClean="0"/>
              <a:t>Shareholder-Worker </a:t>
            </a:r>
            <a:r>
              <a:rPr lang="en-CA" sz="2600" dirty="0" smtClean="0"/>
              <a:t>– Workers and shareholders own the business</a:t>
            </a:r>
          </a:p>
          <a:p>
            <a:r>
              <a:rPr lang="en-CA" sz="2800" b="1" dirty="0" smtClean="0"/>
              <a:t>Non-profit Organization</a:t>
            </a:r>
            <a:endParaRPr lang="en-CA" sz="2600" dirty="0"/>
          </a:p>
          <a:p>
            <a:pPr lvl="1"/>
            <a:endParaRPr lang="en-CA" sz="2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23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Student-Run Food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Recommendations</a:t>
            </a:r>
          </a:p>
          <a:p>
            <a:pPr lvl="1"/>
            <a:r>
              <a:rPr lang="en-CA" dirty="0" smtClean="0"/>
              <a:t>Should encompass each of Polanyi’s four economic systems</a:t>
            </a:r>
          </a:p>
          <a:p>
            <a:pPr lvl="1"/>
            <a:r>
              <a:rPr lang="en-CA" dirty="0" smtClean="0"/>
              <a:t>Should be autonomous from the Concordia administration</a:t>
            </a:r>
          </a:p>
          <a:p>
            <a:pPr lvl="1"/>
            <a:r>
              <a:rPr lang="en-CA" dirty="0" smtClean="0"/>
              <a:t>Should be (semi) autonomous from the student unions</a:t>
            </a:r>
          </a:p>
          <a:p>
            <a:pPr lvl="1"/>
            <a:r>
              <a:rPr lang="en-CA" dirty="0" smtClean="0"/>
              <a:t>Should work in concert with the other student-run food groups</a:t>
            </a:r>
          </a:p>
          <a:p>
            <a:pPr lvl="1"/>
            <a:r>
              <a:rPr lang="en-CA" dirty="0" smtClean="0"/>
              <a:t>Should engage with the community at large</a:t>
            </a:r>
          </a:p>
          <a:p>
            <a:pPr lvl="1"/>
            <a:r>
              <a:rPr lang="en-CA" dirty="0"/>
              <a:t>Should be organized under the principles of social economy</a:t>
            </a:r>
          </a:p>
          <a:p>
            <a:pPr lvl="2"/>
            <a:r>
              <a:rPr lang="en-CA" dirty="0" smtClean="0"/>
              <a:t>Democratic</a:t>
            </a:r>
          </a:p>
          <a:p>
            <a:pPr lvl="2"/>
            <a:r>
              <a:rPr lang="en-CA" dirty="0" smtClean="0"/>
              <a:t>Socially responsible</a:t>
            </a:r>
          </a:p>
          <a:p>
            <a:pPr lvl="2"/>
            <a:r>
              <a:rPr lang="en-CA" dirty="0" smtClean="0"/>
              <a:t>Ethical labour practices</a:t>
            </a:r>
          </a:p>
          <a:p>
            <a:pPr lvl="2"/>
            <a:r>
              <a:rPr lang="en-CA" dirty="0" smtClean="0"/>
              <a:t>Environmental sustainability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695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Other Types of Food Practices Can We Create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Redistribution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Reciprocity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/>
              <a:t>Market Based</a:t>
            </a:r>
          </a:p>
          <a:p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Household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09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 Involved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Be part of the research team</a:t>
            </a:r>
          </a:p>
          <a:p>
            <a:pPr lvl="1"/>
            <a:r>
              <a:rPr lang="en-CA" i="1" dirty="0" smtClean="0"/>
              <a:t>You can become an intern for credit</a:t>
            </a:r>
          </a:p>
          <a:p>
            <a:pPr lvl="1"/>
            <a:r>
              <a:rPr lang="en-CA" i="1" dirty="0" smtClean="0"/>
              <a:t>You can do assignments for courses and add to the content of our archive</a:t>
            </a:r>
          </a:p>
          <a:p>
            <a:pPr lvl="1"/>
            <a:r>
              <a:rPr lang="en-CA" i="1" dirty="0" smtClean="0"/>
              <a:t>You can come to our research meetings </a:t>
            </a:r>
          </a:p>
          <a:p>
            <a:pPr lvl="1"/>
            <a:r>
              <a:rPr lang="en-CA" i="1" dirty="0" smtClean="0">
                <a:hlinkClick r:id="rId2"/>
              </a:rPr>
              <a:t>Visit our Website</a:t>
            </a:r>
            <a:r>
              <a:rPr lang="en-CA" i="1" dirty="0" smtClean="0"/>
              <a:t> </a:t>
            </a:r>
            <a:r>
              <a:rPr lang="en-CA" i="1" dirty="0"/>
              <a:t>– </a:t>
            </a:r>
            <a:r>
              <a:rPr lang="en-CA" i="1" dirty="0" smtClean="0"/>
              <a:t>concordiafoodgroups.ca</a:t>
            </a:r>
          </a:p>
          <a:p>
            <a:pPr lvl="1"/>
            <a:r>
              <a:rPr lang="en-CA" i="1" dirty="0" smtClean="0">
                <a:hlinkClick r:id="rId3"/>
              </a:rPr>
              <a:t>Like our Facebook Page</a:t>
            </a:r>
            <a:endParaRPr lang="en-CA" i="1" dirty="0" smtClean="0"/>
          </a:p>
          <a:p>
            <a:pPr lvl="1"/>
            <a:r>
              <a:rPr lang="en-CA" i="1" dirty="0" smtClean="0">
                <a:hlinkClick r:id="rId4"/>
              </a:rPr>
              <a:t>Share our </a:t>
            </a:r>
            <a:r>
              <a:rPr lang="en-CA" i="1" dirty="0" err="1" smtClean="0">
                <a:hlinkClick r:id="rId4"/>
              </a:rPr>
              <a:t>Youtube</a:t>
            </a:r>
            <a:r>
              <a:rPr lang="en-CA" i="1" dirty="0" smtClean="0">
                <a:hlinkClick r:id="rId4"/>
              </a:rPr>
              <a:t> videos</a:t>
            </a:r>
            <a:endParaRPr lang="en-CA" i="1" dirty="0"/>
          </a:p>
          <a:p>
            <a:pPr lvl="1"/>
            <a:r>
              <a:rPr lang="en-CA" i="1" dirty="0" smtClean="0"/>
              <a:t>Help us fund the project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sz="2800" dirty="0" smtClean="0"/>
              <a:t>More importantly, get involved in the food movement at Concordia</a:t>
            </a:r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49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Thanks You!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Funding provided by: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09" y="3155394"/>
            <a:ext cx="7539341" cy="140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1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are we now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CA" sz="2400" dirty="0" smtClean="0"/>
              <a:t>Multinational food corporations control the current food service contracts</a:t>
            </a:r>
          </a:p>
          <a:p>
            <a:pPr lvl="2"/>
            <a:r>
              <a:rPr lang="en-CA" sz="1800" i="1" dirty="0" smtClean="0"/>
              <a:t>Pepsi</a:t>
            </a:r>
          </a:p>
          <a:p>
            <a:pPr lvl="2"/>
            <a:r>
              <a:rPr lang="en-CA" sz="1800" i="1" dirty="0" err="1" smtClean="0"/>
              <a:t>Chartwells</a:t>
            </a:r>
            <a:endParaRPr lang="en-CA" sz="1800" i="1" dirty="0" smtClean="0"/>
          </a:p>
          <a:p>
            <a:pPr marL="201168" lvl="1" indent="0">
              <a:buNone/>
            </a:pPr>
            <a:r>
              <a:rPr lang="en-CA" sz="2400" dirty="0" smtClean="0"/>
              <a:t>These contracts are currently being renegotiated</a:t>
            </a:r>
            <a:endParaRPr lang="en-CA" sz="2400" dirty="0"/>
          </a:p>
          <a:p>
            <a:pPr lvl="2"/>
            <a:r>
              <a:rPr lang="en-CA" sz="1800" i="1" dirty="0" smtClean="0"/>
              <a:t>Request for Proposal Process (RFP)</a:t>
            </a:r>
          </a:p>
          <a:p>
            <a:pPr marL="201168" lvl="1" indent="0">
              <a:buNone/>
            </a:pPr>
            <a:r>
              <a:rPr lang="en-CA" sz="2400" dirty="0" smtClean="0"/>
              <a:t>The Concordia community is not satisfied with the food services from the 	multinational corporations</a:t>
            </a:r>
          </a:p>
          <a:p>
            <a:pPr marL="201168" lvl="1" indent="0">
              <a:buNone/>
            </a:pPr>
            <a:r>
              <a:rPr lang="en-CA" sz="2400" dirty="0" smtClean="0"/>
              <a:t>Student-run food groups can provide better food services at Concordia</a:t>
            </a:r>
            <a:endParaRPr lang="en-CA" sz="2400" dirty="0"/>
          </a:p>
          <a:p>
            <a:pPr lvl="2"/>
            <a:r>
              <a:rPr lang="en-CA" sz="1800" i="1" dirty="0" smtClean="0"/>
              <a:t>Subsidized food that is free for students – Loyola Luncheon &amp; People’s Potato</a:t>
            </a:r>
          </a:p>
          <a:p>
            <a:pPr lvl="2"/>
            <a:r>
              <a:rPr lang="en-CA" sz="1800" i="1" dirty="0" smtClean="0"/>
              <a:t>Cooperative economic models</a:t>
            </a:r>
          </a:p>
          <a:p>
            <a:pPr lvl="2"/>
            <a:r>
              <a:rPr lang="en-CA" sz="1800" i="1" dirty="0" smtClean="0"/>
              <a:t>Produce, process and distribute food on campus</a:t>
            </a:r>
          </a:p>
          <a:p>
            <a:pPr lvl="2"/>
            <a:endParaRPr lang="en-CA" dirty="0"/>
          </a:p>
          <a:p>
            <a:pPr lvl="2"/>
            <a:endParaRPr lang="en-CA" dirty="0" smtClean="0"/>
          </a:p>
          <a:p>
            <a:pPr marL="384048" lvl="2" indent="0">
              <a:buNone/>
            </a:pPr>
            <a:endParaRPr lang="en-CA" dirty="0"/>
          </a:p>
          <a:p>
            <a:pPr marL="384048" lvl="2" indent="0">
              <a:buNone/>
            </a:pP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7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 with the Current System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Problems with multinational food corporations on campus</a:t>
            </a:r>
          </a:p>
          <a:p>
            <a:pPr lvl="1"/>
            <a:r>
              <a:rPr lang="en-CA" i="1" dirty="0"/>
              <a:t>Exclusivity </a:t>
            </a:r>
            <a:r>
              <a:rPr lang="en-CA" i="1" dirty="0" smtClean="0"/>
              <a:t>agreements</a:t>
            </a:r>
          </a:p>
          <a:p>
            <a:pPr lvl="1"/>
            <a:r>
              <a:rPr lang="en-CA" i="1" dirty="0" smtClean="0"/>
              <a:t>Monopoly over food services</a:t>
            </a:r>
            <a:endParaRPr lang="en-CA" i="1" dirty="0"/>
          </a:p>
          <a:p>
            <a:pPr lvl="1"/>
            <a:r>
              <a:rPr lang="en-CA" i="1" dirty="0"/>
              <a:t>Unhealthy food</a:t>
            </a:r>
          </a:p>
          <a:p>
            <a:pPr lvl="1"/>
            <a:r>
              <a:rPr lang="en-CA" i="1" dirty="0"/>
              <a:t>Waste</a:t>
            </a:r>
          </a:p>
          <a:p>
            <a:pPr lvl="1"/>
            <a:r>
              <a:rPr lang="en-CA" i="1" dirty="0"/>
              <a:t>Serving times</a:t>
            </a:r>
          </a:p>
          <a:p>
            <a:pPr lvl="1"/>
            <a:r>
              <a:rPr lang="en-CA" i="1" dirty="0"/>
              <a:t>Price</a:t>
            </a:r>
          </a:p>
          <a:p>
            <a:pPr lvl="1"/>
            <a:r>
              <a:rPr lang="en-CA" i="1" dirty="0"/>
              <a:t>Resident meal </a:t>
            </a:r>
            <a:r>
              <a:rPr lang="en-CA" i="1" dirty="0" smtClean="0"/>
              <a:t>plan</a:t>
            </a:r>
          </a:p>
          <a:p>
            <a:pPr marL="201168" lvl="1" indent="0">
              <a:buNone/>
            </a:pPr>
            <a:r>
              <a:rPr lang="en-CA" i="1" dirty="0" smtClean="0">
                <a:hlinkClick r:id="rId2"/>
              </a:rPr>
              <a:t>Rob Green on Concordia’s History with Multinational Food Corporations</a:t>
            </a:r>
            <a:endParaRPr lang="en-CA" i="1" dirty="0" smtClean="0"/>
          </a:p>
          <a:p>
            <a:pPr marL="201168" lvl="1" indent="0">
              <a:buNone/>
            </a:pPr>
            <a:r>
              <a:rPr lang="en-CA" sz="2000" b="1" dirty="0" smtClean="0"/>
              <a:t>Two main ways of addressing these problems</a:t>
            </a:r>
          </a:p>
          <a:p>
            <a:pPr lvl="1"/>
            <a:r>
              <a:rPr lang="en-CA" i="1" dirty="0" smtClean="0"/>
              <a:t>Administrative route (work with administration to bring about change)</a:t>
            </a:r>
          </a:p>
          <a:p>
            <a:pPr lvl="1"/>
            <a:r>
              <a:rPr lang="en-CA" i="1" dirty="0" smtClean="0"/>
              <a:t>Student organizing route (a movement led by the students)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9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Administrative Route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Concordia University Governance</a:t>
            </a:r>
            <a:endParaRPr lang="en-CA" dirty="0" smtClean="0"/>
          </a:p>
          <a:p>
            <a:endParaRPr lang="en-CA" dirty="0"/>
          </a:p>
          <a:p>
            <a:r>
              <a:rPr lang="en-CA" b="1" dirty="0" smtClean="0"/>
              <a:t>Working within the administrative structures at Concordia</a:t>
            </a:r>
          </a:p>
          <a:p>
            <a:pPr lvl="1"/>
            <a:r>
              <a:rPr lang="en-CA" i="1" dirty="0" smtClean="0"/>
              <a:t>Committees</a:t>
            </a:r>
          </a:p>
          <a:p>
            <a:pPr lvl="1"/>
            <a:r>
              <a:rPr lang="en-CA" i="1" dirty="0" smtClean="0"/>
              <a:t>Request for Proposal Process</a:t>
            </a:r>
          </a:p>
          <a:p>
            <a:pPr lvl="1"/>
            <a:r>
              <a:rPr lang="en-CA" i="1" dirty="0" smtClean="0"/>
              <a:t>Food Advisory Working Group</a:t>
            </a:r>
          </a:p>
          <a:p>
            <a:pPr lvl="1"/>
            <a:r>
              <a:rPr lang="en-CA" i="1" dirty="0" smtClean="0"/>
              <a:t>Board of Governors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dirty="0" smtClean="0">
                <a:hlinkClick r:id="rId3"/>
              </a:rPr>
              <a:t>Laura Beach on the Environmental Advisory Committee Recommendations </a:t>
            </a:r>
            <a:endParaRPr lang="en-CA" dirty="0" smtClean="0"/>
          </a:p>
          <a:p>
            <a:pPr marL="201168" lvl="1" indent="0">
              <a:buNone/>
            </a:pPr>
            <a:r>
              <a:rPr lang="en-CA" dirty="0" smtClean="0">
                <a:hlinkClick r:id="rId4"/>
              </a:rPr>
              <a:t>Laura Beach on the Request for Proposal Process</a:t>
            </a:r>
            <a:endParaRPr lang="en-CA" dirty="0" smtClean="0"/>
          </a:p>
          <a:p>
            <a:pPr marL="201168" lvl="1" indent="0">
              <a:buNone/>
            </a:pPr>
            <a:r>
              <a:rPr lang="en-CA" dirty="0" smtClean="0">
                <a:hlinkClick r:id="rId5"/>
              </a:rPr>
              <a:t>Laura Beach on Alternatives to Multinational Beverage Contracts</a:t>
            </a:r>
            <a:endParaRPr lang="en-CA" dirty="0" smtClean="0"/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7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Organizing Route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Oppose Problematic Practices</a:t>
            </a:r>
          </a:p>
          <a:p>
            <a:pPr lvl="1"/>
            <a:r>
              <a:rPr lang="en-CA" i="1" dirty="0" smtClean="0"/>
              <a:t>Hold referendum votes to ban products like bottled water</a:t>
            </a:r>
          </a:p>
          <a:p>
            <a:pPr lvl="1"/>
            <a:r>
              <a:rPr lang="en-CA" i="1" dirty="0" smtClean="0"/>
              <a:t>Let administrators know your position</a:t>
            </a:r>
          </a:p>
          <a:p>
            <a:pPr lvl="1"/>
            <a:r>
              <a:rPr lang="en-CA" i="1" dirty="0" smtClean="0"/>
              <a:t>Talk with the press</a:t>
            </a:r>
          </a:p>
          <a:p>
            <a:pPr marL="201168" lvl="1" indent="0">
              <a:buNone/>
            </a:pPr>
            <a:r>
              <a:rPr lang="en-CA" b="1" dirty="0">
                <a:hlinkClick r:id="rId2"/>
              </a:rPr>
              <a:t>Laura Beach on Tap Thirst</a:t>
            </a:r>
            <a:endParaRPr lang="en-CA" b="1" dirty="0"/>
          </a:p>
          <a:p>
            <a:pPr lvl="1"/>
            <a:endParaRPr lang="en-CA" i="1" dirty="0" smtClean="0"/>
          </a:p>
          <a:p>
            <a:r>
              <a:rPr lang="en-CA" b="1" dirty="0" smtClean="0"/>
              <a:t>Organize a Better Food System!</a:t>
            </a:r>
          </a:p>
          <a:p>
            <a:r>
              <a:rPr lang="en-CA" b="1" dirty="0" smtClean="0"/>
              <a:t>Concordia students currently:</a:t>
            </a:r>
          </a:p>
          <a:p>
            <a:pPr lvl="1"/>
            <a:r>
              <a:rPr lang="en-CA" b="1" dirty="0"/>
              <a:t>G</a:t>
            </a:r>
            <a:r>
              <a:rPr lang="en-CA" b="1" dirty="0" smtClean="0"/>
              <a:t>row food on campus</a:t>
            </a:r>
          </a:p>
          <a:p>
            <a:pPr lvl="1"/>
            <a:r>
              <a:rPr lang="en-CA" b="1" dirty="0" smtClean="0"/>
              <a:t>Process food on campus</a:t>
            </a:r>
          </a:p>
          <a:p>
            <a:pPr lvl="1"/>
            <a:r>
              <a:rPr lang="en-CA" b="1" dirty="0" smtClean="0"/>
              <a:t>Distribute and sell food on campus</a:t>
            </a:r>
          </a:p>
          <a:p>
            <a:pPr lvl="1"/>
            <a:r>
              <a:rPr lang="en-CA" b="1" dirty="0" smtClean="0"/>
              <a:t>Use cooperative and non-profit economic models</a:t>
            </a:r>
          </a:p>
          <a:p>
            <a:pPr lvl="1"/>
            <a:endParaRPr lang="en-CA" b="1" dirty="0" smtClean="0"/>
          </a:p>
          <a:p>
            <a:pPr lvl="1"/>
            <a:endParaRPr lang="en-CA" dirty="0" smtClean="0"/>
          </a:p>
          <a:p>
            <a:pPr marL="201168" lvl="1" indent="0">
              <a:buNone/>
            </a:pPr>
            <a:endParaRPr lang="en-CA" b="1" dirty="0" smtClean="0"/>
          </a:p>
          <a:p>
            <a:pPr lvl="1"/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0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Successful Food Activism Involves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Organizing with the help of the student groups and unions on campus</a:t>
            </a:r>
          </a:p>
          <a:p>
            <a:r>
              <a:rPr lang="en-CA" b="1" dirty="0" smtClean="0"/>
              <a:t>Targeting issues that students are concerned about:</a:t>
            </a:r>
            <a:endParaRPr lang="en-CA" b="1" dirty="0"/>
          </a:p>
          <a:p>
            <a:pPr lvl="1"/>
            <a:r>
              <a:rPr lang="en-CA" i="1" dirty="0" smtClean="0"/>
              <a:t>May start with a small group of passionate people</a:t>
            </a:r>
          </a:p>
          <a:p>
            <a:r>
              <a:rPr lang="en-CA" b="1" dirty="0" smtClean="0"/>
              <a:t>Informing other students about these issues:</a:t>
            </a:r>
            <a:endParaRPr lang="en-CA" b="1" dirty="0"/>
          </a:p>
          <a:p>
            <a:pPr lvl="1"/>
            <a:r>
              <a:rPr lang="en-CA" i="1" dirty="0" smtClean="0"/>
              <a:t>Education campaigns</a:t>
            </a:r>
          </a:p>
          <a:p>
            <a:r>
              <a:rPr lang="en-CA" b="1" dirty="0" smtClean="0"/>
              <a:t>Developing student run organizations that:</a:t>
            </a:r>
          </a:p>
          <a:p>
            <a:pPr lvl="1"/>
            <a:r>
              <a:rPr lang="en-CA" i="1" dirty="0" smtClean="0"/>
              <a:t>Have sustainable funding structures</a:t>
            </a:r>
          </a:p>
          <a:p>
            <a:pPr lvl="1"/>
            <a:r>
              <a:rPr lang="en-CA" i="1" dirty="0" smtClean="0"/>
              <a:t>Have become (semi-)autonomous from student groups and organizations </a:t>
            </a:r>
          </a:p>
          <a:p>
            <a:pPr lvl="1"/>
            <a:r>
              <a:rPr lang="en-CA" i="1" dirty="0" smtClean="0"/>
              <a:t>Involve many stakeholders including students at the community at large</a:t>
            </a:r>
          </a:p>
          <a:p>
            <a:r>
              <a:rPr lang="en-CA" b="1" dirty="0" smtClean="0"/>
              <a:t>Passing motions or referendum questions to secure funding or oppose certain practices</a:t>
            </a:r>
          </a:p>
          <a:p>
            <a:r>
              <a:rPr lang="en-CA" b="1" dirty="0"/>
              <a:t>Getting involved with university committees</a:t>
            </a:r>
          </a:p>
          <a:p>
            <a:endParaRPr lang="en-CA" b="1" dirty="0" smtClean="0"/>
          </a:p>
          <a:p>
            <a:pPr marL="201168" lvl="1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7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Student-Run Initiatives’ </a:t>
            </a:r>
            <a:br>
              <a:rPr lang="en-CA" dirty="0" smtClean="0"/>
            </a:br>
            <a:r>
              <a:rPr lang="en-CA" dirty="0" smtClean="0"/>
              <a:t>Economic </a:t>
            </a:r>
            <a:r>
              <a:rPr lang="en-CA" dirty="0" smtClean="0"/>
              <a:t>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/>
              <a:t>How should students organize food groups?</a:t>
            </a:r>
            <a:endParaRPr lang="en-CA" sz="3200" dirty="0"/>
          </a:p>
          <a:p>
            <a:endParaRPr lang="en-CA" sz="3200" dirty="0" smtClean="0"/>
          </a:p>
          <a:p>
            <a:r>
              <a:rPr lang="en-CA" sz="3200" dirty="0" smtClean="0"/>
              <a:t>Karl </a:t>
            </a:r>
            <a:r>
              <a:rPr lang="en-CA" sz="3200" dirty="0" smtClean="0"/>
              <a:t>Polanyi 			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Market – Market pattern</a:t>
            </a:r>
          </a:p>
          <a:p>
            <a:pPr lvl="1"/>
            <a:r>
              <a:rPr lang="en-CA" dirty="0" smtClean="0"/>
              <a:t>Redistribution – Centralization </a:t>
            </a:r>
          </a:p>
          <a:p>
            <a:pPr lvl="1"/>
            <a:r>
              <a:rPr lang="en-CA" dirty="0" smtClean="0"/>
              <a:t>Reciprocity – Symmetry</a:t>
            </a:r>
          </a:p>
          <a:p>
            <a:pPr lvl="1"/>
            <a:r>
              <a:rPr lang="en-CA" dirty="0" smtClean="0"/>
              <a:t>Household – Autarchy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2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Multidimensional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Redistribution</a:t>
            </a:r>
          </a:p>
          <a:p>
            <a:pPr lvl="1"/>
            <a:r>
              <a:rPr lang="en-CA" dirty="0" smtClean="0"/>
              <a:t>People’s Potato</a:t>
            </a:r>
          </a:p>
          <a:p>
            <a:pPr lvl="1"/>
            <a:r>
              <a:rPr lang="en-CA" dirty="0" smtClean="0"/>
              <a:t>Loyola Luncheon</a:t>
            </a:r>
          </a:p>
          <a:p>
            <a:pPr lvl="1"/>
            <a:r>
              <a:rPr lang="en-CA" dirty="0" smtClean="0"/>
              <a:t>Food baskets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Reciprocity</a:t>
            </a:r>
          </a:p>
          <a:p>
            <a:pPr lvl="1"/>
            <a:r>
              <a:rPr lang="en-CA" dirty="0" smtClean="0"/>
              <a:t>Volunteer labour</a:t>
            </a:r>
          </a:p>
          <a:p>
            <a:pPr lvl="1"/>
            <a:r>
              <a:rPr lang="en-CA" dirty="0" smtClean="0"/>
              <a:t>Workshops</a:t>
            </a:r>
          </a:p>
          <a:p>
            <a:pPr lvl="1"/>
            <a:r>
              <a:rPr lang="en-CA" dirty="0" smtClean="0"/>
              <a:t>In kind donations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/>
              <a:t>Market Based</a:t>
            </a:r>
          </a:p>
          <a:p>
            <a:pPr lvl="1"/>
            <a:r>
              <a:rPr lang="en-CA" dirty="0" err="1" smtClean="0"/>
              <a:t>Chartwells</a:t>
            </a:r>
            <a:endParaRPr lang="en-CA" dirty="0" smtClean="0"/>
          </a:p>
          <a:p>
            <a:pPr lvl="1"/>
            <a:r>
              <a:rPr lang="en-CA" dirty="0" smtClean="0"/>
              <a:t>Pepsi</a:t>
            </a:r>
          </a:p>
          <a:p>
            <a:pPr lvl="1"/>
            <a:r>
              <a:rPr lang="en-CA" dirty="0" smtClean="0"/>
              <a:t>Hive</a:t>
            </a:r>
          </a:p>
          <a:p>
            <a:pPr lvl="1"/>
            <a:r>
              <a:rPr lang="en-CA" dirty="0" smtClean="0"/>
              <a:t>Café X</a:t>
            </a:r>
          </a:p>
          <a:p>
            <a:pPr lvl="1"/>
            <a:r>
              <a:rPr lang="en-CA" dirty="0" smtClean="0"/>
              <a:t>Concordia Farmers Market</a:t>
            </a:r>
          </a:p>
          <a:p>
            <a:pPr lvl="1"/>
            <a:r>
              <a:rPr lang="en-CA" dirty="0" smtClean="0"/>
              <a:t>CUSACORP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Household </a:t>
            </a:r>
          </a:p>
          <a:p>
            <a:pPr lvl="1"/>
            <a:r>
              <a:rPr lang="en-CA" dirty="0" smtClean="0"/>
              <a:t>Dorm food preparation</a:t>
            </a:r>
          </a:p>
          <a:p>
            <a:pPr lvl="1"/>
            <a:r>
              <a:rPr lang="en-CA" dirty="0" smtClean="0"/>
              <a:t>Students bring their own lunch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1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Multidimensional System – Positive and Negative Consequences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Redistribution</a:t>
            </a:r>
          </a:p>
          <a:p>
            <a:pPr lvl="1"/>
            <a:r>
              <a:rPr lang="en-CA" dirty="0" smtClean="0"/>
              <a:t>Funded via student fee</a:t>
            </a:r>
          </a:p>
          <a:p>
            <a:pPr lvl="1"/>
            <a:r>
              <a:rPr lang="en-CA" dirty="0" smtClean="0"/>
              <a:t>Gives access to food to all students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Reciprocity</a:t>
            </a:r>
          </a:p>
          <a:p>
            <a:pPr lvl="1"/>
            <a:r>
              <a:rPr lang="en-CA" dirty="0" smtClean="0"/>
              <a:t>Sharing economy</a:t>
            </a:r>
          </a:p>
          <a:p>
            <a:pPr lvl="1"/>
            <a:r>
              <a:rPr lang="en-CA" dirty="0" smtClean="0"/>
              <a:t>Hard to institutionalize</a:t>
            </a:r>
          </a:p>
          <a:p>
            <a:pPr lvl="1"/>
            <a:r>
              <a:rPr lang="en-CA" dirty="0" smtClean="0"/>
              <a:t>Can be a highly productive force (open source)</a:t>
            </a:r>
          </a:p>
          <a:p>
            <a:pPr lvl="1"/>
            <a:r>
              <a:rPr lang="en-CA" dirty="0" smtClean="0"/>
              <a:t>Can be rewarding</a:t>
            </a:r>
          </a:p>
          <a:p>
            <a:pPr marL="201168" lvl="1" indent="0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dirty="0"/>
              <a:t>Market Based</a:t>
            </a:r>
          </a:p>
          <a:p>
            <a:pPr lvl="1"/>
            <a:r>
              <a:rPr lang="en-CA" dirty="0" smtClean="0"/>
              <a:t>Can cause negative or positive effects depending on the types of market practices</a:t>
            </a:r>
          </a:p>
          <a:p>
            <a:pPr lvl="1"/>
            <a:r>
              <a:rPr lang="en-CA" dirty="0" smtClean="0"/>
              <a:t>Success may vary depending on the type of organization or business</a:t>
            </a:r>
          </a:p>
          <a:p>
            <a:pPr lvl="1"/>
            <a:r>
              <a:rPr lang="en-CA" dirty="0" smtClean="0"/>
              <a:t>Does not guarantee food security</a:t>
            </a:r>
          </a:p>
          <a:p>
            <a:pPr lvl="1"/>
            <a:endParaRPr lang="en-CA" dirty="0"/>
          </a:p>
          <a:p>
            <a:r>
              <a:rPr lang="en-CA" dirty="0" smtClean="0"/>
              <a:t>Household </a:t>
            </a:r>
          </a:p>
          <a:p>
            <a:pPr lvl="1"/>
            <a:r>
              <a:rPr lang="en-CA" dirty="0" smtClean="0"/>
              <a:t>University does not provide sufficient infrastructure in the dorms </a:t>
            </a:r>
          </a:p>
          <a:p>
            <a:pPr lvl="1"/>
            <a:r>
              <a:rPr lang="en-CA" dirty="0" smtClean="0"/>
              <a:t>Could reduce waste</a:t>
            </a:r>
          </a:p>
          <a:p>
            <a:pPr lvl="1"/>
            <a:r>
              <a:rPr lang="en-CA" dirty="0" smtClean="0"/>
              <a:t>Learn life skills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5501048"/>
            <a:ext cx="2743200" cy="73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039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976</TotalTime>
  <Words>669</Words>
  <Application>Microsoft Office PowerPoint</Application>
  <PresentationFormat>Widescreen</PresentationFormat>
  <Paragraphs>186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Building a Better Food System at Concordia University</vt:lpstr>
      <vt:lpstr>Where are we now?</vt:lpstr>
      <vt:lpstr>Problems with the Current System </vt:lpstr>
      <vt:lpstr>Administrative Route</vt:lpstr>
      <vt:lpstr>Student Organizing Route </vt:lpstr>
      <vt:lpstr>Successful Food Activism Involves</vt:lpstr>
      <vt:lpstr>Student-Run Initiatives’  Economic Models</vt:lpstr>
      <vt:lpstr>Multidimensional System</vt:lpstr>
      <vt:lpstr>Multidimensional System – Positive and Negative Consequences</vt:lpstr>
      <vt:lpstr>Social Economy Models</vt:lpstr>
      <vt:lpstr>John Pearce</vt:lpstr>
      <vt:lpstr>Types of Social Economy Businesses</vt:lpstr>
      <vt:lpstr>Student-Run Food System</vt:lpstr>
      <vt:lpstr>What Other Types of Food Practices Can We Create</vt:lpstr>
      <vt:lpstr>Get Involved </vt:lpstr>
      <vt:lpstr>Thanks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Food Movement at Concordia University</dc:title>
  <dc:creator>Erik Chevrier</dc:creator>
  <cp:lastModifiedBy>Erik Chevrier</cp:lastModifiedBy>
  <cp:revision>43</cp:revision>
  <dcterms:created xsi:type="dcterms:W3CDTF">2015-02-08T04:58:27Z</dcterms:created>
  <dcterms:modified xsi:type="dcterms:W3CDTF">2015-03-27T17:57:37Z</dcterms:modified>
</cp:coreProperties>
</file>