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DpoavYXMK4&amp;feature=related" TargetMode="External"/><Relationship Id="rId2" Type="http://schemas.openxmlformats.org/officeDocument/2006/relationships/hyperlink" Target="http://www.youtube.com/watch?v=hibyAJOSW8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6koyEtDQg&amp;index=3&amp;list=PLF30FD3EDA2361B61" TargetMode="External"/><Relationship Id="rId2" Type="http://schemas.openxmlformats.org/officeDocument/2006/relationships/hyperlink" Target="https://www.youtube.com/watch?v=vAkJ6Ml01V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vJ-TkOD9UE&amp;index=4&amp;list=PLF30FD3EDA2361B6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rCK0lRjp8" TargetMode="External"/><Relationship Id="rId2" Type="http://schemas.openxmlformats.org/officeDocument/2006/relationships/hyperlink" Target="https://www.youtube.com/watch?v=eqNaLerMNO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March 10 – Social and personality development in middle childhood</a:t>
            </a:r>
          </a:p>
        </p:txBody>
      </p:sp>
    </p:spTree>
    <p:extLst>
      <p:ext uri="{BB962C8B-B14F-4D97-AF65-F5344CB8AC3E}">
        <p14:creationId xmlns:p14="http://schemas.microsoft.com/office/powerpoint/2010/main" val="13449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Moral Reasoning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The process of making judgements about right or wrong of specific acts.</a:t>
            </a:r>
          </a:p>
          <a:p>
            <a:endParaRPr lang="en-CA" dirty="0"/>
          </a:p>
          <a:p>
            <a:r>
              <a:rPr lang="en-CA" sz="3600" dirty="0" smtClean="0"/>
              <a:t>Piaget </a:t>
            </a:r>
            <a:endParaRPr lang="en-CA" sz="3600" dirty="0"/>
          </a:p>
          <a:p>
            <a:pPr lvl="1"/>
            <a:r>
              <a:rPr lang="en-CA" sz="2000" dirty="0" smtClean="0"/>
              <a:t>Moral realism stage – (beginning of middle childhood) rules are inflexible</a:t>
            </a:r>
          </a:p>
          <a:p>
            <a:pPr lvl="1"/>
            <a:r>
              <a:rPr lang="en-CA" sz="2000" dirty="0" smtClean="0"/>
              <a:t>Moral relativism stage – (8 and up) rules can be changed through social agreement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565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Relationships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Independence from parents</a:t>
            </a:r>
          </a:p>
          <a:p>
            <a:pPr lvl="1"/>
            <a:r>
              <a:rPr lang="en-CA" dirty="0" smtClean="0"/>
              <a:t>Self-regulation</a:t>
            </a:r>
            <a:r>
              <a:rPr lang="en-CA" dirty="0"/>
              <a:t> </a:t>
            </a:r>
            <a:r>
              <a:rPr lang="en-CA" dirty="0" smtClean="0"/>
              <a:t>– ability to conform to parental standards without direct supervision </a:t>
            </a:r>
          </a:p>
          <a:p>
            <a:r>
              <a:rPr lang="en-CA" dirty="0" smtClean="0"/>
              <a:t>Friendships</a:t>
            </a:r>
            <a:endParaRPr lang="en-CA" dirty="0"/>
          </a:p>
          <a:p>
            <a:pPr lvl="1"/>
            <a:r>
              <a:rPr lang="en-CA" dirty="0" smtClean="0"/>
              <a:t>Increasing relations with peers</a:t>
            </a:r>
          </a:p>
          <a:p>
            <a:pPr lvl="1"/>
            <a:r>
              <a:rPr lang="en-CA" dirty="0" smtClean="0"/>
              <a:t>Best friends</a:t>
            </a:r>
          </a:p>
          <a:p>
            <a:pPr lvl="1"/>
            <a:r>
              <a:rPr lang="en-CA" dirty="0" smtClean="0"/>
              <a:t>Reciprocal trust</a:t>
            </a:r>
          </a:p>
          <a:p>
            <a:pPr lvl="1"/>
            <a:r>
              <a:rPr lang="en-CA" dirty="0" smtClean="0"/>
              <a:t>Gender segregation</a:t>
            </a:r>
            <a:endParaRPr lang="en-CA" dirty="0"/>
          </a:p>
          <a:p>
            <a:r>
              <a:rPr lang="en-CA" dirty="0" smtClean="0"/>
              <a:t>Aggression</a:t>
            </a:r>
            <a:endParaRPr lang="en-CA" dirty="0"/>
          </a:p>
          <a:p>
            <a:pPr lvl="1"/>
            <a:r>
              <a:rPr lang="en-CA" dirty="0"/>
              <a:t>Increasing relations with peers</a:t>
            </a:r>
          </a:p>
          <a:p>
            <a:pPr lvl="1"/>
            <a:r>
              <a:rPr lang="en-CA" dirty="0"/>
              <a:t>Best friends</a:t>
            </a:r>
          </a:p>
          <a:p>
            <a:pPr lvl="1"/>
            <a:r>
              <a:rPr lang="en-CA" dirty="0"/>
              <a:t>Reciprocal trust</a:t>
            </a:r>
          </a:p>
          <a:p>
            <a:pPr lvl="1"/>
            <a:r>
              <a:rPr lang="en-CA" dirty="0"/>
              <a:t>Gender segregation</a:t>
            </a:r>
          </a:p>
          <a:p>
            <a:pPr lvl="1"/>
            <a:endParaRPr lang="en-CA" dirty="0" smtClean="0"/>
          </a:p>
          <a:p>
            <a:pPr marL="201168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100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Status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875" y="2120115"/>
            <a:ext cx="8120576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Aggression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Physical aggression becomes less common from early childhood to middle childhood</a:t>
            </a:r>
          </a:p>
          <a:p>
            <a:endParaRPr lang="en-CA" sz="2400" dirty="0" smtClean="0"/>
          </a:p>
          <a:p>
            <a:r>
              <a:rPr lang="en-CA" sz="2400" dirty="0" smtClean="0"/>
              <a:t>Two main forms of aggression in middle childhood</a:t>
            </a:r>
          </a:p>
          <a:p>
            <a:pPr marL="201168" lvl="1" indent="0">
              <a:buNone/>
            </a:pPr>
            <a:r>
              <a:rPr lang="en-CA" sz="2000" dirty="0" smtClean="0"/>
              <a:t>1 – Relational aggression</a:t>
            </a:r>
          </a:p>
          <a:p>
            <a:pPr marL="201168" lvl="1" indent="0">
              <a:buNone/>
            </a:pPr>
            <a:r>
              <a:rPr lang="en-CA" sz="2000" dirty="0" smtClean="0"/>
              <a:t>2 – Retaliatory aggression</a:t>
            </a:r>
          </a:p>
        </p:txBody>
      </p:sp>
    </p:spTree>
    <p:extLst>
      <p:ext uri="{BB962C8B-B14F-4D97-AF65-F5344CB8AC3E}">
        <p14:creationId xmlns:p14="http://schemas.microsoft.com/office/powerpoint/2010/main" val="34088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Advertising and Teens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400" dirty="0">
                <a:solidFill>
                  <a:srgbClr val="000000"/>
                </a:solidFill>
              </a:rPr>
              <a:t>Compare and contrast ads</a:t>
            </a:r>
            <a:r>
              <a:rPr lang="en-US" altLang="en-US" sz="4400" dirty="0" smtClean="0">
                <a:solidFill>
                  <a:srgbClr val="000000"/>
                </a:solidFill>
              </a:rPr>
              <a:t>!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Dove Evolution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2"/>
              </a:rPr>
              <a:t>http://www.youtube.com/watch?v=hibyAJOSW8U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Axe Body Spray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3"/>
              </a:rPr>
              <a:t>http://www.youtube.com/watch?v=7DpoavYXMK4&amp;feature=related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4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Creative Video Day Camp </a:t>
            </a:r>
          </a:p>
          <a:p>
            <a:pPr lvl="1"/>
            <a:r>
              <a:rPr lang="en-CA" dirty="0" smtClean="0">
                <a:hlinkClick r:id="rId2"/>
              </a:rPr>
              <a:t>Murder Mystery Madness</a:t>
            </a:r>
            <a:endParaRPr lang="en-CA" dirty="0" smtClean="0"/>
          </a:p>
          <a:p>
            <a:pPr lvl="1"/>
            <a:r>
              <a:rPr lang="en-CA" dirty="0" smtClean="0">
                <a:hlinkClick r:id="rId3"/>
              </a:rPr>
              <a:t>The Ghost of the Past</a:t>
            </a:r>
            <a:endParaRPr lang="en-CA" dirty="0" smtClean="0"/>
          </a:p>
          <a:p>
            <a:pPr lvl="1"/>
            <a:r>
              <a:rPr lang="en-CA" dirty="0" smtClean="0">
                <a:hlinkClick r:id="rId4"/>
              </a:rPr>
              <a:t>Haunted Memories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01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Erikson – Industry vs Inferiority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26" y="1833385"/>
            <a:ext cx="4359145" cy="4022725"/>
          </a:xfrm>
        </p:spPr>
      </p:pic>
    </p:spTree>
    <p:extLst>
      <p:ext uri="{BB962C8B-B14F-4D97-AF65-F5344CB8AC3E}">
        <p14:creationId xmlns:p14="http://schemas.microsoft.com/office/powerpoint/2010/main" val="19023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Erikson – Industry vs Inferiority</a:t>
            </a:r>
            <a:endParaRPr lang="en-CA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8" b="49349"/>
          <a:stretch/>
        </p:blipFill>
        <p:spPr>
          <a:xfrm>
            <a:off x="1097280" y="2211286"/>
            <a:ext cx="10058400" cy="1142710"/>
          </a:xfrm>
        </p:spPr>
      </p:pic>
    </p:spTree>
    <p:extLst>
      <p:ext uri="{BB962C8B-B14F-4D97-AF65-F5344CB8AC3E}">
        <p14:creationId xmlns:p14="http://schemas.microsoft.com/office/powerpoint/2010/main" val="30896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Trait Theorists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48" y="1930586"/>
            <a:ext cx="9008563" cy="4327896"/>
          </a:xfrm>
        </p:spPr>
      </p:pic>
    </p:spTree>
    <p:extLst>
      <p:ext uri="{BB962C8B-B14F-4D97-AF65-F5344CB8AC3E}">
        <p14:creationId xmlns:p14="http://schemas.microsoft.com/office/powerpoint/2010/main" val="19311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Social-Cognitive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Albert Bandura – Bobo Doll Experiment</a:t>
            </a:r>
            <a:endParaRPr lang="en-CA" dirty="0" smtClean="0">
              <a:hlinkClick r:id="rId3"/>
            </a:endParaRPr>
          </a:p>
          <a:p>
            <a:r>
              <a:rPr lang="en-CA" dirty="0" smtClean="0">
                <a:hlinkClick r:id="rId3"/>
              </a:rPr>
              <a:t>Albert Bandura – Bobo Doll BBC DOC</a:t>
            </a:r>
            <a:endParaRPr lang="en-CA" dirty="0" smtClean="0"/>
          </a:p>
          <a:p>
            <a:r>
              <a:rPr lang="en-CA" dirty="0" smtClean="0"/>
              <a:t>Reciprocal Determinism</a:t>
            </a:r>
            <a:endParaRPr lang="en-CA" dirty="0"/>
          </a:p>
          <a:p>
            <a:pPr lvl="1"/>
            <a:r>
              <a:rPr lang="en-CA" dirty="0" smtClean="0"/>
              <a:t>Personal Factor – emotional/cognitive</a:t>
            </a:r>
          </a:p>
          <a:p>
            <a:pPr lvl="1"/>
            <a:r>
              <a:rPr lang="en-CA" dirty="0" smtClean="0"/>
              <a:t>Behavioural Responses</a:t>
            </a:r>
          </a:p>
          <a:p>
            <a:pPr lvl="1"/>
            <a:r>
              <a:rPr lang="en-CA" dirty="0" smtClean="0"/>
              <a:t>Environmental Influences</a:t>
            </a:r>
          </a:p>
          <a:p>
            <a:pPr lvl="1"/>
            <a:endParaRPr lang="en-CA" dirty="0"/>
          </a:p>
          <a:p>
            <a:pPr marL="201168" lvl="1" indent="0">
              <a:buNone/>
            </a:pPr>
            <a:r>
              <a:rPr lang="en-CA" dirty="0" smtClean="0"/>
              <a:t>Self-Efficacy – self-perceived competence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Comparison with peers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67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Self-Concept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Psychological self – A person’s understanding of his or her enduring psychological characteristics</a:t>
            </a:r>
          </a:p>
          <a:p>
            <a:pPr lvl="1"/>
            <a:r>
              <a:rPr lang="en-CA" dirty="0" smtClean="0"/>
              <a:t>Begins with basic descriptions but becomes increasingly complex by middle </a:t>
            </a:r>
          </a:p>
          <a:p>
            <a:r>
              <a:rPr lang="en-CA" dirty="0" smtClean="0"/>
              <a:t>Self esteem – A global evaluation of one’s self worth</a:t>
            </a:r>
            <a:endParaRPr lang="en-CA" dirty="0"/>
          </a:p>
          <a:p>
            <a:pPr lvl="1"/>
            <a:r>
              <a:rPr lang="en-CA" dirty="0" smtClean="0"/>
              <a:t>Influenced by mental comparisons of children’s ideal selves and their actual experiences – is the discrepancy large or small?</a:t>
            </a:r>
          </a:p>
          <a:p>
            <a:pPr lvl="1"/>
            <a:r>
              <a:rPr lang="en-CA" dirty="0" smtClean="0"/>
              <a:t>Also influenced by the overall support a child thinks they are receiving from important people around them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14" y="1846263"/>
            <a:ext cx="2752259" cy="4247236"/>
          </a:xfrm>
        </p:spPr>
      </p:pic>
    </p:spTree>
    <p:extLst>
      <p:ext uri="{BB962C8B-B14F-4D97-AF65-F5344CB8AC3E}">
        <p14:creationId xmlns:p14="http://schemas.microsoft.com/office/powerpoint/2010/main" val="236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Achievement-Related Attributions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311" y="2088260"/>
            <a:ext cx="8096190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Child as a Psychologist</a:t>
            </a:r>
            <a:endParaRPr lang="en-C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18" y="1846263"/>
            <a:ext cx="2707489" cy="4022725"/>
          </a:xfrm>
        </p:spPr>
      </p:pic>
    </p:spTree>
    <p:extLst>
      <p:ext uri="{BB962C8B-B14F-4D97-AF65-F5344CB8AC3E}">
        <p14:creationId xmlns:p14="http://schemas.microsoft.com/office/powerpoint/2010/main" val="13408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</TotalTime>
  <Words>282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Fundamentals of Lifespan Development</vt:lpstr>
      <vt:lpstr>Video</vt:lpstr>
      <vt:lpstr>Erikson – Industry vs Inferiority</vt:lpstr>
      <vt:lpstr>Erikson – Industry vs Inferiority</vt:lpstr>
      <vt:lpstr>Trait Theorists</vt:lpstr>
      <vt:lpstr>Social-Cognitive Perspective</vt:lpstr>
      <vt:lpstr>Self-Concept</vt:lpstr>
      <vt:lpstr>Achievement-Related Attributions</vt:lpstr>
      <vt:lpstr>Child as a Psychologist</vt:lpstr>
      <vt:lpstr>Moral Reasoning</vt:lpstr>
      <vt:lpstr>Social Relationships</vt:lpstr>
      <vt:lpstr>Social Status</vt:lpstr>
      <vt:lpstr>Aggression</vt:lpstr>
      <vt:lpstr>Advertising and Teens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12</cp:revision>
  <dcterms:created xsi:type="dcterms:W3CDTF">2015-03-09T23:26:30Z</dcterms:created>
  <dcterms:modified xsi:type="dcterms:W3CDTF">2015-03-10T02:33:56Z</dcterms:modified>
</cp:coreProperties>
</file>