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69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jJdcXA1KH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zVS8HIPUng" TargetMode="External"/><Relationship Id="rId2" Type="http://schemas.openxmlformats.org/officeDocument/2006/relationships/hyperlink" Target="http://www.youtube.com/watch?v=LWUkW4s3Xx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poavYXMK4&amp;feature=related" TargetMode="External"/><Relationship Id="rId2" Type="http://schemas.openxmlformats.org/officeDocument/2006/relationships/hyperlink" Target="http://www.youtube.com/watch?v=hibyAJOSW8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Fundamentals of Lifespan Development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March 17 – Physical and cognitive development in adolescence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670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Formal Operational Stage</a:t>
            </a:r>
            <a:endParaRPr lang="en-CA" dirty="0"/>
          </a:p>
        </p:txBody>
      </p:sp>
      <p:pic>
        <p:nvPicPr>
          <p:cNvPr id="5" name="Picture 4" descr="http://discipleshipremix.com/wp-content/uploads/2011/11/2011-11-11_14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6" y="1923007"/>
            <a:ext cx="7249778" cy="42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1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Piaget – Formal Operational Stage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F3C20D"/>
              </a:buClr>
              <a:buSzPct val="115000"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  <a:hlinkClick r:id="rId2"/>
              </a:rPr>
              <a:t>Hypothetico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hlinkClick r:id="rId2"/>
              </a:rPr>
              <a:t>-deductive reasoning: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lvl="1">
              <a:buClr>
                <a:srgbClr val="F3C20D"/>
              </a:buClr>
              <a:buSzPct val="11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problem solving based on a hypothesis, deducing logical, testable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inferences</a:t>
            </a:r>
          </a:p>
          <a:p>
            <a:pPr lvl="1">
              <a:buClr>
                <a:srgbClr val="F3C20D"/>
              </a:buClr>
              <a:buSzPct val="115000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May lead to </a:t>
            </a:r>
            <a:r>
              <a:rPr lang="en-CA" dirty="0" smtClean="0">
                <a:latin typeface="Arial" charset="0"/>
                <a:ea typeface="ＭＳ Ｐゴシック" charset="0"/>
                <a:cs typeface="Arial" charset="0"/>
              </a:rPr>
              <a:t>‘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naïve idealism’ – When adolescents use formal operations to mentally construct an ideal world and then compare the real world within it. </a:t>
            </a: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 Propositional thought:</a:t>
            </a:r>
          </a:p>
          <a:p>
            <a:pPr lvl="1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evaluating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 logic of verbal propositions without using real-world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circumstances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Clr>
                <a:srgbClr val="F3C20D"/>
              </a:buClr>
              <a:buNone/>
            </a:pPr>
            <a:r>
              <a:rPr lang="en-US" b="1" dirty="0" smtClean="0">
                <a:latin typeface="Arial" charset="0"/>
                <a:ea typeface="ＭＳ Ｐゴシック" charset="0"/>
                <a:cs typeface="Arial" charset="0"/>
              </a:rPr>
              <a:t>Follow-Up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School-age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children show beginnings of formal operational thought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Adolescents are considerably more competent: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reason about more variables simultaneously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grasp logical necessity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Formal operations may not be universal: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training and context contribute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schooling is powerfully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influential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3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Cognitive Processing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Attention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Inhibition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Memory strategies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Knowledge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Metacognition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Cognitive self-regulation 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Speed of thinking</a:t>
            </a:r>
          </a:p>
          <a:p>
            <a:pPr marL="0" indent="-34747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3C20D"/>
              </a:buClr>
              <a:buSzPct val="85000"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capacity</a:t>
            </a:r>
          </a:p>
          <a:p>
            <a:pPr marL="347472" indent="-347472">
              <a:buClr>
                <a:srgbClr val="F3C20D"/>
              </a:buClr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oordinating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theory with evidence</a:t>
            </a: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Contributing factors: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working memory capacity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exposure to complex problems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metacognitive understanding</a:t>
            </a:r>
          </a:p>
          <a:p>
            <a:pPr lvl="1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open-mindedness</a:t>
            </a:r>
          </a:p>
          <a:p>
            <a:pPr marL="347472" indent="-347472">
              <a:spcBef>
                <a:spcPts val="768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Adolescents and adults vary widely </a:t>
            </a:r>
          </a:p>
          <a:p>
            <a:pPr marL="347472" indent="-347472">
              <a:buClr>
                <a:srgbClr val="F3C20D"/>
              </a:buClr>
              <a:buSzPct val="85000"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endParaRPr lang="en-CA" dirty="0"/>
          </a:p>
        </p:txBody>
      </p:sp>
      <p:pic>
        <p:nvPicPr>
          <p:cNvPr id="7" name="Content Placeholder 3" descr="BKB05F0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092325"/>
            <a:ext cx="48768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76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7472" indent="-347472">
              <a:buClr>
                <a:srgbClr val="F3C20D"/>
              </a:buClr>
            </a:pPr>
            <a:r>
              <a:rPr lang="en-US" sz="4400" dirty="0" smtClean="0">
                <a:ea typeface="ＭＳ Ｐゴシック" charset="0"/>
                <a:cs typeface="Arial" charset="0"/>
              </a:rPr>
              <a:t>Self-Consciousness </a:t>
            </a:r>
            <a:r>
              <a:rPr lang="en-US" sz="4400" dirty="0">
                <a:ea typeface="ＭＳ Ｐゴシック" charset="0"/>
                <a:cs typeface="Arial" charset="0"/>
              </a:rPr>
              <a:t>and </a:t>
            </a:r>
            <a:r>
              <a:rPr lang="en-US" sz="4400" dirty="0" smtClean="0">
                <a:ea typeface="ＭＳ Ｐゴシック" charset="0"/>
                <a:cs typeface="Arial" charset="0"/>
              </a:rPr>
              <a:t>Self-Focusing</a:t>
            </a:r>
            <a:endParaRPr lang="en-US" sz="4400" dirty="0">
              <a:ea typeface="ＭＳ Ｐゴシック" charset="0"/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Clr>
                <a:srgbClr val="F3C20D"/>
              </a:buClr>
              <a:buNone/>
            </a:pPr>
            <a:r>
              <a:rPr lang="en-US" dirty="0">
                <a:latin typeface="+mj-lt"/>
                <a:ea typeface="ＭＳ Ｐゴシック" charset="0"/>
                <a:cs typeface="Arial" charset="0"/>
              </a:rPr>
              <a:t>I</a:t>
            </a: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maginary </a:t>
            </a: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audience – A internalized set of behavioral standards usually derive from a teenager’s peer group</a:t>
            </a:r>
            <a:endParaRPr lang="en-US" dirty="0">
              <a:latin typeface="+mj-lt"/>
              <a:ea typeface="ＭＳ Ｐゴシック" charset="0"/>
              <a:cs typeface="Arial" charset="0"/>
            </a:endParaRPr>
          </a:p>
          <a:p>
            <a:pPr marL="201168" lvl="1" indent="0">
              <a:buClr>
                <a:srgbClr val="F3C20D"/>
              </a:buClr>
              <a:buNone/>
            </a:pPr>
            <a:endParaRPr lang="en-US" dirty="0" smtClean="0">
              <a:latin typeface="+mj-lt"/>
              <a:ea typeface="ＭＳ Ｐゴシック" charset="0"/>
              <a:cs typeface="Arial" charset="0"/>
            </a:endParaRPr>
          </a:p>
          <a:p>
            <a:pPr marL="201168" lvl="1" indent="0">
              <a:buClr>
                <a:srgbClr val="F3C20D"/>
              </a:buClr>
              <a:buNone/>
            </a:pP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P</a:t>
            </a: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ersonal </a:t>
            </a: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fable – The belief that the events of one’s life are controlled by a mentally constructed autobiography</a:t>
            </a:r>
            <a:endParaRPr lang="en-US" dirty="0">
              <a:latin typeface="+mj-lt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endParaRPr lang="en-US" dirty="0" smtClean="0">
              <a:latin typeface="+mj-lt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Types of goals:</a:t>
            </a:r>
            <a:endParaRPr lang="en-US" dirty="0">
              <a:latin typeface="+mj-lt"/>
              <a:ea typeface="ＭＳ Ｐゴシック" charset="0"/>
              <a:cs typeface="Arial" charset="0"/>
            </a:endParaRP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Task goals: Are goals based on personal standards and a desire to become more competent at something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smtClean="0">
                <a:latin typeface="+mj-lt"/>
                <a:ea typeface="ＭＳ Ｐゴシック" charset="0"/>
                <a:cs typeface="Arial" charset="0"/>
              </a:rPr>
              <a:t>Ability goals: Defines success in competitive terms, being better than another person at something</a:t>
            </a:r>
            <a:endParaRPr lang="en-US" dirty="0">
              <a:latin typeface="+mj-lt"/>
              <a:ea typeface="ＭＳ Ｐゴシック" charset="0"/>
              <a:cs typeface="Arial" charset="0"/>
            </a:endParaRPr>
          </a:p>
          <a:p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7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about you?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3600" dirty="0" smtClean="0"/>
          </a:p>
          <a:p>
            <a:endParaRPr lang="en-CA" sz="3600" dirty="0"/>
          </a:p>
          <a:p>
            <a:r>
              <a:rPr lang="en-CA" sz="3600" dirty="0" smtClean="0"/>
              <a:t>What were you like as a teen?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25510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hlinkClick r:id="rId2"/>
              </a:rPr>
              <a:t>The Teenage Brain – Ted Talk</a:t>
            </a:r>
            <a:endParaRPr lang="en-CA" sz="3200" dirty="0" smtClean="0"/>
          </a:p>
          <a:p>
            <a:r>
              <a:rPr lang="en-CA" sz="3200" dirty="0" smtClean="0">
                <a:hlinkClick r:id="rId3"/>
              </a:rPr>
              <a:t>Mysterious Workings of the Adolescent Brain – Ted Talk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8322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Puberty – Physical Changes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78838" y="1961645"/>
            <a:ext cx="3376841" cy="3907450"/>
          </a:xfrm>
        </p:spPr>
        <p:txBody>
          <a:bodyPr/>
          <a:lstStyle/>
          <a:p>
            <a:pPr marL="347472" indent="-347472"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Boys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: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androgens: testosterone 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Small amounts of estrogens</a:t>
            </a:r>
          </a:p>
          <a:p>
            <a:pPr marL="740664" lvl="1" indent="-283464">
              <a:spcBef>
                <a:spcPts val="672"/>
              </a:spcBef>
              <a:buClr>
                <a:srgbClr val="F3C20D"/>
              </a:buClr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Spermarchy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7472" indent="-347472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Girls: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estrogens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adrenal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>androgens</a:t>
            </a:r>
          </a:p>
          <a:p>
            <a:pPr marL="740664" lvl="1" indent="-283464">
              <a:buClr>
                <a:srgbClr val="F3C20D"/>
              </a:buClr>
            </a:pPr>
            <a:r>
              <a:rPr lang="en-US" dirty="0" err="1" smtClean="0">
                <a:latin typeface="Arial" charset="0"/>
                <a:ea typeface="ＭＳ Ｐゴシック" charset="0"/>
                <a:cs typeface="Arial" charset="0"/>
              </a:rPr>
              <a:t>Menarchy</a:t>
            </a: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6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7767" y="1961644"/>
            <a:ext cx="6545047" cy="3254299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187768" y="5486400"/>
            <a:ext cx="4938712" cy="5666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3C20D"/>
              </a:buClr>
              <a:buNone/>
            </a:pPr>
            <a:r>
              <a:rPr lang="en-US" sz="1700" dirty="0" smtClean="0">
                <a:latin typeface="Arial" charset="0"/>
                <a:ea typeface="ＭＳ Ｐゴシック" charset="0"/>
                <a:cs typeface="Arial" charset="0"/>
              </a:rPr>
              <a:t>Reverse </a:t>
            </a:r>
            <a:r>
              <a:rPr lang="en-US" sz="1700" dirty="0" err="1" smtClean="0">
                <a:latin typeface="Arial" charset="0"/>
                <a:ea typeface="ＭＳ Ｐゴシック" charset="0"/>
                <a:cs typeface="Arial" charset="0"/>
              </a:rPr>
              <a:t>cephalocaudal</a:t>
            </a:r>
            <a:r>
              <a:rPr lang="en-US" sz="1700" dirty="0" smtClean="0">
                <a:latin typeface="Arial" charset="0"/>
                <a:ea typeface="ＭＳ Ｐゴシック" charset="0"/>
                <a:cs typeface="Arial" charset="0"/>
              </a:rPr>
              <a:t> and </a:t>
            </a:r>
            <a:r>
              <a:rPr lang="en-US" sz="1700" dirty="0" err="1" smtClean="0">
                <a:latin typeface="Arial" charset="0"/>
                <a:ea typeface="ＭＳ Ｐゴシック" charset="0"/>
                <a:cs typeface="Arial" charset="0"/>
              </a:rPr>
              <a:t>proximodistal</a:t>
            </a:r>
            <a:r>
              <a:rPr lang="en-US" sz="1700" dirty="0" smtClean="0">
                <a:latin typeface="Arial" charset="0"/>
                <a:ea typeface="ＭＳ Ｐゴシック" charset="0"/>
                <a:cs typeface="Arial" charset="0"/>
              </a:rPr>
              <a:t> trends</a:t>
            </a:r>
          </a:p>
          <a:p>
            <a:pPr marL="347472" indent="-347472">
              <a:buClr>
                <a:srgbClr val="F3C20D"/>
              </a:buClr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Onset of Puberty</a:t>
            </a:r>
            <a:endParaRPr lang="en-CA" dirty="0"/>
          </a:p>
        </p:txBody>
      </p:sp>
      <p:pic>
        <p:nvPicPr>
          <p:cNvPr id="4" name="tabl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0766" y="2186635"/>
            <a:ext cx="6078827" cy="36921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82624" y="2186634"/>
            <a:ext cx="3915180" cy="3682459"/>
          </a:xfrm>
        </p:spPr>
        <p:txBody>
          <a:bodyPr>
            <a:normAutofit/>
          </a:bodyPr>
          <a:lstStyle/>
          <a:p>
            <a:r>
              <a:rPr lang="en-CA" dirty="0" smtClean="0"/>
              <a:t>Other studies show conflicting results</a:t>
            </a:r>
          </a:p>
          <a:p>
            <a:pPr lvl="1"/>
            <a:r>
              <a:rPr lang="en-CA" dirty="0" smtClean="0"/>
              <a:t>Girls did not show negative effects as early developers </a:t>
            </a:r>
          </a:p>
          <a:p>
            <a:pPr lvl="1"/>
            <a:r>
              <a:rPr lang="en-CA" dirty="0" smtClean="0"/>
              <a:t>They smoked, drank and did drugs less than other teens </a:t>
            </a:r>
          </a:p>
          <a:p>
            <a:pPr lvl="1"/>
            <a:r>
              <a:rPr lang="en-CA" dirty="0" smtClean="0"/>
              <a:t>They did hang around with older people</a:t>
            </a:r>
          </a:p>
          <a:p>
            <a:pPr lvl="1"/>
            <a:endParaRPr lang="en-CA" dirty="0" smtClean="0"/>
          </a:p>
          <a:p>
            <a:pPr marL="201168" lvl="1" indent="0">
              <a:buNone/>
            </a:pPr>
            <a:r>
              <a:rPr lang="en-CA" sz="1400" i="1" dirty="0" smtClean="0"/>
              <a:t>According to </a:t>
            </a:r>
            <a:r>
              <a:rPr lang="en-CA" sz="1400" i="1" dirty="0" err="1" smtClean="0"/>
              <a:t>Japal</a:t>
            </a:r>
            <a:r>
              <a:rPr lang="en-CA" sz="1400" i="1" dirty="0" smtClean="0"/>
              <a:t>, Tremblay, </a:t>
            </a:r>
            <a:r>
              <a:rPr lang="en-CA" sz="1400" i="1" dirty="0" err="1" smtClean="0"/>
              <a:t>McDuff</a:t>
            </a:r>
            <a:r>
              <a:rPr lang="en-CA" sz="1400" i="1" dirty="0" smtClean="0"/>
              <a:t>, &amp; </a:t>
            </a:r>
            <a:r>
              <a:rPr lang="en-CA" sz="1400" i="1" dirty="0" err="1" smtClean="0"/>
              <a:t>Willms</a:t>
            </a:r>
            <a:r>
              <a:rPr lang="en-CA" sz="1400" i="1" dirty="0" smtClean="0"/>
              <a:t> (2002)</a:t>
            </a:r>
          </a:p>
          <a:p>
            <a:pPr lvl="1"/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7736" y="1730424"/>
            <a:ext cx="3363962" cy="45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According to Berk (2008)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618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Hormones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941463"/>
            <a:ext cx="9055324" cy="4194682"/>
          </a:xfrm>
        </p:spPr>
      </p:pic>
    </p:spTree>
    <p:extLst>
      <p:ext uri="{BB962C8B-B14F-4D97-AF65-F5344CB8AC3E}">
        <p14:creationId xmlns:p14="http://schemas.microsoft.com/office/powerpoint/2010/main" val="100295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Sex Characteristics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Primary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Growth of reproductive organs</a:t>
            </a:r>
          </a:p>
          <a:p>
            <a:pPr lvl="1"/>
            <a:r>
              <a:rPr lang="en-CA" dirty="0" smtClean="0"/>
              <a:t>Penis </a:t>
            </a:r>
          </a:p>
          <a:p>
            <a:pPr lvl="1"/>
            <a:r>
              <a:rPr lang="en-CA" dirty="0" smtClean="0"/>
              <a:t>Testes</a:t>
            </a:r>
          </a:p>
          <a:p>
            <a:pPr lvl="1"/>
            <a:r>
              <a:rPr lang="en-CA" dirty="0" smtClean="0"/>
              <a:t>Ovaries</a:t>
            </a:r>
          </a:p>
          <a:p>
            <a:pPr lvl="1"/>
            <a:r>
              <a:rPr lang="en-CA" dirty="0" smtClean="0"/>
              <a:t>Uterus</a:t>
            </a:r>
          </a:p>
          <a:p>
            <a:pPr lvl="1"/>
            <a:r>
              <a:rPr lang="en-CA" dirty="0" smtClean="0"/>
              <a:t>Vagina</a:t>
            </a:r>
          </a:p>
          <a:p>
            <a:pPr lvl="1"/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Secondary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Growth of characteristics that serve as additional signs of maturity and </a:t>
            </a:r>
            <a:r>
              <a:rPr lang="en-CA" dirty="0"/>
              <a:t>are </a:t>
            </a:r>
            <a:r>
              <a:rPr lang="en-CA" dirty="0" smtClean="0"/>
              <a:t>usually visible </a:t>
            </a:r>
            <a:r>
              <a:rPr lang="en-CA" dirty="0"/>
              <a:t>outside the </a:t>
            </a:r>
            <a:r>
              <a:rPr lang="en-CA" dirty="0" smtClean="0"/>
              <a:t>body</a:t>
            </a:r>
          </a:p>
          <a:p>
            <a:pPr lvl="1"/>
            <a:r>
              <a:rPr lang="en-CA" dirty="0" smtClean="0"/>
              <a:t>Breasts</a:t>
            </a:r>
          </a:p>
          <a:p>
            <a:pPr lvl="1"/>
            <a:r>
              <a:rPr lang="en-CA" dirty="0" smtClean="0"/>
              <a:t>Beard</a:t>
            </a:r>
          </a:p>
          <a:p>
            <a:pPr lvl="1"/>
            <a:r>
              <a:rPr lang="en-CA" dirty="0" smtClean="0"/>
              <a:t>Voice change</a:t>
            </a:r>
          </a:p>
          <a:p>
            <a:pPr lvl="1"/>
            <a:r>
              <a:rPr lang="en-CA" dirty="0" smtClean="0"/>
              <a:t>Hair Growth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733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Puberty – Brain Development</a:t>
            </a:r>
            <a:endParaRPr lang="en-CA" dirty="0"/>
          </a:p>
        </p:txBody>
      </p:sp>
      <p:pic>
        <p:nvPicPr>
          <p:cNvPr id="7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360" y="1949294"/>
            <a:ext cx="678994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Changes in Puberty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Reactions to changes</a:t>
            </a:r>
          </a:p>
          <a:p>
            <a:r>
              <a:rPr lang="en-CA" sz="2400" dirty="0" smtClean="0"/>
              <a:t>Mood</a:t>
            </a:r>
          </a:p>
          <a:p>
            <a:r>
              <a:rPr lang="en-CA" sz="2400" dirty="0" smtClean="0"/>
              <a:t>Parent-child relationship</a:t>
            </a:r>
          </a:p>
          <a:p>
            <a:r>
              <a:rPr lang="en-CA" sz="2400" dirty="0" smtClean="0"/>
              <a:t>Importance of physical attractiveness – Body Image</a:t>
            </a:r>
          </a:p>
          <a:p>
            <a:r>
              <a:rPr lang="en-CA" sz="2400" dirty="0" smtClean="0"/>
              <a:t>Importance in fitting in with peers</a:t>
            </a:r>
          </a:p>
          <a:p>
            <a:r>
              <a:rPr lang="en-CA" sz="2400" dirty="0" smtClean="0"/>
              <a:t>Dietary independence – Nutrition</a:t>
            </a:r>
          </a:p>
          <a:p>
            <a:r>
              <a:rPr lang="en-CA" sz="2400" dirty="0" smtClean="0"/>
              <a:t>Sexuality</a:t>
            </a:r>
          </a:p>
          <a:p>
            <a:r>
              <a:rPr lang="en-CA" sz="2400" dirty="0" smtClean="0"/>
              <a:t>Substance use and abuse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932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Advertising and Teens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400" dirty="0">
                <a:solidFill>
                  <a:srgbClr val="000000"/>
                </a:solidFill>
              </a:rPr>
              <a:t>Compare and contrast ads</a:t>
            </a:r>
            <a:r>
              <a:rPr lang="en-US" altLang="en-US" sz="4400" dirty="0" smtClean="0">
                <a:solidFill>
                  <a:srgbClr val="000000"/>
                </a:solidFill>
              </a:rPr>
              <a:t>!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4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Dove Evolution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2"/>
              </a:rPr>
              <a:t>http://www.youtube.com/watch?v=hibyAJOSW8U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sz="4000" dirty="0">
                <a:solidFill>
                  <a:srgbClr val="000000"/>
                </a:solidFill>
              </a:rPr>
              <a:t>Axe Body Spray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rId3"/>
              </a:rPr>
              <a:t>http://www.youtube.com/watch?v=7DpoavYXMK4&amp;feature=related</a:t>
            </a:r>
          </a:p>
          <a:p>
            <a:pPr indent="-33496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2545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176</TotalTime>
  <Words>428</Words>
  <Application>Microsoft Office PowerPoint</Application>
  <PresentationFormat>Widescreen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Retrospect</vt:lpstr>
      <vt:lpstr>Fundamentals of Lifespan Development</vt:lpstr>
      <vt:lpstr>Video</vt:lpstr>
      <vt:lpstr>Puberty – Physical Changes</vt:lpstr>
      <vt:lpstr>Onset of Puberty</vt:lpstr>
      <vt:lpstr>Hormones</vt:lpstr>
      <vt:lpstr>Sex Characteristics</vt:lpstr>
      <vt:lpstr>Puberty – Brain Development</vt:lpstr>
      <vt:lpstr>Changes in Puberty</vt:lpstr>
      <vt:lpstr>Advertising and Teens</vt:lpstr>
      <vt:lpstr>Piaget – Formal Operational Stage</vt:lpstr>
      <vt:lpstr>Piaget – Formal Operational Stage</vt:lpstr>
      <vt:lpstr>Cognitive Processing</vt:lpstr>
      <vt:lpstr>Self-Consciousness and Self-Focusing</vt:lpstr>
      <vt:lpstr>What about you?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Lifespan Development</dc:title>
  <dc:creator>Erik Chevrier</dc:creator>
  <cp:lastModifiedBy>Erik Chevrier</cp:lastModifiedBy>
  <cp:revision>22</cp:revision>
  <dcterms:created xsi:type="dcterms:W3CDTF">2014-10-24T03:40:32Z</dcterms:created>
  <dcterms:modified xsi:type="dcterms:W3CDTF">2015-03-17T14:11:13Z</dcterms:modified>
</cp:coreProperties>
</file>