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6" r:id="rId8"/>
    <p:sldId id="263" r:id="rId9"/>
    <p:sldId id="279" r:id="rId10"/>
    <p:sldId id="277" r:id="rId11"/>
    <p:sldId id="278" r:id="rId12"/>
    <p:sldId id="280" r:id="rId13"/>
    <p:sldId id="264" r:id="rId14"/>
    <p:sldId id="265" r:id="rId15"/>
    <p:sldId id="267" r:id="rId16"/>
    <p:sldId id="281" r:id="rId17"/>
    <p:sldId id="268" r:id="rId18"/>
    <p:sldId id="269" r:id="rId19"/>
    <p:sldId id="271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oCLCAQJ6_A" TargetMode="External"/><Relationship Id="rId2" Type="http://schemas.openxmlformats.org/officeDocument/2006/relationships/hyperlink" Target="http://www.youtube.com/watch?v=qw-w7SzdyX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March 19 – Social and personality </a:t>
            </a:r>
            <a:r>
              <a:rPr lang="en-CA" dirty="0" smtClean="0"/>
              <a:t>development in adolescence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974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28789"/>
            <a:ext cx="10097038" cy="60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13" y="0"/>
            <a:ext cx="10388615" cy="60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Kohlberg’s Stages of Moral Development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13" y="1846263"/>
            <a:ext cx="5620648" cy="4198039"/>
          </a:xfrm>
        </p:spPr>
      </p:pic>
    </p:spTree>
    <p:extLst>
      <p:ext uri="{BB962C8B-B14F-4D97-AF65-F5344CB8AC3E}">
        <p14:creationId xmlns:p14="http://schemas.microsoft.com/office/powerpoint/2010/main" val="133824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Kohlberg’s Theory of Moral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dirty="0" err="1" smtClean="0"/>
              <a:t>Preconventional</a:t>
            </a:r>
            <a:r>
              <a:rPr lang="en-CA" sz="3200" dirty="0" smtClean="0"/>
              <a:t> Level</a:t>
            </a:r>
          </a:p>
          <a:p>
            <a:pPr marL="201168" lvl="1" indent="0">
              <a:buNone/>
            </a:pPr>
            <a:r>
              <a:rPr lang="en-CA" sz="2800" dirty="0" smtClean="0"/>
              <a:t>Stage 1 – The punishment and obedience </a:t>
            </a:r>
            <a:r>
              <a:rPr lang="en-CA" sz="2800" dirty="0" smtClean="0"/>
              <a:t>orientation</a:t>
            </a:r>
            <a:endParaRPr lang="en-CA" sz="2800" dirty="0" smtClean="0"/>
          </a:p>
          <a:p>
            <a:pPr lvl="2"/>
            <a:r>
              <a:rPr lang="en-CA" sz="2400" dirty="0" smtClean="0"/>
              <a:t>Relies on physical consequences to determine right or wrong</a:t>
            </a:r>
          </a:p>
          <a:p>
            <a:pPr lvl="2"/>
            <a:r>
              <a:rPr lang="en-CA" sz="2400" dirty="0"/>
              <a:t>Difficult to consider two points of view. Overlook people’s intentions</a:t>
            </a:r>
            <a:r>
              <a:rPr lang="en-CA" sz="2400" dirty="0" smtClean="0"/>
              <a:t>.</a:t>
            </a:r>
            <a:endParaRPr lang="en-CA" sz="2400" dirty="0" smtClean="0"/>
          </a:p>
          <a:p>
            <a:pPr marL="201168" lvl="1" indent="0">
              <a:buNone/>
            </a:pPr>
            <a:endParaRPr lang="en-CA" sz="2400" dirty="0" smtClean="0"/>
          </a:p>
          <a:p>
            <a:pPr marL="201168" lvl="1" indent="0">
              <a:buNone/>
            </a:pPr>
            <a:r>
              <a:rPr lang="en-CA" sz="2800" dirty="0" smtClean="0"/>
              <a:t>Stage 2 </a:t>
            </a:r>
            <a:r>
              <a:rPr lang="en-CA" sz="2800" dirty="0"/>
              <a:t>– </a:t>
            </a:r>
            <a:r>
              <a:rPr lang="en-CA" sz="2800" dirty="0" smtClean="0"/>
              <a:t>The </a:t>
            </a:r>
            <a:r>
              <a:rPr lang="en-CA" sz="2800" dirty="0" smtClean="0"/>
              <a:t>individualism, instrumental </a:t>
            </a:r>
            <a:r>
              <a:rPr lang="en-CA" sz="2800" dirty="0" smtClean="0"/>
              <a:t>purpose </a:t>
            </a:r>
            <a:r>
              <a:rPr lang="en-CA" sz="2800" dirty="0" smtClean="0"/>
              <a:t>and exchange 		orientation</a:t>
            </a:r>
            <a:endParaRPr lang="en-CA" sz="2800" dirty="0"/>
          </a:p>
          <a:p>
            <a:pPr lvl="2"/>
            <a:r>
              <a:rPr lang="en-CA" sz="2400" dirty="0" smtClean="0"/>
              <a:t>Seek reward / avoid punishment (naïve hedonism)</a:t>
            </a:r>
            <a:endParaRPr lang="en-CA" sz="2400" dirty="0" smtClean="0"/>
          </a:p>
          <a:p>
            <a:pPr lvl="2"/>
            <a:r>
              <a:rPr lang="en-CA" sz="2400" dirty="0" smtClean="0"/>
              <a:t>People </a:t>
            </a:r>
            <a:r>
              <a:rPr lang="en-CA" sz="2400" dirty="0"/>
              <a:t>can have different perspectives. Right action follows from self interest. Reciprocity as equal exchange. </a:t>
            </a:r>
          </a:p>
          <a:p>
            <a:pPr lvl="2"/>
            <a:endParaRPr lang="en-CA" sz="2400" dirty="0" smtClean="0"/>
          </a:p>
          <a:p>
            <a:pPr lvl="2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9373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Kohlberg’s Theory of Moral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C</a:t>
            </a:r>
            <a:r>
              <a:rPr lang="en-CA" sz="3200" dirty="0" smtClean="0"/>
              <a:t>onventional </a:t>
            </a:r>
            <a:r>
              <a:rPr lang="en-CA" sz="3200" dirty="0"/>
              <a:t>Level</a:t>
            </a:r>
          </a:p>
          <a:p>
            <a:pPr marL="201168" lvl="1" indent="0">
              <a:buNone/>
            </a:pPr>
            <a:r>
              <a:rPr lang="en-CA" sz="2400" dirty="0"/>
              <a:t>Stage </a:t>
            </a:r>
            <a:r>
              <a:rPr lang="en-CA" sz="2400" dirty="0" smtClean="0"/>
              <a:t>3 </a:t>
            </a:r>
            <a:r>
              <a:rPr lang="en-CA" sz="2400" dirty="0"/>
              <a:t>– </a:t>
            </a:r>
            <a:r>
              <a:rPr lang="en-CA" sz="2400" dirty="0" smtClean="0"/>
              <a:t>Mutual interpersonal expectations, relationships, and interpersonal </a:t>
            </a:r>
            <a:r>
              <a:rPr lang="en-CA" sz="2400" dirty="0"/>
              <a:t>conformity orientation </a:t>
            </a:r>
            <a:r>
              <a:rPr lang="en-CA" sz="2400" dirty="0" smtClean="0"/>
              <a:t>(a.k.a. good boy/girl</a:t>
            </a:r>
            <a:r>
              <a:rPr lang="en-CA" sz="2400" dirty="0"/>
              <a:t> orientation</a:t>
            </a:r>
            <a:r>
              <a:rPr lang="en-CA" sz="2400" dirty="0" smtClean="0"/>
              <a:t>) </a:t>
            </a:r>
            <a:endParaRPr lang="en-CA" sz="2400" dirty="0"/>
          </a:p>
          <a:p>
            <a:pPr lvl="2"/>
            <a:r>
              <a:rPr lang="en-CA" sz="2400" dirty="0" smtClean="0"/>
              <a:t>Desire to obey rules because they promote social harmony. Seeks approval</a:t>
            </a:r>
            <a:r>
              <a:rPr lang="en-CA" sz="2400" dirty="0" smtClean="0"/>
              <a:t>.</a:t>
            </a:r>
          </a:p>
          <a:p>
            <a:pPr lvl="2"/>
            <a:r>
              <a:rPr lang="en-CA" sz="2400" dirty="0" smtClean="0"/>
              <a:t>Makes judgements based on intention of behaviour</a:t>
            </a:r>
            <a:endParaRPr lang="en-CA" sz="2400" dirty="0" smtClean="0"/>
          </a:p>
          <a:p>
            <a:pPr marL="201168" lvl="1" indent="0">
              <a:buNone/>
            </a:pPr>
            <a:endParaRPr lang="en-CA" sz="2400" dirty="0"/>
          </a:p>
          <a:p>
            <a:pPr marL="201168" lvl="1" indent="0">
              <a:buNone/>
            </a:pPr>
            <a:r>
              <a:rPr lang="en-CA" sz="2400" dirty="0"/>
              <a:t>Stage </a:t>
            </a:r>
            <a:r>
              <a:rPr lang="en-CA" sz="2400" dirty="0" smtClean="0"/>
              <a:t>4 </a:t>
            </a:r>
            <a:r>
              <a:rPr lang="en-CA" sz="2400" dirty="0"/>
              <a:t>– </a:t>
            </a:r>
            <a:r>
              <a:rPr lang="en-CA" sz="2400" dirty="0" smtClean="0"/>
              <a:t>The social system and conscience orientation (a.k.a. law and order 		orientation)</a:t>
            </a:r>
            <a:endParaRPr lang="en-CA" sz="2400" dirty="0"/>
          </a:p>
          <a:p>
            <a:pPr lvl="2"/>
            <a:r>
              <a:rPr lang="en-CA" sz="2400" dirty="0" smtClean="0"/>
              <a:t>Individuals take into consideration larger perspective of societal laws. </a:t>
            </a:r>
            <a:endParaRPr lang="en-CA" sz="2400" dirty="0"/>
          </a:p>
          <a:p>
            <a:pPr lvl="2"/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163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Kohlberg’s Theory of Moral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err="1" smtClean="0"/>
              <a:t>Postconventional</a:t>
            </a:r>
            <a:r>
              <a:rPr lang="en-CA" sz="3200" dirty="0" smtClean="0"/>
              <a:t> </a:t>
            </a:r>
            <a:r>
              <a:rPr lang="en-CA" sz="3200" dirty="0"/>
              <a:t>Level</a:t>
            </a:r>
          </a:p>
          <a:p>
            <a:pPr marL="201168" lvl="1" indent="0">
              <a:buNone/>
            </a:pPr>
            <a:r>
              <a:rPr lang="en-CA" sz="2400" dirty="0"/>
              <a:t>Stage </a:t>
            </a:r>
            <a:r>
              <a:rPr lang="en-CA" sz="2400" dirty="0" smtClean="0"/>
              <a:t>5 </a:t>
            </a:r>
            <a:r>
              <a:rPr lang="en-CA" sz="2400" dirty="0"/>
              <a:t>– </a:t>
            </a:r>
            <a:r>
              <a:rPr lang="en-CA" sz="2400" dirty="0" smtClean="0"/>
              <a:t>The social contract orientation</a:t>
            </a:r>
            <a:endParaRPr lang="en-CA" sz="2400" dirty="0"/>
          </a:p>
          <a:p>
            <a:pPr lvl="2"/>
            <a:r>
              <a:rPr lang="en-CA" sz="2400" dirty="0" smtClean="0"/>
              <a:t>Rules and laws are flexible instruments for furthering human purpose. Can imagine alternative forms of social order. Emphasize fair procedures for interpreting and changing laws. </a:t>
            </a:r>
          </a:p>
          <a:p>
            <a:pPr marL="201168" lvl="1" indent="0">
              <a:buNone/>
            </a:pPr>
            <a:endParaRPr lang="en-CA" sz="2400" dirty="0"/>
          </a:p>
          <a:p>
            <a:pPr marL="201168" lvl="1" indent="0">
              <a:buNone/>
            </a:pPr>
            <a:r>
              <a:rPr lang="en-CA" sz="2400" dirty="0"/>
              <a:t>Stage </a:t>
            </a:r>
            <a:r>
              <a:rPr lang="en-CA" sz="2400" dirty="0" smtClean="0"/>
              <a:t>6 – The universal ethical principal orientation </a:t>
            </a:r>
          </a:p>
          <a:p>
            <a:pPr lvl="2"/>
            <a:r>
              <a:rPr lang="en-CA" sz="2400" dirty="0" smtClean="0"/>
              <a:t>Self-chosen ethical principles of conscience that are valid for all people regardless of laws and social agreement.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76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Kohlberg’s Theory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80" y="3606084"/>
            <a:ext cx="5658499" cy="24914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2" y="1908219"/>
            <a:ext cx="3402469" cy="41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sz="2200" b="1" dirty="0" smtClean="0">
                <a:solidFill>
                  <a:schemeClr val="tx1"/>
                </a:solidFill>
                <a:cs typeface="Arial" charset="0"/>
              </a:rPr>
              <a:t>Follow up Research </a:t>
            </a:r>
            <a:r>
              <a:rPr lang="en-US" sz="2200" b="1" dirty="0" smtClean="0">
                <a:solidFill>
                  <a:schemeClr val="tx1"/>
                </a:solidFill>
                <a:cs typeface="Arial" charset="0"/>
              </a:rPr>
              <a:t>on Kohlberg’s </a:t>
            </a:r>
            <a:r>
              <a:rPr lang="en-US" sz="2200" b="1" dirty="0" smtClean="0">
                <a:solidFill>
                  <a:schemeClr val="tx1"/>
                </a:solidFill>
                <a:cs typeface="Arial" charset="0"/>
              </a:rPr>
              <a:t>T</a:t>
            </a:r>
            <a:r>
              <a:rPr lang="en-US" sz="2200" b="1" dirty="0" smtClean="0">
                <a:solidFill>
                  <a:schemeClr val="tx1"/>
                </a:solidFill>
                <a:cs typeface="Arial" charset="0"/>
              </a:rPr>
              <a:t>heory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Few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people reach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postconventional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morality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Stages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3 and 4 reflect morally mature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reasoning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In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real life, people often reason below actual capacity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cs typeface="Arial" charset="0"/>
              </a:rPr>
              <a:t>Critique of Kohlberg’s </a:t>
            </a:r>
            <a:r>
              <a:rPr lang="en-US" b="1" dirty="0">
                <a:solidFill>
                  <a:schemeClr val="tx1"/>
                </a:solidFill>
                <a:cs typeface="Arial" charset="0"/>
              </a:rPr>
              <a:t>Theory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Western culture bias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Does not consider justice and care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Behaviour does not always math moral reasoning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CA" sz="2400" dirty="0">
                <a:latin typeface="Arial" charset="0"/>
                <a:ea typeface="ＭＳ Ｐゴシック" charset="0"/>
                <a:cs typeface="Arial" charset="0"/>
              </a:rPr>
              <a:t>I</a:t>
            </a:r>
            <a:r>
              <a:rPr lang="en-CA" sz="2400" dirty="0" smtClean="0">
                <a:latin typeface="Arial" charset="0"/>
                <a:ea typeface="ＭＳ Ｐゴシック" charset="0"/>
                <a:cs typeface="Arial" charset="0"/>
              </a:rPr>
              <a:t>nfluences on Moral Reasoning</a:t>
            </a:r>
            <a:endParaRPr lang="en-US" sz="24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3C20D"/>
              </a:buClr>
              <a:buFont typeface="Wingdings" charset="0"/>
              <a:buChar char="§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Role taking</a:t>
            </a:r>
          </a:p>
          <a:p>
            <a:pPr>
              <a:spcBef>
                <a:spcPct val="20000"/>
              </a:spcBef>
              <a:buClr>
                <a:srgbClr val="F3C20D"/>
              </a:buClr>
              <a:buFont typeface="Wingdings" charset="0"/>
              <a:buChar char="§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Cognitive development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3C20D"/>
              </a:buClr>
              <a:buFont typeface="Wingdings" charset="0"/>
              <a:buChar char="§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Child-rearing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practices: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caring, supportive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discussions of</a:t>
            </a:r>
            <a:br>
              <a:rPr lang="en-US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moral concerns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Schooling: higher education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Peer interaction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Culture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533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Relationship with Family and Peers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2400" dirty="0" smtClean="0"/>
              <a:t>Parent-Child Relationship</a:t>
            </a:r>
          </a:p>
          <a:p>
            <a:r>
              <a:rPr lang="en-CA" sz="2400" dirty="0" smtClean="0"/>
              <a:t>Sibling Relationship</a:t>
            </a:r>
          </a:p>
          <a:p>
            <a:r>
              <a:rPr lang="en-CA" sz="2400" dirty="0" smtClean="0"/>
              <a:t>Friendships</a:t>
            </a:r>
          </a:p>
          <a:p>
            <a:r>
              <a:rPr lang="en-CA" sz="2400" dirty="0" smtClean="0"/>
              <a:t>Cliques and Crowds</a:t>
            </a:r>
          </a:p>
          <a:p>
            <a:r>
              <a:rPr lang="en-CA" sz="2400" dirty="0" smtClean="0"/>
              <a:t>Romantic Partners</a:t>
            </a:r>
            <a:endParaRPr lang="en-CA" sz="2400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6291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Self-Disclosure</a:t>
            </a:r>
            <a:endParaRPr lang="en-CA" dirty="0"/>
          </a:p>
        </p:txBody>
      </p:sp>
      <p:pic>
        <p:nvPicPr>
          <p:cNvPr id="4" name="Content Placeholder 3" descr="Macintosh HD:Users:jashkenaz:Dropbox:*TOP FOLDER 8-1-13:PROJECTS:2012 LS6:2013 LS6 PPTs:_BerkLS6 JPGs for figures:ch12:BKB12F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78048"/>
            <a:ext cx="5562600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36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hlinkClick r:id="rId2"/>
              </a:rPr>
              <a:t>Defining your Identity – Ted </a:t>
            </a:r>
            <a:r>
              <a:rPr lang="en-CA" sz="3200" dirty="0" smtClean="0">
                <a:hlinkClick r:id="rId2"/>
              </a:rPr>
              <a:t>Talk</a:t>
            </a:r>
            <a:endParaRPr lang="en-CA" sz="3200" dirty="0" smtClean="0">
              <a:hlinkClick r:id="rId3"/>
            </a:endParaRPr>
          </a:p>
          <a:p>
            <a:r>
              <a:rPr lang="en-CA" sz="3200" dirty="0" smtClean="0">
                <a:hlinkClick r:id="rId3"/>
              </a:rPr>
              <a:t>Identity </a:t>
            </a:r>
            <a:r>
              <a:rPr lang="en-CA" sz="3200" dirty="0" smtClean="0">
                <a:hlinkClick r:id="rId3"/>
              </a:rPr>
              <a:t>in the 21</a:t>
            </a:r>
            <a:r>
              <a:rPr lang="en-CA" sz="3200" baseline="30000" dirty="0" smtClean="0">
                <a:hlinkClick r:id="rId3"/>
              </a:rPr>
              <a:t>st</a:t>
            </a:r>
            <a:r>
              <a:rPr lang="en-CA" sz="3200" dirty="0" smtClean="0">
                <a:hlinkClick r:id="rId3"/>
              </a:rPr>
              <a:t> century – Ted </a:t>
            </a:r>
            <a:r>
              <a:rPr lang="en-CA" sz="3200" dirty="0" smtClean="0">
                <a:hlinkClick r:id="rId3"/>
              </a:rPr>
              <a:t>Talk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75824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Problems with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/>
              <a:t>Delinquency</a:t>
            </a:r>
          </a:p>
          <a:p>
            <a:pPr marL="347472" indent="-347472">
              <a:buClr>
                <a:srgbClr val="F3C20D"/>
              </a:buClr>
            </a:pP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Early-onset: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behavior begins in childhood: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biological risks and inept parenting combine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linked to serious antisocial activity</a:t>
            </a:r>
          </a:p>
          <a:p>
            <a:pPr marL="347472" indent="-347472">
              <a:buClr>
                <a:srgbClr val="F3C20D"/>
              </a:buClr>
            </a:pPr>
            <a:endParaRPr lang="en-US" b="1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Late-onset</a:t>
            </a:r>
            <a:r>
              <a:rPr lang="en-US" b="1" dirty="0"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behavior begins around puberty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peer influences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15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Pathway to Chronic Delinquency</a:t>
            </a:r>
            <a:endParaRPr lang="en-CA" dirty="0"/>
          </a:p>
        </p:txBody>
      </p:sp>
      <p:pic>
        <p:nvPicPr>
          <p:cNvPr id="4" name="Content Placeholder 3" descr="Macintosh HD:Users:jashkenaz:Dropbox:*TOP FOLDER 8-1-13:PROJECTS:2012 LS6:2013 LS6 PPTs:_BerkLS6 JPGs for figures:ch12:BKB12F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605088"/>
            <a:ext cx="8020050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5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Erikson – Identity vs Role Confusion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en-US" sz="1800" b="1" dirty="0" smtClean="0">
                <a:solidFill>
                  <a:srgbClr val="5A203D"/>
                </a:solidFill>
                <a:latin typeface="Arial" charset="0"/>
                <a:ea typeface="ＭＳ Ｐゴシック" charset="0"/>
                <a:cs typeface="Arial" charset="0"/>
              </a:rPr>
              <a:t>Identity</a:t>
            </a:r>
          </a:p>
          <a:p>
            <a:pPr>
              <a:buClr>
                <a:srgbClr val="92D050"/>
              </a:buClr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Defining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who you are, what you value, and your direction in life</a:t>
            </a:r>
          </a:p>
          <a:p>
            <a:pPr>
              <a:buClr>
                <a:srgbClr val="F3C20D"/>
              </a:buClr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Commitments to vocation, relationships, sexual orientation, ethnic group, ideals</a:t>
            </a:r>
          </a:p>
          <a:p>
            <a:pPr>
              <a:buClr>
                <a:srgbClr val="F3C20D"/>
              </a:buClr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Exploration, resolution of “identity crisis”</a:t>
            </a:r>
          </a:p>
          <a:p>
            <a:pPr>
              <a:buClr>
                <a:srgbClr val="92D050"/>
              </a:buClr>
              <a:buNone/>
            </a:pPr>
            <a:r>
              <a:rPr lang="en-US" sz="1800" b="1" dirty="0">
                <a:solidFill>
                  <a:srgbClr val="5A203D"/>
                </a:solidFill>
                <a:latin typeface="Arial" charset="0"/>
                <a:ea typeface="ＭＳ Ｐゴシック" charset="0"/>
                <a:cs typeface="Arial" charset="0"/>
              </a:rPr>
              <a:t>Role </a:t>
            </a:r>
            <a:r>
              <a:rPr lang="en-US" sz="1800" b="1" dirty="0" smtClean="0">
                <a:solidFill>
                  <a:srgbClr val="5A203D"/>
                </a:solidFill>
                <a:latin typeface="Arial" charset="0"/>
                <a:ea typeface="ＭＳ Ｐゴシック" charset="0"/>
                <a:cs typeface="Arial" charset="0"/>
              </a:rPr>
              <a:t>Confusion</a:t>
            </a:r>
          </a:p>
          <a:p>
            <a:pPr>
              <a:buClr>
                <a:srgbClr val="92D050"/>
              </a:buClr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Lack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of direction and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self-definition</a:t>
            </a:r>
          </a:p>
          <a:p>
            <a:pPr>
              <a:buClr>
                <a:srgbClr val="92D050"/>
              </a:buClr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Earlier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psychosocial conflicts not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resolved</a:t>
            </a:r>
          </a:p>
          <a:p>
            <a:pPr>
              <a:buClr>
                <a:srgbClr val="92D050"/>
              </a:buClr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Society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restricts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choices</a:t>
            </a:r>
          </a:p>
          <a:p>
            <a:pPr>
              <a:buClr>
                <a:srgbClr val="92D050"/>
              </a:buClr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Unprepared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for challenges of adulthood</a:t>
            </a:r>
          </a:p>
          <a:p>
            <a:endParaRPr lang="en-CA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28" y="1846263"/>
            <a:ext cx="4359145" cy="4022725"/>
          </a:xfrm>
        </p:spPr>
      </p:pic>
    </p:spTree>
    <p:extLst>
      <p:ext uri="{BB962C8B-B14F-4D97-AF65-F5344CB8AC3E}">
        <p14:creationId xmlns:p14="http://schemas.microsoft.com/office/powerpoint/2010/main" val="177533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Paths to Identity</a:t>
            </a:r>
            <a:endParaRPr lang="en-CA" dirty="0"/>
          </a:p>
        </p:txBody>
      </p:sp>
      <p:pic>
        <p:nvPicPr>
          <p:cNvPr id="9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026" y="3052293"/>
            <a:ext cx="5976654" cy="2816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2" y="1887749"/>
            <a:ext cx="3451710" cy="3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2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Identity Status and Cognitive Style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754" y="1955965"/>
            <a:ext cx="9943926" cy="39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Affecting Identity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Personality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Child-rearing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practices: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attachment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Peers, friends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Schools, communities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Culture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Societal forces</a:t>
            </a:r>
          </a:p>
          <a:p>
            <a:endParaRPr lang="en-CA" dirty="0"/>
          </a:p>
        </p:txBody>
      </p:sp>
      <p:pic>
        <p:nvPicPr>
          <p:cNvPr id="4" name="Picture 3" descr="http://keats.kcl.ac.uk/pluginfile.php/737715/mod_resource/content/1/images/pic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9" y="1845734"/>
            <a:ext cx="4278362" cy="43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8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Self-Understanding &amp; Self-Esteem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89" y="1876639"/>
            <a:ext cx="2869413" cy="4143934"/>
          </a:xfrm>
        </p:spPr>
      </p:pic>
    </p:spTree>
    <p:extLst>
      <p:ext uri="{BB962C8B-B14F-4D97-AF65-F5344CB8AC3E}">
        <p14:creationId xmlns:p14="http://schemas.microsoft.com/office/powerpoint/2010/main" val="32023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Kohlberg’s Theory of Moral Development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550" y="1846263"/>
            <a:ext cx="77492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Moral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The Quebec government is cutting funding to public services because it claims that there is no more money in the budget for these services (austerity budgets)</a:t>
            </a:r>
          </a:p>
          <a:p>
            <a:r>
              <a:rPr lang="en-CA" dirty="0" smtClean="0"/>
              <a:t>At the same time, our governments are giving money to corporations and banks (our tax money!)</a:t>
            </a:r>
          </a:p>
          <a:p>
            <a:r>
              <a:rPr lang="en-CA" dirty="0" smtClean="0"/>
              <a:t>The students of a variety of departments at Concordia have passed strike votes via their general assemblies to protest against austerity </a:t>
            </a:r>
          </a:p>
          <a:p>
            <a:r>
              <a:rPr lang="en-CA" dirty="0" smtClean="0"/>
              <a:t>Starting Monday, many of these students will be on strike at Concordia</a:t>
            </a:r>
          </a:p>
          <a:p>
            <a:r>
              <a:rPr lang="en-CA" dirty="0" smtClean="0"/>
              <a:t>Many of these students will form picket lines and block classes from taking place</a:t>
            </a:r>
          </a:p>
          <a:p>
            <a:r>
              <a:rPr lang="en-CA" dirty="0" smtClean="0"/>
              <a:t>Students are demanding that the Quebec government to abandon it’s austerity budget and reinvest in the public sector</a:t>
            </a:r>
          </a:p>
          <a:p>
            <a:r>
              <a:rPr lang="en-CA" dirty="0" smtClean="0"/>
              <a:t>Do you think students are justified in performing acts of civil disobedience to initiate positive social change?</a:t>
            </a:r>
          </a:p>
          <a:p>
            <a:pPr lvl="1"/>
            <a:endParaRPr lang="en-CA" dirty="0" smtClean="0"/>
          </a:p>
          <a:p>
            <a:pPr marL="201168" lvl="1" indent="0">
              <a:buNone/>
            </a:pP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592166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</TotalTime>
  <Words>555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Wingdings</vt:lpstr>
      <vt:lpstr>Retrospect</vt:lpstr>
      <vt:lpstr>Fundamentals of Lifespan Development</vt:lpstr>
      <vt:lpstr>Video</vt:lpstr>
      <vt:lpstr>Erikson – Identity vs Role Confusion</vt:lpstr>
      <vt:lpstr>Paths to Identity</vt:lpstr>
      <vt:lpstr>Identity Status and Cognitive Style</vt:lpstr>
      <vt:lpstr>Factors Affecting Identity</vt:lpstr>
      <vt:lpstr>Self-Understanding &amp; Self-Esteem</vt:lpstr>
      <vt:lpstr>Kohlberg’s Theory of Moral Development</vt:lpstr>
      <vt:lpstr>Moral Questions</vt:lpstr>
      <vt:lpstr>PowerPoint Presentation</vt:lpstr>
      <vt:lpstr>PowerPoint Presentation</vt:lpstr>
      <vt:lpstr>Kohlberg’s Stages of Moral Development</vt:lpstr>
      <vt:lpstr>Kohlberg’s Theory of Moral Development</vt:lpstr>
      <vt:lpstr>Kohlberg’s Theory of Moral Development</vt:lpstr>
      <vt:lpstr>Kohlberg’s Theory of Moral Development</vt:lpstr>
      <vt:lpstr>Kohlberg’s Theory </vt:lpstr>
      <vt:lpstr>Morality</vt:lpstr>
      <vt:lpstr>Relationship with Family and Peers</vt:lpstr>
      <vt:lpstr>Self-Disclosure</vt:lpstr>
      <vt:lpstr>Problems with Development</vt:lpstr>
      <vt:lpstr>Pathway to Chronic Delinquency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21</cp:revision>
  <dcterms:created xsi:type="dcterms:W3CDTF">2014-10-31T03:55:12Z</dcterms:created>
  <dcterms:modified xsi:type="dcterms:W3CDTF">2015-03-19T06:28:26Z</dcterms:modified>
</cp:coreProperties>
</file>