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3" r:id="rId7"/>
    <p:sldId id="259" r:id="rId8"/>
    <p:sldId id="262" r:id="rId9"/>
    <p:sldId id="272" r:id="rId10"/>
    <p:sldId id="260" r:id="rId11"/>
    <p:sldId id="261" r:id="rId12"/>
    <p:sldId id="263" r:id="rId13"/>
    <p:sldId id="264" r:id="rId14"/>
    <p:sldId id="274" r:id="rId15"/>
    <p:sldId id="265" r:id="rId16"/>
    <p:sldId id="266" r:id="rId17"/>
    <p:sldId id="26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VbSQVuFd2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March 24 – </a:t>
            </a:r>
            <a:r>
              <a:rPr lang="en-CA" dirty="0" smtClean="0"/>
              <a:t>Physical and Cognitive Development in Early Adulthood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968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Cardiovascular and Respiratory Changes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>
              <a:buClr>
                <a:srgbClr val="F3C20D"/>
              </a:buClr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Heart:</a:t>
            </a:r>
          </a:p>
          <a:p>
            <a:pPr lvl="1">
              <a:buClr>
                <a:srgbClr val="F3C20D"/>
              </a:buClr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few resting changes but reduced performance under stress, exercise</a:t>
            </a:r>
          </a:p>
          <a:p>
            <a:pPr lvl="1">
              <a:buClr>
                <a:srgbClr val="F3C20D"/>
              </a:buClr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hypertension, atherosclerosis</a:t>
            </a:r>
          </a:p>
          <a:p>
            <a:pPr marL="0" indent="0">
              <a:buClr>
                <a:srgbClr val="F3C20D"/>
              </a:buClr>
              <a:buNone/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Lungs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VO2 MAX – Maximum oxygen uptake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At rest there is little change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During exercise VO2 max declines around 35-40</a:t>
            </a:r>
            <a:endParaRPr lang="en-US" sz="1200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Clr>
                <a:srgbClr val="F3C20D"/>
              </a:buClr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712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Motor Skills </a:t>
            </a:r>
            <a:r>
              <a:rPr lang="en-CA" dirty="0" smtClean="0"/>
              <a:t>and Strength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36538" indent="-236538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Athletic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skills</a:t>
            </a:r>
          </a:p>
          <a:p>
            <a:pPr marL="529146" lvl="1" indent="-236538">
              <a:buClr>
                <a:srgbClr val="F3C20D"/>
              </a:buClr>
            </a:pP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peak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from the early twenties to early 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thirties</a:t>
            </a:r>
          </a:p>
          <a:p>
            <a:pPr marL="529146" lvl="1" indent="-236538">
              <a:buClr>
                <a:srgbClr val="F3C20D"/>
              </a:buClr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decline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gradually until sixties or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seventies, then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more rapidly</a:t>
            </a:r>
          </a:p>
          <a:p>
            <a:pPr marL="236538" indent="-236538">
              <a:buClr>
                <a:srgbClr val="F3C20D"/>
              </a:buClr>
            </a:pPr>
            <a:endParaRPr lang="en-US" sz="24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3000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endParaRPr lang="en-CA" dirty="0"/>
          </a:p>
        </p:txBody>
      </p:sp>
      <p:pic>
        <p:nvPicPr>
          <p:cNvPr id="5" name="Content Placeholder 4" descr="Macintosh HD:Users:jashkenaz:Dropbox:*TOP FOLDER 8-1-13:PROJECTS:2012 LS6:2013 LS6 PPTs:_BerkLS6 JPGs for figures:ch13:BKB13F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14" y="3709115"/>
            <a:ext cx="3382317" cy="24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67" y="1845734"/>
            <a:ext cx="2791151" cy="42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Reproductive Capacity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472" indent="-347472">
              <a:spcBef>
                <a:spcPts val="768"/>
              </a:spcBef>
              <a:buClr>
                <a:srgbClr val="F3C20D"/>
              </a:buClr>
            </a:pPr>
            <a:r>
              <a:rPr lang="en-US" sz="2400" dirty="0" smtClean="0">
                <a:ea typeface="ＭＳ Ｐゴシック" charset="0"/>
                <a:cs typeface="Arial" charset="0"/>
              </a:rPr>
              <a:t>Fertility </a:t>
            </a:r>
            <a:r>
              <a:rPr lang="en-US" sz="2400" dirty="0">
                <a:ea typeface="ＭＳ Ｐゴシック" charset="0"/>
                <a:cs typeface="Arial" charset="0"/>
              </a:rPr>
              <a:t>risks for women</a:t>
            </a:r>
            <a:r>
              <a:rPr lang="en-US" sz="2400" dirty="0" smtClean="0">
                <a:ea typeface="ＭＳ Ｐゴシック" charset="0"/>
                <a:cs typeface="Arial" charset="0"/>
              </a:rPr>
              <a:t>: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 smtClean="0">
                <a:ea typeface="ＭＳ Ｐゴシック" charset="0"/>
                <a:cs typeface="Arial" charset="0"/>
              </a:rPr>
              <a:t>problems </a:t>
            </a:r>
            <a:r>
              <a:rPr lang="en-US" sz="2400" dirty="0">
                <a:ea typeface="ＭＳ Ｐゴシック" charset="0"/>
                <a:cs typeface="Arial" charset="0"/>
              </a:rPr>
              <a:t>jump sharply at 35–44 years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>
                <a:ea typeface="ＭＳ Ｐゴシック" charset="0"/>
                <a:cs typeface="Arial" charset="0"/>
              </a:rPr>
              <a:t>reduced number, quality of ova</a:t>
            </a:r>
          </a:p>
          <a:p>
            <a:pPr marL="0" lvl="1" indent="0">
              <a:buClr>
                <a:srgbClr val="F3C20D"/>
              </a:buClr>
              <a:buNone/>
            </a:pPr>
            <a:r>
              <a:rPr lang="en-US" sz="2400" dirty="0">
                <a:ea typeface="ＭＳ Ｐゴシック" charset="0"/>
                <a:cs typeface="Arial" charset="0"/>
              </a:rPr>
              <a:t> </a:t>
            </a:r>
            <a:r>
              <a:rPr lang="en-US" sz="2400" dirty="0" smtClean="0">
                <a:ea typeface="ＭＳ Ｐゴシック" charset="0"/>
                <a:cs typeface="Arial" charset="0"/>
              </a:rPr>
              <a:t>    </a:t>
            </a:r>
          </a:p>
          <a:p>
            <a:pPr marL="0" lvl="1" indent="0">
              <a:buClr>
                <a:srgbClr val="F3C20D"/>
              </a:buClr>
              <a:buNone/>
            </a:pPr>
            <a:r>
              <a:rPr lang="en-US" sz="2400" dirty="0" smtClean="0">
                <a:ea typeface="ＭＳ Ｐゴシック" charset="0"/>
                <a:cs typeface="Arial" charset="0"/>
              </a:rPr>
              <a:t>     Fertility </a:t>
            </a:r>
            <a:r>
              <a:rPr lang="en-US" sz="2400" dirty="0">
                <a:ea typeface="ＭＳ Ｐゴシック" charset="0"/>
                <a:cs typeface="Arial" charset="0"/>
              </a:rPr>
              <a:t>risks for men:</a:t>
            </a:r>
          </a:p>
          <a:p>
            <a:pPr marL="740664" lvl="2" indent="-283464">
              <a:spcBef>
                <a:spcPts val="672"/>
              </a:spcBef>
              <a:buClr>
                <a:srgbClr val="F3C20D"/>
              </a:buClr>
            </a:pPr>
            <a:r>
              <a:rPr lang="en-US" sz="2400" dirty="0">
                <a:ea typeface="ＭＳ Ｐゴシック" charset="0"/>
                <a:cs typeface="Arial" charset="0"/>
              </a:rPr>
              <a:t>problems gradual, </a:t>
            </a:r>
            <a:r>
              <a:rPr lang="en-US" sz="2400" dirty="0" smtClean="0">
                <a:ea typeface="ＭＳ Ｐゴシック" charset="0"/>
                <a:cs typeface="Arial" charset="0"/>
              </a:rPr>
              <a:t>starting age </a:t>
            </a:r>
            <a:r>
              <a:rPr lang="en-US" sz="2400" dirty="0">
                <a:ea typeface="ＭＳ Ｐゴシック" charset="0"/>
                <a:cs typeface="Arial" charset="0"/>
              </a:rPr>
              <a:t>35</a:t>
            </a:r>
          </a:p>
          <a:p>
            <a:pPr marL="740664" lvl="2" indent="-283464">
              <a:spcBef>
                <a:spcPts val="672"/>
              </a:spcBef>
              <a:buClr>
                <a:srgbClr val="F3C20D"/>
              </a:buClr>
            </a:pPr>
            <a:r>
              <a:rPr lang="en-US" sz="2400" dirty="0">
                <a:ea typeface="ＭＳ Ｐゴシック" charset="0"/>
                <a:cs typeface="Arial" charset="0"/>
              </a:rPr>
              <a:t>decreased sperm </a:t>
            </a:r>
            <a:r>
              <a:rPr lang="en-US" sz="2400" dirty="0" smtClean="0">
                <a:ea typeface="ＭＳ Ｐゴシック" charset="0"/>
                <a:cs typeface="Arial" charset="0"/>
              </a:rPr>
              <a:t>volume, motility</a:t>
            </a:r>
            <a:endParaRPr lang="en-US" sz="2400" dirty="0">
              <a:ea typeface="ＭＳ Ｐゴシック" charset="0"/>
              <a:cs typeface="Arial" charset="0"/>
            </a:endParaRPr>
          </a:p>
          <a:p>
            <a:pPr marL="740664" lvl="2" indent="-283464">
              <a:spcBef>
                <a:spcPts val="672"/>
              </a:spcBef>
              <a:buClr>
                <a:srgbClr val="F3C20D"/>
              </a:buClr>
            </a:pPr>
            <a:r>
              <a:rPr lang="en-US" sz="2400" dirty="0">
                <a:ea typeface="ＭＳ Ｐゴシック" charset="0"/>
                <a:cs typeface="Arial" charset="0"/>
              </a:rPr>
              <a:t>increased </a:t>
            </a:r>
            <a:r>
              <a:rPr lang="en-US" sz="2400" dirty="0" smtClean="0">
                <a:ea typeface="ＭＳ Ｐゴシック" charset="0"/>
                <a:cs typeface="Arial" charset="0"/>
              </a:rPr>
              <a:t>percentage abnormal </a:t>
            </a:r>
            <a:r>
              <a:rPr lang="en-US" sz="2400" dirty="0">
                <a:ea typeface="ＭＳ Ｐゴシック" charset="0"/>
                <a:cs typeface="Arial" charset="0"/>
              </a:rPr>
              <a:t>sperm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8684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Alameda Study</a:t>
            </a:r>
          </a:p>
          <a:p>
            <a:pPr lvl="1"/>
            <a:r>
              <a:rPr lang="en-CA" sz="2600" dirty="0" smtClean="0"/>
              <a:t>1965 – 1974 – 1983</a:t>
            </a:r>
          </a:p>
          <a:p>
            <a:pPr lvl="1"/>
            <a:endParaRPr lang="en-CA" sz="2600" dirty="0"/>
          </a:p>
          <a:p>
            <a:pPr lvl="1"/>
            <a:r>
              <a:rPr lang="en-CA" sz="2600" dirty="0" smtClean="0"/>
              <a:t>Good health is:</a:t>
            </a:r>
          </a:p>
          <a:p>
            <a:pPr lvl="2"/>
            <a:r>
              <a:rPr lang="en-CA" sz="2200" dirty="0" smtClean="0"/>
              <a:t>Exercise</a:t>
            </a:r>
          </a:p>
          <a:p>
            <a:pPr lvl="2"/>
            <a:r>
              <a:rPr lang="en-CA" sz="2200" dirty="0" smtClean="0"/>
              <a:t>Not smoking</a:t>
            </a:r>
          </a:p>
          <a:p>
            <a:pPr lvl="2"/>
            <a:r>
              <a:rPr lang="en-CA" sz="2200" dirty="0" smtClean="0"/>
              <a:t>Not drinking</a:t>
            </a:r>
          </a:p>
          <a:p>
            <a:pPr lvl="2"/>
            <a:r>
              <a:rPr lang="en-CA" sz="2200" dirty="0" smtClean="0"/>
              <a:t>Not over/under eating</a:t>
            </a:r>
          </a:p>
          <a:p>
            <a:pPr lvl="2"/>
            <a:r>
              <a:rPr lang="en-CA" sz="2200" dirty="0" smtClean="0"/>
              <a:t>No Snacking</a:t>
            </a:r>
          </a:p>
          <a:p>
            <a:pPr lvl="2"/>
            <a:r>
              <a:rPr lang="en-CA" sz="2200" dirty="0" smtClean="0"/>
              <a:t>Eating breakfast</a:t>
            </a:r>
          </a:p>
          <a:p>
            <a:pPr lvl="2"/>
            <a:r>
              <a:rPr lang="en-CA" sz="2200" dirty="0" smtClean="0"/>
              <a:t>Regular sleep</a:t>
            </a:r>
          </a:p>
          <a:p>
            <a:pPr lvl="2"/>
            <a:endParaRPr lang="en-CA" sz="2200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Strong Social Support</a:t>
            </a:r>
          </a:p>
          <a:p>
            <a:r>
              <a:rPr lang="en-CA" dirty="0" smtClean="0"/>
              <a:t>Internal (vs external) Locus of Control</a:t>
            </a:r>
          </a:p>
          <a:p>
            <a:r>
              <a:rPr lang="en-CA" dirty="0" smtClean="0"/>
              <a:t>Self-Efficacy </a:t>
            </a:r>
          </a:p>
          <a:p>
            <a:r>
              <a:rPr lang="en-CA" dirty="0" smtClean="0"/>
              <a:t>Optimism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115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Else Can Affect Health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Sexually Transmitted Diseases</a:t>
            </a:r>
          </a:p>
          <a:p>
            <a:r>
              <a:rPr lang="en-CA" dirty="0" smtClean="0"/>
              <a:t>Domestic Abuse (intimate partner violence)</a:t>
            </a:r>
          </a:p>
          <a:p>
            <a:r>
              <a:rPr lang="en-CA" dirty="0" smtClean="0"/>
              <a:t>Mental Disorders</a:t>
            </a:r>
          </a:p>
          <a:p>
            <a:pPr lvl="1"/>
            <a:r>
              <a:rPr lang="en-CA" dirty="0" smtClean="0"/>
              <a:t>Personality disorder</a:t>
            </a:r>
          </a:p>
          <a:p>
            <a:pPr lvl="1"/>
            <a:r>
              <a:rPr lang="en-CA" dirty="0" smtClean="0"/>
              <a:t>Anxiety and mood disorders</a:t>
            </a:r>
          </a:p>
          <a:p>
            <a:pPr lvl="1"/>
            <a:r>
              <a:rPr lang="en-CA" dirty="0" smtClean="0"/>
              <a:t>Schizophrenia</a:t>
            </a:r>
          </a:p>
          <a:p>
            <a:pPr lvl="1"/>
            <a:r>
              <a:rPr lang="en-CA" dirty="0" smtClean="0"/>
              <a:t>Alcohol and substance disorders</a:t>
            </a:r>
          </a:p>
          <a:p>
            <a:r>
              <a:rPr lang="en-CA" dirty="0" smtClean="0"/>
              <a:t>Sexual Assault</a:t>
            </a:r>
          </a:p>
          <a:p>
            <a:pPr lvl="1"/>
            <a:r>
              <a:rPr lang="en-CA" dirty="0" smtClean="0"/>
              <a:t>Level 1 – Sexual Assault </a:t>
            </a:r>
          </a:p>
          <a:p>
            <a:pPr lvl="1"/>
            <a:r>
              <a:rPr lang="en-CA" dirty="0" smtClean="0"/>
              <a:t>Level 2 – Sexual Assault with a weapon</a:t>
            </a:r>
          </a:p>
          <a:p>
            <a:pPr lvl="1"/>
            <a:r>
              <a:rPr lang="en-CA" dirty="0" smtClean="0"/>
              <a:t>Level 3 – Aggravated Sexual Assault 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8" y="1845734"/>
            <a:ext cx="2721306" cy="42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9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Changes in the Structure of Thought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err="1" smtClean="0"/>
              <a:t>Postformal</a:t>
            </a:r>
            <a:r>
              <a:rPr lang="en-CA" b="1" dirty="0" smtClean="0"/>
              <a:t> thought </a:t>
            </a:r>
            <a:r>
              <a:rPr lang="en-CA" dirty="0" smtClean="0"/>
              <a:t>– Cognitive development beyond Piaget’s formal operations stage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b="1" dirty="0" smtClean="0"/>
              <a:t>Epistemic Cognition </a:t>
            </a:r>
            <a:r>
              <a:rPr lang="en-CA" dirty="0" smtClean="0"/>
              <a:t>– Perry’s theory referring to our reflections on how we arrived at facts, beliefs and ideas. </a:t>
            </a:r>
            <a:endParaRPr lang="en-CA" dirty="0"/>
          </a:p>
          <a:p>
            <a:r>
              <a:rPr lang="en-CA" b="1" dirty="0" smtClean="0"/>
              <a:t>Pragmatic Thought </a:t>
            </a:r>
            <a:r>
              <a:rPr lang="en-CA" dirty="0" smtClean="0"/>
              <a:t>–  </a:t>
            </a:r>
            <a:r>
              <a:rPr lang="en-CA" dirty="0" err="1" smtClean="0"/>
              <a:t>Labouvie-Vief’s</a:t>
            </a:r>
            <a:r>
              <a:rPr lang="en-CA" dirty="0"/>
              <a:t> </a:t>
            </a:r>
            <a:r>
              <a:rPr lang="en-CA" dirty="0" smtClean="0"/>
              <a:t>theory referring to a structural advance in which logic becomes a tool for real-world problem solving. </a:t>
            </a:r>
          </a:p>
          <a:p>
            <a:r>
              <a:rPr lang="en-CA" b="1" dirty="0" smtClean="0"/>
              <a:t>Dialectical Thought – </a:t>
            </a:r>
            <a:r>
              <a:rPr lang="en-CA" dirty="0" err="1" smtClean="0"/>
              <a:t>Basseches</a:t>
            </a:r>
            <a:r>
              <a:rPr lang="en-CA" dirty="0" smtClean="0"/>
              <a:t> theory that thought involving the recognition and acceptance of paradox and uncertainty</a:t>
            </a:r>
          </a:p>
          <a:p>
            <a:r>
              <a:rPr lang="en-CA" b="1" dirty="0" smtClean="0"/>
              <a:t>Reflective Judgement </a:t>
            </a:r>
            <a:r>
              <a:rPr lang="en-CA" dirty="0" smtClean="0"/>
              <a:t>– King and </a:t>
            </a:r>
            <a:r>
              <a:rPr lang="en-CA" dirty="0" err="1" smtClean="0"/>
              <a:t>Kitcherners</a:t>
            </a:r>
            <a:r>
              <a:rPr lang="en-CA" dirty="0" smtClean="0"/>
              <a:t> theory referring to people’s ability to identify the underlying assumptions of differing perspectives on controversial issues</a:t>
            </a:r>
          </a:p>
          <a:p>
            <a:pPr lvl="1"/>
            <a:r>
              <a:rPr lang="en-CA" dirty="0" smtClean="0"/>
              <a:t>Has seven stages</a:t>
            </a: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8009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Epistemic Cognition - Perry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>
              <a:buClr>
                <a:srgbClr val="F3C20D"/>
              </a:buClr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Dualistic </a:t>
            </a: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thinking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– Dividing information, values and authority into right and wrong.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Relativistic </a:t>
            </a: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thinking –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Viewing all knowledge as embedded into frames of thought. Awareness of a diversity of options on many topics. No absolute truth, instead there are multiple truths that are context dependent. 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Commitment within relativistic </a:t>
            </a: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thinking –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Formulation of a personally satisfying perspective that synthesizes contradictions. 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Contributing factors:</a:t>
            </a:r>
          </a:p>
          <a:p>
            <a:pPr marL="740664" indent="-283464">
              <a:buClr>
                <a:srgbClr val="F3C20D"/>
              </a:buClr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opportunities to tackle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challenging problems</a:t>
            </a: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  <a:p>
            <a:pPr marL="740664" indent="-283464">
              <a:buClr>
                <a:srgbClr val="F3C20D"/>
              </a:buClr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peer interaction</a:t>
            </a:r>
          </a:p>
          <a:p>
            <a:pPr marL="740664" indent="-283464">
              <a:buClr>
                <a:srgbClr val="F3C20D"/>
              </a:buClr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metacognition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20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Pragmatic Thought – </a:t>
            </a:r>
            <a:r>
              <a:rPr lang="en-CA" dirty="0" err="1" smtClean="0"/>
              <a:t>Labouvie-Vief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3C20D"/>
              </a:buClr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Adulthood </a:t>
            </a: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brings</a:t>
            </a:r>
          </a:p>
          <a:p>
            <a:pPr lvl="1">
              <a:buClr>
                <a:srgbClr val="F3C20D"/>
              </a:buClr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increased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experience with real-world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problems</a:t>
            </a:r>
          </a:p>
          <a:p>
            <a:pPr lvl="1">
              <a:buClr>
                <a:srgbClr val="F3C20D"/>
              </a:buClr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new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ways of thinking that thrive on contradiction and compromise</a:t>
            </a:r>
          </a:p>
          <a:p>
            <a:pPr>
              <a:buClr>
                <a:srgbClr val="F3C20D"/>
              </a:buClr>
            </a:pPr>
            <a:endParaRPr lang="en-US" sz="28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>
              <a:buClr>
                <a:srgbClr val="F3C20D"/>
              </a:buClr>
            </a:pP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Increase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in cognitive-affective complexity:</a:t>
            </a:r>
          </a:p>
          <a:p>
            <a:pPr lvl="1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greater awa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reness of one’s own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and others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 perspectives</a:t>
            </a:r>
          </a:p>
          <a:p>
            <a:pPr lvl="1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improved emotion regulation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8484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Intelligence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41" y="2174356"/>
            <a:ext cx="4561452" cy="348254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Crystalized Intelligence – Knowledge and judgement acquired through education</a:t>
            </a:r>
          </a:p>
          <a:p>
            <a:r>
              <a:rPr lang="en-CA" dirty="0" smtClean="0"/>
              <a:t>Fluid Intelligence – The aspects of intelligence that reflects a fundamental biological processes and does not depend on specific experiences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Fluid Intelligence reduces in old 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489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hlinkClick r:id="rId2"/>
              </a:rPr>
              <a:t>Ted Talk – Rejuvenation Biotechnology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36894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3C20D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Primary Aging – Age related physical changes that have a biological basis and are universally shared and inevitable</a:t>
            </a:r>
          </a:p>
          <a:p>
            <a:pPr lvl="1">
              <a:buClr>
                <a:srgbClr val="F3C20D"/>
              </a:buClr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Senescence</a:t>
            </a:r>
          </a:p>
          <a:p>
            <a:pPr lvl="1">
              <a:buClr>
                <a:srgbClr val="F3C20D"/>
              </a:buClr>
            </a:pPr>
            <a:endParaRPr lang="en-US" sz="2000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Clr>
                <a:srgbClr val="F3C20D"/>
              </a:buClr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Secondary Aging – The product of socioeconomic and environmental influences health habits, or disease and is neither inevitable nor experienced by all adults. </a:t>
            </a:r>
          </a:p>
          <a:p>
            <a:pPr>
              <a:buClr>
                <a:srgbClr val="F3C20D"/>
              </a:buClr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Clr>
                <a:srgbClr val="F3C20D"/>
              </a:buClr>
            </a:pP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Average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life expectancy has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increased 25–30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years over past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century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Determinants of Health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08" y="1903439"/>
            <a:ext cx="6501573" cy="348365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46266" y="1903439"/>
            <a:ext cx="3209414" cy="3965655"/>
          </a:xfrm>
        </p:spPr>
        <p:txBody>
          <a:bodyPr/>
          <a:lstStyle/>
          <a:p>
            <a:r>
              <a:rPr lang="en-CA" dirty="0" smtClean="0"/>
              <a:t>Biological embedding – epigenetic factors in first few years of life (Clyde </a:t>
            </a:r>
            <a:r>
              <a:rPr lang="en-CA" dirty="0" err="1" smtClean="0"/>
              <a:t>Hertzman</a:t>
            </a:r>
            <a:r>
              <a:rPr lang="en-CA" dirty="0" smtClean="0"/>
              <a:t>)</a:t>
            </a:r>
          </a:p>
          <a:p>
            <a:r>
              <a:rPr lang="en-CA" dirty="0" smtClean="0"/>
              <a:t>Social determinants – a variety of socioeconomic and environmental factors that determine health</a:t>
            </a:r>
          </a:p>
          <a:p>
            <a:r>
              <a:rPr lang="en-CA" dirty="0" smtClean="0"/>
              <a:t>GINI coefficient – a measure of equality in a country where 1 represents perfect inequality and 0 represents perfect equality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61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Aggregate Health Indicators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Disability-Adjusted Life Years (DALY) </a:t>
            </a:r>
            <a:r>
              <a:rPr lang="en-CA" dirty="0" smtClean="0"/>
              <a:t>– A measure of the gap between a populations ideal and actual levels of health. It is derived from the number of life-years lost to premature death, illness, or injury and the number of years living with a disability. It assumes a potential life limit of 82.5 years for women and 80 for men.</a:t>
            </a:r>
          </a:p>
          <a:p>
            <a:r>
              <a:rPr lang="en-CA" b="1" dirty="0" smtClean="0"/>
              <a:t>Health-Adjusted Life Expectancy (HALE) </a:t>
            </a:r>
            <a:r>
              <a:rPr lang="en-CA" dirty="0" smtClean="0"/>
              <a:t>– An estimate of the life expectancy at birth. It is the number of years that a newborn can expect to live in full health given the current rates of morbidity and mortality.</a:t>
            </a:r>
          </a:p>
          <a:p>
            <a:r>
              <a:rPr lang="en-CA" b="1" dirty="0" smtClean="0"/>
              <a:t>Quality-Adjusted Life Years (QALY) – </a:t>
            </a:r>
            <a:r>
              <a:rPr lang="en-CA" dirty="0" smtClean="0"/>
              <a:t>A measure of how much benefit is gained, and at what cost, for any particular physical or mental intervention. It provides an estimate of time a person will live at levels of health over his or her remaining years of life.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43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133015"/>
            <a:ext cx="6161502" cy="6126117"/>
          </a:xfrm>
        </p:spPr>
      </p:pic>
    </p:spTree>
    <p:extLst>
      <p:ext uri="{BB962C8B-B14F-4D97-AF65-F5344CB8AC3E}">
        <p14:creationId xmlns:p14="http://schemas.microsoft.com/office/powerpoint/2010/main" val="72216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Biological Aging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en-US" sz="3200" b="1" dirty="0">
                <a:solidFill>
                  <a:srgbClr val="5A203D"/>
                </a:solidFill>
                <a:latin typeface="Arial" charset="0"/>
                <a:ea typeface="ＭＳ Ｐゴシック" charset="0"/>
                <a:cs typeface="Arial" charset="0"/>
              </a:rPr>
              <a:t>DNA-Cellular Level</a:t>
            </a:r>
          </a:p>
          <a:p>
            <a:pPr marL="283464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Programmed effects</a:t>
            </a:r>
            <a:br>
              <a:rPr lang="en-US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of specific genes: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“aging genes”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telomere shortening</a:t>
            </a:r>
          </a:p>
          <a:p>
            <a:pPr marL="283464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Random events: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mutations and cancer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free radicals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92D050"/>
              </a:buClr>
              <a:buNone/>
              <a:defRPr/>
            </a:pPr>
            <a:r>
              <a:rPr lang="en-US" sz="3200" b="1" dirty="0" smtClean="0">
                <a:solidFill>
                  <a:srgbClr val="5A203D"/>
                </a:solidFill>
                <a:ea typeface="Arial" pitchFamily="-108" charset="0"/>
                <a:cs typeface="Arial" pitchFamily="-108" charset="0"/>
              </a:rPr>
              <a:t>Organ/Tissue Level</a:t>
            </a:r>
          </a:p>
          <a:p>
            <a:pPr>
              <a:buClr>
                <a:srgbClr val="F3C20D"/>
              </a:buClr>
              <a:defRPr/>
            </a:pPr>
            <a:r>
              <a:rPr lang="en-US" sz="2400" dirty="0" smtClean="0">
                <a:ea typeface="Arial" pitchFamily="-108" charset="0"/>
                <a:cs typeface="Arial" pitchFamily="-108" charset="0"/>
              </a:rPr>
              <a:t>Cross-linkage theory</a:t>
            </a:r>
          </a:p>
          <a:p>
            <a:pPr>
              <a:buClr>
                <a:srgbClr val="F3C20D"/>
              </a:buClr>
              <a:defRPr/>
            </a:pPr>
            <a:r>
              <a:rPr lang="en-US" sz="2400" dirty="0" smtClean="0">
                <a:ea typeface="Arial" pitchFamily="-108" charset="0"/>
                <a:cs typeface="Arial" pitchFamily="-108" charset="0"/>
              </a:rPr>
              <a:t>Gradual failure of endocrine system</a:t>
            </a:r>
          </a:p>
          <a:p>
            <a:pPr>
              <a:buClr>
                <a:srgbClr val="F3C20D"/>
              </a:buClr>
              <a:defRPr/>
            </a:pPr>
            <a:r>
              <a:rPr lang="en-US" sz="2400" dirty="0" smtClean="0">
                <a:ea typeface="Arial" pitchFamily="-108" charset="0"/>
                <a:cs typeface="Arial" pitchFamily="-108" charset="0"/>
              </a:rPr>
              <a:t>Declines in immune system functioning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490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Immune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>
              <a:buClr>
                <a:srgbClr val="F3C20D"/>
              </a:buClr>
            </a:pP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Declines after age 20:</a:t>
            </a:r>
          </a:p>
          <a:p>
            <a:pPr lvl="1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shrinking thymus: reduced maturity and differentiation of T cells</a:t>
            </a:r>
          </a:p>
          <a:p>
            <a:pPr lvl="1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B cells rely on T cells to function</a:t>
            </a:r>
          </a:p>
          <a:p>
            <a:pPr marL="0" lvl="1" indent="0">
              <a:buClr>
                <a:srgbClr val="F3C20D"/>
              </a:buClr>
              <a:buNone/>
            </a:pPr>
            <a:endParaRPr lang="en-US" sz="24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lvl="1" indent="0">
              <a:buClr>
                <a:srgbClr val="F3C20D"/>
              </a:buClr>
              <a:buNone/>
            </a:pP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  <a:p>
            <a:pPr marL="0" lvl="1" indent="0">
              <a:buClr>
                <a:srgbClr val="F3C20D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     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Stress weakens immune 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response: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psychological stressors</a:t>
            </a:r>
          </a:p>
          <a:p>
            <a:pPr marL="740664" lvl="2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physical stressors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8171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Aging and Body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Brain and Nervous System </a:t>
            </a:r>
          </a:p>
          <a:p>
            <a:pPr lvl="1"/>
            <a:r>
              <a:rPr lang="en-CA" dirty="0" smtClean="0"/>
              <a:t>New synapses forming </a:t>
            </a:r>
          </a:p>
          <a:p>
            <a:pPr lvl="1"/>
            <a:r>
              <a:rPr lang="en-CA" dirty="0" smtClean="0"/>
              <a:t>Myelination occurring </a:t>
            </a:r>
          </a:p>
          <a:p>
            <a:pPr lvl="1"/>
            <a:r>
              <a:rPr lang="en-CA" dirty="0" smtClean="0"/>
              <a:t>Synaptic pruning</a:t>
            </a:r>
          </a:p>
          <a:p>
            <a:pPr lvl="1"/>
            <a:r>
              <a:rPr lang="en-CA" dirty="0" smtClean="0"/>
              <a:t>Functions have been localized in specific parts of the brain</a:t>
            </a:r>
          </a:p>
          <a:p>
            <a:pPr lvl="1"/>
            <a:r>
              <a:rPr lang="en-CA" dirty="0" smtClean="0"/>
              <a:t>Prefrontal lobe maturation</a:t>
            </a:r>
          </a:p>
          <a:p>
            <a:pPr lvl="1"/>
            <a:r>
              <a:rPr lang="en-CA" dirty="0" smtClean="0"/>
              <a:t>Response inhibition</a:t>
            </a:r>
          </a:p>
          <a:p>
            <a:pPr lvl="2"/>
            <a:r>
              <a:rPr lang="en-CA" dirty="0" smtClean="0"/>
              <a:t>Better control of limbic system</a:t>
            </a:r>
          </a:p>
        </p:txBody>
      </p:sp>
    </p:spTree>
    <p:extLst>
      <p:ext uri="{BB962C8B-B14F-4D97-AF65-F5344CB8AC3E}">
        <p14:creationId xmlns:p14="http://schemas.microsoft.com/office/powerpoint/2010/main" val="40799879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</TotalTime>
  <Words>824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Retrospect</vt:lpstr>
      <vt:lpstr>Fundamentals of Lifespan Development</vt:lpstr>
      <vt:lpstr>Video</vt:lpstr>
      <vt:lpstr>Aging</vt:lpstr>
      <vt:lpstr>Determinants of Health</vt:lpstr>
      <vt:lpstr>Aggregate Health Indicators </vt:lpstr>
      <vt:lpstr>PowerPoint Presentation</vt:lpstr>
      <vt:lpstr>Biological Aging</vt:lpstr>
      <vt:lpstr>Immune System</vt:lpstr>
      <vt:lpstr>Aging and Body</vt:lpstr>
      <vt:lpstr>Cardiovascular and Respiratory Changes</vt:lpstr>
      <vt:lpstr>Motor Skills and Strength</vt:lpstr>
      <vt:lpstr>Reproductive Capacity</vt:lpstr>
      <vt:lpstr>Health</vt:lpstr>
      <vt:lpstr>What Else Can Affect Health</vt:lpstr>
      <vt:lpstr>Changes in the Structure of Thought</vt:lpstr>
      <vt:lpstr>Epistemic Cognition - Perry</vt:lpstr>
      <vt:lpstr>Pragmatic Thought – Labouvie-Vief</vt:lpstr>
      <vt:lpstr>Intelligence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31</cp:revision>
  <dcterms:created xsi:type="dcterms:W3CDTF">2014-11-07T05:19:35Z</dcterms:created>
  <dcterms:modified xsi:type="dcterms:W3CDTF">2015-03-24T15:36:37Z</dcterms:modified>
</cp:coreProperties>
</file>