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3" r:id="rId4"/>
    <p:sldId id="258" r:id="rId5"/>
    <p:sldId id="260" r:id="rId6"/>
    <p:sldId id="264" r:id="rId7"/>
    <p:sldId id="263" r:id="rId8"/>
    <p:sldId id="265" r:id="rId9"/>
    <p:sldId id="259" r:id="rId10"/>
    <p:sldId id="268" r:id="rId11"/>
    <p:sldId id="269" r:id="rId12"/>
    <p:sldId id="270" r:id="rId13"/>
    <p:sldId id="271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hhgI4tSMw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March 26 –social and personality development in early adulthood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573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Attachment Patterns and Adult Relationships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7756" y="1931350"/>
            <a:ext cx="8989455" cy="440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8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Triangular Theory of Love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indent="-347663">
              <a:buClr>
                <a:srgbClr val="F3C20D"/>
              </a:buClr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Intimacy: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warm, tender concern</a:t>
            </a:r>
          </a:p>
          <a:p>
            <a:pPr marL="347663" indent="-347663">
              <a:buClr>
                <a:srgbClr val="F3C20D"/>
              </a:buClr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Passionate love: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sexual attraction</a:t>
            </a:r>
          </a:p>
          <a:p>
            <a:pPr marL="347663" indent="-347663">
              <a:buClr>
                <a:srgbClr val="F3C20D"/>
              </a:buClr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Companionate love: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affection and caregiving</a:t>
            </a:r>
          </a:p>
          <a:p>
            <a:pPr marL="347663" indent="-347663">
              <a:buClr>
                <a:srgbClr val="F3C20D"/>
              </a:buClr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-347663">
              <a:buClr>
                <a:srgbClr val="F3C20D"/>
              </a:buClr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Passionate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love early, companionate love later</a:t>
            </a:r>
          </a:p>
          <a:p>
            <a:pPr marL="347663" indent="-347663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Passion gradually fades, while intimacy and commitment strengthen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16291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196948"/>
            <a:ext cx="3432517" cy="6047985"/>
          </a:xfrm>
        </p:spPr>
      </p:pic>
    </p:spTree>
    <p:extLst>
      <p:ext uri="{BB962C8B-B14F-4D97-AF65-F5344CB8AC3E}">
        <p14:creationId xmlns:p14="http://schemas.microsoft.com/office/powerpoint/2010/main" val="3362630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Conflict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en-CA" sz="3200" b="1" dirty="0" smtClean="0"/>
              <a:t>Successful partnerships</a:t>
            </a:r>
          </a:p>
          <a:p>
            <a:pPr marL="201168" lvl="1" indent="0">
              <a:buNone/>
            </a:pPr>
            <a:r>
              <a:rPr lang="en-CA" sz="2200" b="1" dirty="0" smtClean="0"/>
              <a:t>Validating couples </a:t>
            </a:r>
            <a:r>
              <a:rPr lang="en-CA" sz="2200" dirty="0" smtClean="0"/>
              <a:t>– Partners who express mutual respect, even in disagreements, and are good listeners</a:t>
            </a:r>
          </a:p>
          <a:p>
            <a:pPr marL="201168" lvl="1" indent="0">
              <a:buNone/>
            </a:pPr>
            <a:r>
              <a:rPr lang="en-CA" sz="2200" b="1" dirty="0" smtClean="0"/>
              <a:t>Volatile couples </a:t>
            </a:r>
            <a:r>
              <a:rPr lang="en-CA" sz="2200" dirty="0" smtClean="0"/>
              <a:t>– Partners who argue a lot and don’t listen well, but still have more positive than negative interactions</a:t>
            </a:r>
          </a:p>
          <a:p>
            <a:pPr marL="201168" lvl="1" indent="0">
              <a:buNone/>
            </a:pPr>
            <a:r>
              <a:rPr lang="en-CA" sz="2200" b="1" dirty="0" smtClean="0"/>
              <a:t>Avoidant couples </a:t>
            </a:r>
            <a:r>
              <a:rPr lang="en-CA" sz="2200" dirty="0" smtClean="0"/>
              <a:t>– Partners who agree to disagree and who minimize conflict by avoiding each other. </a:t>
            </a:r>
          </a:p>
          <a:p>
            <a:pPr marL="201168" lvl="1" indent="0">
              <a:buNone/>
            </a:pPr>
            <a:r>
              <a:rPr lang="en-CA" sz="3200" b="1" dirty="0" smtClean="0"/>
              <a:t>Unsuccessful partnerships</a:t>
            </a:r>
            <a:endParaRPr lang="en-CA" sz="3200" b="1" dirty="0"/>
          </a:p>
          <a:p>
            <a:pPr marL="201168" lvl="1" indent="0">
              <a:buNone/>
            </a:pPr>
            <a:r>
              <a:rPr lang="en-CA" sz="2200" b="1" dirty="0" smtClean="0"/>
              <a:t>Hostile/engaged couples </a:t>
            </a:r>
            <a:r>
              <a:rPr lang="en-CA" sz="2200" dirty="0" smtClean="0"/>
              <a:t>– Partners who have frequent arguments and lack the balancing effect of humour and affection</a:t>
            </a:r>
          </a:p>
          <a:p>
            <a:pPr marL="201168" lvl="1" indent="0">
              <a:buNone/>
            </a:pPr>
            <a:r>
              <a:rPr lang="en-CA" sz="2200" b="1" dirty="0" smtClean="0"/>
              <a:t>Hostile/detached couples </a:t>
            </a:r>
            <a:r>
              <a:rPr lang="en-CA" sz="2200" dirty="0" smtClean="0"/>
              <a:t>– Partners who fight regularly, rarely look at each other, and lack affection and support</a:t>
            </a:r>
          </a:p>
        </p:txBody>
      </p:sp>
    </p:spTree>
    <p:extLst>
      <p:ext uri="{BB962C8B-B14F-4D97-AF65-F5344CB8AC3E}">
        <p14:creationId xmlns:p14="http://schemas.microsoft.com/office/powerpoint/2010/main" val="117407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Rest of Chapter 14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The rest of the chapter (page 419 to 434) will NOT be included on the exam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52583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hlinkClick r:id="rId2"/>
              </a:rPr>
              <a:t>Why 30 is not the New 20 – Ted Talk</a:t>
            </a:r>
            <a:endParaRPr lang="en-CA" sz="4400" dirty="0" smtClean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44702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Paths to Identity</a:t>
            </a:r>
            <a:endParaRPr lang="en-CA" dirty="0"/>
          </a:p>
        </p:txBody>
      </p:sp>
      <p:pic>
        <p:nvPicPr>
          <p:cNvPr id="9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9026" y="3052293"/>
            <a:ext cx="5976654" cy="28163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42" y="1887749"/>
            <a:ext cx="3451710" cy="398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5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Emerging Adulthood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3C20D"/>
              </a:buClr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Explore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alternatives in:</a:t>
            </a:r>
          </a:p>
          <a:p>
            <a:pPr lvl="1">
              <a:buClr>
                <a:srgbClr val="F3C20D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pPr lvl="1">
              <a:buClr>
                <a:srgbClr val="F3C20D"/>
              </a:buClr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activities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F3C20D"/>
              </a:buClr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surroundings 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3C20D"/>
              </a:buClr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Impulsivity and risky decision making may carry over from adolescence to early adulthood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Routes to adult responsibility vary in:</a:t>
            </a:r>
          </a:p>
          <a:p>
            <a:pPr lvl="1">
              <a:buClr>
                <a:srgbClr val="F3C20D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Timing</a:t>
            </a:r>
          </a:p>
          <a:p>
            <a:pPr lvl="1">
              <a:buClr>
                <a:srgbClr val="F3C20D"/>
              </a:buClr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861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Cultural Change, Cultural Variation and Emerging Adulthood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663" indent="-347663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Cultural change</a:t>
            </a:r>
          </a:p>
          <a:p>
            <a:pPr marL="744538" lvl="1" indent="-2825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Entry-level positions require more education</a:t>
            </a:r>
          </a:p>
          <a:p>
            <a:pPr marL="744538" lvl="1" indent="-2825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Wealth, longevity free young people from immediate entry to work force</a:t>
            </a:r>
          </a:p>
          <a:p>
            <a:pPr marL="347663" indent="-347663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Emerging adulthood largely limited to:</a:t>
            </a:r>
          </a:p>
          <a:p>
            <a:pPr marL="744538" lvl="1" indent="-2825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Middle- and high SES in industrialized nations</a:t>
            </a:r>
          </a:p>
          <a:p>
            <a:pPr marL="744538" lvl="1" indent="-282575">
              <a:buClr>
                <a:srgbClr val="F3C20D"/>
              </a:buClr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Wealthy, privileged few in developing countries</a:t>
            </a:r>
          </a:p>
          <a:p>
            <a:pPr marL="347663" indent="-347663">
              <a:buClr>
                <a:srgbClr val="F3C20D"/>
              </a:buClr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Some researchers question whether emerging adulthood is a distinct period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21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Levinson’s Life Structure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6075" indent="-346075">
              <a:buClr>
                <a:srgbClr val="F3C20D"/>
              </a:buClr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Novice Phase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F3C20D"/>
              </a:buClr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Adjustment to new life circumstances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Mid-Era Phase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 smtClean="0"/>
              <a:t>More competent at meeting the new challenges through reassessment and reorganization of the life structure from novice phase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Culmination Phase</a:t>
            </a:r>
          </a:p>
          <a:p>
            <a:pPr lvl="1">
              <a:buClr>
                <a:srgbClr val="F3C20D"/>
              </a:buClr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Stability returns</a:t>
            </a:r>
          </a:p>
          <a:p>
            <a:pPr lvl="1">
              <a:buClr>
                <a:srgbClr val="F3C20D"/>
              </a:buClr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Manage new challenges more effectively</a:t>
            </a:r>
          </a:p>
          <a:p>
            <a:pPr lvl="1">
              <a:buClr>
                <a:srgbClr val="F3C20D"/>
              </a:buClr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confidence, less distress</a:t>
            </a:r>
          </a:p>
          <a:p>
            <a:pPr lvl="1">
              <a:buClr>
                <a:srgbClr val="F3C20D"/>
              </a:buClr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lvl="1" indent="0">
              <a:buClr>
                <a:srgbClr val="F3C20D"/>
              </a:buClr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underlying pattern or design of a person’s life at a given time, which includes, roles, relationships, and behavior patterns</a:t>
            </a:r>
            <a:endParaRPr lang="en-CA" i="1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11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Erik Erikson – Intimacy vs Isolation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305266" y="1737359"/>
            <a:ext cx="3998794" cy="4365249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  <a:buNone/>
            </a:pPr>
            <a:r>
              <a:rPr lang="en-US" altLang="en-US" sz="2400" b="1" dirty="0">
                <a:solidFill>
                  <a:srgbClr val="5A20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Intimacy</a:t>
            </a:r>
          </a:p>
          <a:p>
            <a:pPr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Making a permanent commitment to intimate partner</a:t>
            </a:r>
          </a:p>
          <a:p>
            <a:pPr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Redefining identity</a:t>
            </a:r>
          </a:p>
          <a:p>
            <a:pPr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Secure identity associated with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fidelity</a:t>
            </a:r>
          </a:p>
          <a:p>
            <a:pPr>
              <a:buClr>
                <a:srgbClr val="92D050"/>
              </a:buClr>
              <a:buNone/>
            </a:pPr>
            <a:r>
              <a:rPr lang="en-US" altLang="en-US" sz="2400" b="1" dirty="0">
                <a:solidFill>
                  <a:srgbClr val="5A20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Isolation</a:t>
            </a:r>
          </a:p>
          <a:p>
            <a:pPr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Loneliness, self-absorption</a:t>
            </a:r>
          </a:p>
          <a:p>
            <a:pPr>
              <a:buClr>
                <a:srgbClr val="F3C20D"/>
              </a:buClr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State of searching</a:t>
            </a:r>
          </a:p>
          <a:p>
            <a:pPr>
              <a:buClr>
                <a:srgbClr val="F3C20D"/>
              </a:buClr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757" y="1737360"/>
            <a:ext cx="4730314" cy="4365249"/>
          </a:xfrm>
        </p:spPr>
      </p:pic>
    </p:spTree>
    <p:extLst>
      <p:ext uri="{BB962C8B-B14F-4D97-AF65-F5344CB8AC3E}">
        <p14:creationId xmlns:p14="http://schemas.microsoft.com/office/powerpoint/2010/main" val="1305915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Vaillant’s</a:t>
            </a:r>
            <a:r>
              <a:rPr lang="en-CA" dirty="0" smtClean="0"/>
              <a:t> Adaptation to Life</a:t>
            </a:r>
            <a:endParaRPr lang="en-CA" dirty="0"/>
          </a:p>
        </p:txBody>
      </p:sp>
      <p:pic>
        <p:nvPicPr>
          <p:cNvPr id="4" name="table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9468" y="3293466"/>
            <a:ext cx="4573037" cy="2954513"/>
          </a:xfrm>
          <a:prstGeom prst="rect">
            <a:avLst/>
          </a:prstGeom>
        </p:spPr>
      </p:pic>
      <p:pic>
        <p:nvPicPr>
          <p:cNvPr id="7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05" b="-60605"/>
          <a:stretch/>
        </p:blipFill>
        <p:spPr>
          <a:xfrm>
            <a:off x="5092505" y="1737360"/>
            <a:ext cx="6593105" cy="6084277"/>
          </a:xfrm>
        </p:spPr>
      </p:pic>
    </p:spTree>
    <p:extLst>
      <p:ext uri="{BB962C8B-B14F-4D97-AF65-F5344CB8AC3E}">
        <p14:creationId xmlns:p14="http://schemas.microsoft.com/office/powerpoint/2010/main" val="14990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Theories </a:t>
            </a:r>
            <a:r>
              <a:rPr lang="en-CA" dirty="0"/>
              <a:t>of Mate </a:t>
            </a:r>
            <a:r>
              <a:rPr lang="en-CA" dirty="0" smtClean="0"/>
              <a:t>Selection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6075" indent="-346075">
              <a:buClr>
                <a:srgbClr val="F3C20D"/>
              </a:buClr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Evolutionary </a:t>
            </a:r>
          </a:p>
          <a:p>
            <a:pPr marL="638683" lvl="1" indent="-346075">
              <a:buClr>
                <a:srgbClr val="F3C20D"/>
              </a:buClr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Parental Investment Theory – Sex differences in mate preferences and mating behavior are based on the different amounts of time and effort men and women must invest in child-rearing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indent="-346075">
              <a:buClr>
                <a:srgbClr val="F3C20D"/>
              </a:buClr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683" lvl="1" indent="-346075">
              <a:buClr>
                <a:srgbClr val="F3C20D"/>
              </a:buClr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role theory – Sex differences in mate preference and mating behavior are adaptations to gender roles</a:t>
            </a:r>
          </a:p>
          <a:p>
            <a:pPr marL="346075" indent="-346075">
              <a:buClr>
                <a:srgbClr val="F3C20D"/>
              </a:buClr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Assertive Mating, or Homogamy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8683" lvl="1" indent="-346075">
              <a:buClr>
                <a:srgbClr val="F3C20D"/>
              </a:buClr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Sociology term for the tendency to mate with someone who has similar traits to one’s own</a:t>
            </a:r>
          </a:p>
          <a:p>
            <a:pPr marL="638683" lvl="1" indent="-346075">
              <a:buClr>
                <a:srgbClr val="F3C20D"/>
              </a:buClr>
            </a:pP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608" lvl="1" indent="0">
              <a:buClr>
                <a:srgbClr val="F3C20D"/>
              </a:buClr>
              <a:buNone/>
            </a:pPr>
            <a:endParaRPr lang="en-US" alt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608" lvl="1" indent="0">
              <a:buClr>
                <a:srgbClr val="F3C20D"/>
              </a:buClr>
              <a:buNone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4779111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282</TotalTime>
  <Words>456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Retrospect</vt:lpstr>
      <vt:lpstr>Fundamentals of Lifespan Development</vt:lpstr>
      <vt:lpstr>Video</vt:lpstr>
      <vt:lpstr>Paths to Identity</vt:lpstr>
      <vt:lpstr>Emerging Adulthood</vt:lpstr>
      <vt:lpstr>Cultural Change, Cultural Variation and Emerging Adulthood</vt:lpstr>
      <vt:lpstr>Levinson’s Life Structure</vt:lpstr>
      <vt:lpstr>Erik Erikson – Intimacy vs Isolation</vt:lpstr>
      <vt:lpstr>Vaillant’s Adaptation to Life</vt:lpstr>
      <vt:lpstr>Theories of Mate Selection</vt:lpstr>
      <vt:lpstr>Attachment Patterns and Adult Relationships</vt:lpstr>
      <vt:lpstr>Triangular Theory of Love</vt:lpstr>
      <vt:lpstr>PowerPoint Presentation</vt:lpstr>
      <vt:lpstr>Conflict Management</vt:lpstr>
      <vt:lpstr>The Rest of Chapter 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35</cp:revision>
  <dcterms:created xsi:type="dcterms:W3CDTF">2014-11-12T05:42:58Z</dcterms:created>
  <dcterms:modified xsi:type="dcterms:W3CDTF">2015-03-26T15:37:27Z</dcterms:modified>
</cp:coreProperties>
</file>