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4" r:id="rId6"/>
    <p:sldId id="260" r:id="rId7"/>
    <p:sldId id="262" r:id="rId8"/>
    <p:sldId id="265" r:id="rId9"/>
    <p:sldId id="282" r:id="rId10"/>
    <p:sldId id="263" r:id="rId11"/>
    <p:sldId id="271" r:id="rId12"/>
    <p:sldId id="272" r:id="rId13"/>
    <p:sldId id="266" r:id="rId14"/>
    <p:sldId id="268" r:id="rId15"/>
    <p:sldId id="269" r:id="rId16"/>
    <p:sldId id="270" r:id="rId17"/>
    <p:sldId id="275" r:id="rId18"/>
    <p:sldId id="273" r:id="rId19"/>
    <p:sldId id="274" r:id="rId20"/>
    <p:sldId id="276" r:id="rId21"/>
    <p:sldId id="277" r:id="rId22"/>
    <p:sldId id="278" r:id="rId23"/>
    <p:sldId id="279" r:id="rId24"/>
    <p:sldId id="280" r:id="rId25"/>
    <p:sldId id="283" r:id="rId26"/>
    <p:sldId id="284" r:id="rId27"/>
    <p:sldId id="281"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p:scale>
          <a:sx n="87" d="100"/>
          <a:sy n="87" d="100"/>
        </p:scale>
        <p:origin x="60"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9/8/2015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9/8/2015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9/8/2015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mf5otGNbku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rikchevrier.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ZGY0wPAnus" TargetMode="External"/><Relationship Id="rId2" Type="http://schemas.openxmlformats.org/officeDocument/2006/relationships/hyperlink" Target="https://www.youtube.com/watch?v=9Il_D3Xt9W0"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Cum3BL3ipA" TargetMode="External"/><Relationship Id="rId2" Type="http://schemas.openxmlformats.org/officeDocument/2006/relationships/hyperlink" Target="https://www.youtube.com/watch?v=R05EMWKzWuw" TargetMode="External"/><Relationship Id="rId1" Type="http://schemas.openxmlformats.org/officeDocument/2006/relationships/slideLayout" Target="../slideLayouts/slideLayout2.xml"/><Relationship Id="rId6" Type="http://schemas.openxmlformats.org/officeDocument/2006/relationships/hyperlink" Target="https://www.youtube.com/watch?v=5UetE-O77xw" TargetMode="External"/><Relationship Id="rId5" Type="http://schemas.openxmlformats.org/officeDocument/2006/relationships/hyperlink" Target="https://www.youtube.com/watch?v=rn9V0cN4NWs" TargetMode="External"/><Relationship Id="rId4" Type="http://schemas.openxmlformats.org/officeDocument/2006/relationships/hyperlink" Target="https://www.youtube.com/watch?v=uWeHhCKMQZ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OPdDdC4go6c" TargetMode="External"/><Relationship Id="rId2" Type="http://schemas.openxmlformats.org/officeDocument/2006/relationships/hyperlink" Target="https://www.youtube.com/watch?v=ds4eA6V8o9k" TargetMode="External"/><Relationship Id="rId1" Type="http://schemas.openxmlformats.org/officeDocument/2006/relationships/slideLayout" Target="../slideLayouts/slideLayout2.xml"/><Relationship Id="rId4" Type="http://schemas.openxmlformats.org/officeDocument/2006/relationships/hyperlink" Target="https://www.youtube.com/watch?v=A8evOzCKPp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oYp5XuGYqq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rikchevrier.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urses.bfwpub.com/yantis.php" TargetMode="External"/><Relationship Id="rId2" Type="http://schemas.openxmlformats.org/officeDocument/2006/relationships/hyperlink" Target="http://bcs.worthpublishers.com/yantis1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Fundamentals of Sensation and Perception </a:t>
            </a:r>
            <a:endParaRPr lang="en-CA" dirty="0"/>
          </a:p>
        </p:txBody>
      </p:sp>
      <p:sp>
        <p:nvSpPr>
          <p:cNvPr id="3" name="Subtitle 2"/>
          <p:cNvSpPr>
            <a:spLocks noGrp="1"/>
          </p:cNvSpPr>
          <p:nvPr>
            <p:ph type="subTitle" idx="1"/>
          </p:nvPr>
        </p:nvSpPr>
        <p:spPr/>
        <p:txBody>
          <a:bodyPr/>
          <a:lstStyle/>
          <a:p>
            <a:r>
              <a:rPr lang="en-CA" dirty="0" smtClean="0"/>
              <a:t>Erik Chevrier</a:t>
            </a:r>
          </a:p>
          <a:p>
            <a:r>
              <a:rPr lang="en-CA" dirty="0" smtClean="0"/>
              <a:t>September 8</a:t>
            </a:r>
            <a:r>
              <a:rPr lang="en-CA" baseline="30000" dirty="0" smtClean="0"/>
              <a:t>th</a:t>
            </a:r>
            <a:r>
              <a:rPr lang="en-CA" dirty="0" smtClean="0"/>
              <a:t>, 2015</a:t>
            </a:r>
            <a:endParaRPr lang="en-CA" dirty="0"/>
          </a:p>
        </p:txBody>
      </p:sp>
    </p:spTree>
    <p:extLst>
      <p:ext uri="{BB962C8B-B14F-4D97-AF65-F5344CB8AC3E}">
        <p14:creationId xmlns:p14="http://schemas.microsoft.com/office/powerpoint/2010/main" val="375215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Sensation and Perception</a:t>
            </a:r>
            <a:endParaRPr lang="en-CA" dirty="0"/>
          </a:p>
        </p:txBody>
      </p:sp>
      <p:grpSp>
        <p:nvGrpSpPr>
          <p:cNvPr id="7" name="Group 514"/>
          <p:cNvGrpSpPr/>
          <p:nvPr/>
        </p:nvGrpSpPr>
        <p:grpSpPr>
          <a:xfrm>
            <a:off x="1046072" y="1850159"/>
            <a:ext cx="10109607" cy="4338500"/>
            <a:chOff x="-101599" y="-63500"/>
            <a:chExt cx="11480800" cy="5479383"/>
          </a:xfrm>
        </p:grpSpPr>
        <p:pic>
          <p:nvPicPr>
            <p:cNvPr id="8" name="per.png"/>
            <p:cNvPicPr/>
            <p:nvPr/>
          </p:nvPicPr>
          <p:blipFill>
            <a:blip r:embed="rId2">
              <a:extLst/>
            </a:blip>
            <a:stretch>
              <a:fillRect/>
            </a:stretch>
          </p:blipFill>
          <p:spPr>
            <a:xfrm>
              <a:off x="0" y="0"/>
              <a:ext cx="11277601" cy="5212684"/>
            </a:xfrm>
            <a:prstGeom prst="rect">
              <a:avLst/>
            </a:prstGeom>
            <a:ln>
              <a:noFill/>
            </a:ln>
            <a:effectLst/>
          </p:spPr>
        </p:pic>
        <p:pic>
          <p:nvPicPr>
            <p:cNvPr id="9" name="Picture 8"/>
            <p:cNvPicPr/>
            <p:nvPr/>
          </p:nvPicPr>
          <p:blipFill>
            <a:blip r:embed="rId3">
              <a:extLst/>
            </a:blip>
            <a:stretch>
              <a:fillRect/>
            </a:stretch>
          </p:blipFill>
          <p:spPr>
            <a:xfrm>
              <a:off x="-101600" y="-63500"/>
              <a:ext cx="11480801" cy="5479384"/>
            </a:xfrm>
            <a:prstGeom prst="rect">
              <a:avLst/>
            </a:prstGeom>
            <a:effectLst/>
          </p:spPr>
        </p:pic>
      </p:grpSp>
    </p:spTree>
    <p:extLst>
      <p:ext uri="{BB962C8B-B14F-4D97-AF65-F5344CB8AC3E}">
        <p14:creationId xmlns:p14="http://schemas.microsoft.com/office/powerpoint/2010/main" val="2288229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Sensation and Perception</a:t>
            </a:r>
            <a:endParaRPr lang="en-CA" dirty="0"/>
          </a:p>
        </p:txBody>
      </p:sp>
      <p:pic>
        <p:nvPicPr>
          <p:cNvPr id="4" name="Yantis1e_01-01.jpg"/>
          <p:cNvPicPr>
            <a:picLocks noGrp="1"/>
          </p:cNvPicPr>
          <p:nvPr>
            <p:ph idx="1"/>
          </p:nvPr>
        </p:nvPicPr>
        <p:blipFill>
          <a:blip r:embed="rId2">
            <a:extLst/>
          </a:blip>
          <a:stretch>
            <a:fillRect/>
          </a:stretch>
        </p:blipFill>
        <p:spPr>
          <a:xfrm>
            <a:off x="1156239" y="2102295"/>
            <a:ext cx="6662638" cy="4022725"/>
          </a:xfrm>
          <a:prstGeom prst="rect">
            <a:avLst/>
          </a:prstGeom>
          <a:ln w="12700">
            <a:miter lim="400000"/>
          </a:ln>
        </p:spPr>
      </p:pic>
    </p:spTree>
    <p:extLst>
      <p:ext uri="{BB962C8B-B14F-4D97-AF65-F5344CB8AC3E}">
        <p14:creationId xmlns:p14="http://schemas.microsoft.com/office/powerpoint/2010/main" val="38758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Sensation and Perception</a:t>
            </a:r>
            <a:endParaRPr lang="en-CA" dirty="0"/>
          </a:p>
        </p:txBody>
      </p:sp>
      <p:sp>
        <p:nvSpPr>
          <p:cNvPr id="3" name="Content Placeholder 2"/>
          <p:cNvSpPr>
            <a:spLocks noGrp="1"/>
          </p:cNvSpPr>
          <p:nvPr>
            <p:ph idx="1"/>
          </p:nvPr>
        </p:nvSpPr>
        <p:spPr/>
        <p:txBody>
          <a:bodyPr/>
          <a:lstStyle/>
          <a:p>
            <a:pPr marL="0" indent="0">
              <a:buNone/>
            </a:pPr>
            <a:r>
              <a:rPr lang="en-CA" sz="3200" b="1" dirty="0" smtClean="0"/>
              <a:t>Sensation – </a:t>
            </a:r>
            <a:r>
              <a:rPr lang="en-CA" dirty="0" smtClean="0"/>
              <a:t>The initial steps in the perceptual process, whereby physical features of the environment are converted into electrochemical signals that are sent to the brain for processing.</a:t>
            </a:r>
          </a:p>
          <a:p>
            <a:pPr marL="0" indent="0">
              <a:buNone/>
            </a:pPr>
            <a:r>
              <a:rPr lang="en-CA" sz="3200" b="1" dirty="0" smtClean="0"/>
              <a:t>Perception </a:t>
            </a:r>
            <a:r>
              <a:rPr lang="en-CA" sz="3200" b="1" dirty="0"/>
              <a:t>–</a:t>
            </a:r>
            <a:r>
              <a:rPr lang="en-CA" sz="3200" dirty="0" smtClean="0"/>
              <a:t> </a:t>
            </a:r>
            <a:r>
              <a:rPr lang="en-CA" dirty="0" smtClean="0"/>
              <a:t>The later steps in the perceptual process, whereby the initial sensory signals are used to represent objects and events so they can be identified, stores in memory, and used in thought and action.  </a:t>
            </a:r>
          </a:p>
          <a:p>
            <a:pPr marL="0" indent="0">
              <a:buNone/>
            </a:pPr>
            <a:endParaRPr lang="en-CA" dirty="0"/>
          </a:p>
          <a:p>
            <a:pPr marL="0" indent="0">
              <a:buNone/>
            </a:pPr>
            <a:r>
              <a:rPr lang="en-CA" dirty="0" smtClean="0"/>
              <a:t>Sensation and perception are the primary mechanisms for all psychological principles!</a:t>
            </a:r>
          </a:p>
          <a:p>
            <a:endParaRPr lang="en-CA" sz="3200" dirty="0"/>
          </a:p>
          <a:p>
            <a:endParaRPr lang="en-CA" sz="3200" dirty="0"/>
          </a:p>
        </p:txBody>
      </p:sp>
    </p:spTree>
    <p:extLst>
      <p:ext uri="{BB962C8B-B14F-4D97-AF65-F5344CB8AC3E}">
        <p14:creationId xmlns:p14="http://schemas.microsoft.com/office/powerpoint/2010/main" val="174642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Processing Model</a:t>
            </a:r>
            <a:endParaRPr lang="en-CA" dirty="0"/>
          </a:p>
        </p:txBody>
      </p:sp>
      <p:pic>
        <p:nvPicPr>
          <p:cNvPr id="4" name="Content Placeholder 3" descr="BKB05F0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2377" y="1843608"/>
            <a:ext cx="6122822" cy="443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84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Senses</a:t>
            </a:r>
            <a:endParaRPr lang="en-CA" dirty="0"/>
          </a:p>
        </p:txBody>
      </p:sp>
      <p:sp>
        <p:nvSpPr>
          <p:cNvPr id="3" name="Content Placeholder 2"/>
          <p:cNvSpPr>
            <a:spLocks noGrp="1"/>
          </p:cNvSpPr>
          <p:nvPr>
            <p:ph idx="1"/>
          </p:nvPr>
        </p:nvSpPr>
        <p:spPr/>
        <p:txBody>
          <a:bodyPr/>
          <a:lstStyle/>
          <a:p>
            <a:pPr marL="0" indent="0">
              <a:buNone/>
            </a:pPr>
            <a:r>
              <a:rPr lang="en-CA" sz="3200" dirty="0" smtClean="0"/>
              <a:t>The Five Senses</a:t>
            </a:r>
          </a:p>
          <a:p>
            <a:pPr marL="0" indent="0">
              <a:buNone/>
            </a:pPr>
            <a:r>
              <a:rPr lang="en-CA" dirty="0" smtClean="0"/>
              <a:t>	Vision</a:t>
            </a:r>
            <a:br>
              <a:rPr lang="en-CA" dirty="0" smtClean="0"/>
            </a:br>
            <a:r>
              <a:rPr lang="en-CA" dirty="0" smtClean="0"/>
              <a:t>	Hearing</a:t>
            </a:r>
            <a:br>
              <a:rPr lang="en-CA" dirty="0" smtClean="0"/>
            </a:br>
            <a:r>
              <a:rPr lang="en-CA" dirty="0" smtClean="0"/>
              <a:t>	Touch</a:t>
            </a:r>
            <a:br>
              <a:rPr lang="en-CA" dirty="0" smtClean="0"/>
            </a:br>
            <a:r>
              <a:rPr lang="en-CA" dirty="0" smtClean="0"/>
              <a:t>	Smell</a:t>
            </a:r>
            <a:br>
              <a:rPr lang="en-CA" dirty="0" smtClean="0"/>
            </a:br>
            <a:r>
              <a:rPr lang="en-CA" dirty="0" smtClean="0"/>
              <a:t>	Taste</a:t>
            </a:r>
          </a:p>
          <a:p>
            <a:pPr marL="0" indent="0">
              <a:buNone/>
            </a:pPr>
            <a:endParaRPr lang="en-CA" dirty="0"/>
          </a:p>
          <a:p>
            <a:pPr marL="0" indent="0">
              <a:buNone/>
            </a:pPr>
            <a:r>
              <a:rPr lang="en-CA" dirty="0" smtClean="0"/>
              <a:t>Are there any other senses?</a:t>
            </a:r>
            <a:br>
              <a:rPr lang="en-CA" dirty="0" smtClean="0"/>
            </a:br>
            <a:endParaRPr lang="en-CA" dirty="0" smtClean="0"/>
          </a:p>
          <a:p>
            <a:pPr marL="0" indent="0">
              <a:buNone/>
            </a:pPr>
            <a:endParaRPr lang="en-CA" dirty="0" smtClean="0"/>
          </a:p>
        </p:txBody>
      </p:sp>
    </p:spTree>
    <p:extLst>
      <p:ext uri="{BB962C8B-B14F-4D97-AF65-F5344CB8AC3E}">
        <p14:creationId xmlns:p14="http://schemas.microsoft.com/office/powerpoint/2010/main" val="119491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Senses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sz="3200" dirty="0" smtClean="0"/>
              <a:t>The Five Senses</a:t>
            </a:r>
          </a:p>
          <a:p>
            <a:pPr marL="0" indent="0">
              <a:buNone/>
            </a:pPr>
            <a:r>
              <a:rPr lang="en-CA" dirty="0" smtClean="0"/>
              <a:t>	Vision</a:t>
            </a:r>
            <a:br>
              <a:rPr lang="en-CA" dirty="0" smtClean="0"/>
            </a:br>
            <a:r>
              <a:rPr lang="en-CA" dirty="0" smtClean="0"/>
              <a:t>	Hearing</a:t>
            </a:r>
            <a:br>
              <a:rPr lang="en-CA" dirty="0" smtClean="0"/>
            </a:br>
            <a:r>
              <a:rPr lang="en-CA" dirty="0" smtClean="0"/>
              <a:t>	Touch</a:t>
            </a:r>
            <a:br>
              <a:rPr lang="en-CA" dirty="0" smtClean="0"/>
            </a:br>
            <a:r>
              <a:rPr lang="en-CA" dirty="0" smtClean="0"/>
              <a:t>	Smell</a:t>
            </a:r>
            <a:br>
              <a:rPr lang="en-CA" dirty="0" smtClean="0"/>
            </a:br>
            <a:r>
              <a:rPr lang="en-CA" dirty="0" smtClean="0"/>
              <a:t>	Taste</a:t>
            </a:r>
          </a:p>
          <a:p>
            <a:pPr marL="0" indent="0">
              <a:buNone/>
            </a:pPr>
            <a:endParaRPr lang="en-CA" dirty="0"/>
          </a:p>
          <a:p>
            <a:pPr marL="0" indent="0">
              <a:buNone/>
            </a:pPr>
            <a:r>
              <a:rPr lang="en-CA" dirty="0" smtClean="0"/>
              <a:t>	Sense limb and body position</a:t>
            </a:r>
            <a:r>
              <a:rPr lang="en-CA" dirty="0"/>
              <a:t/>
            </a:r>
            <a:br>
              <a:rPr lang="en-CA" dirty="0"/>
            </a:br>
            <a:r>
              <a:rPr lang="en-CA" dirty="0" smtClean="0"/>
              <a:t>	Pain</a:t>
            </a:r>
            <a:br>
              <a:rPr lang="en-CA" dirty="0" smtClean="0"/>
            </a:br>
            <a:r>
              <a:rPr lang="en-CA" dirty="0" smtClean="0"/>
              <a:t>	Skin temperature</a:t>
            </a:r>
            <a:br>
              <a:rPr lang="en-CA" dirty="0" smtClean="0"/>
            </a:br>
            <a:r>
              <a:rPr lang="en-CA" dirty="0" smtClean="0"/>
              <a:t>	Balance</a:t>
            </a:r>
            <a:br>
              <a:rPr lang="en-CA" dirty="0" smtClean="0"/>
            </a:br>
            <a:r>
              <a:rPr lang="en-CA" dirty="0" smtClean="0"/>
              <a:t>	Body Movement</a:t>
            </a:r>
          </a:p>
        </p:txBody>
      </p:sp>
    </p:spTree>
    <p:extLst>
      <p:ext uri="{BB962C8B-B14F-4D97-AF65-F5344CB8AC3E}">
        <p14:creationId xmlns:p14="http://schemas.microsoft.com/office/powerpoint/2010/main" val="117214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Dimensions of Senses</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sz="2400" dirty="0" smtClean="0"/>
              <a:t>Vision</a:t>
            </a:r>
          </a:p>
          <a:p>
            <a:pPr lvl="1"/>
            <a:r>
              <a:rPr lang="en-CA" dirty="0" smtClean="0"/>
              <a:t>Brightness, colour, shape, texture</a:t>
            </a:r>
          </a:p>
          <a:p>
            <a:pPr marL="0" indent="0">
              <a:buNone/>
            </a:pPr>
            <a:r>
              <a:rPr lang="en-CA" sz="2400" dirty="0" smtClean="0"/>
              <a:t>Audition</a:t>
            </a:r>
            <a:endParaRPr lang="en-CA" sz="2400" dirty="0"/>
          </a:p>
          <a:p>
            <a:pPr lvl="1"/>
            <a:r>
              <a:rPr lang="en-CA" dirty="0" smtClean="0"/>
              <a:t>Loudness, pitch, location</a:t>
            </a:r>
            <a:endParaRPr lang="en-CA" dirty="0"/>
          </a:p>
          <a:p>
            <a:pPr marL="0" indent="0">
              <a:buNone/>
            </a:pPr>
            <a:r>
              <a:rPr lang="en-CA" sz="2400" dirty="0" smtClean="0"/>
              <a:t>Gustation</a:t>
            </a:r>
            <a:endParaRPr lang="en-CA" sz="2400" dirty="0"/>
          </a:p>
          <a:p>
            <a:pPr lvl="1"/>
            <a:r>
              <a:rPr lang="en-CA" dirty="0" smtClean="0"/>
              <a:t>Sweet, salty, bitter, sour, texture, spiciness, </a:t>
            </a:r>
            <a:endParaRPr lang="en-CA" dirty="0"/>
          </a:p>
          <a:p>
            <a:pPr marL="0" indent="0">
              <a:buNone/>
            </a:pPr>
            <a:r>
              <a:rPr lang="en-CA" sz="2400" dirty="0" smtClean="0"/>
              <a:t>Body Senses</a:t>
            </a:r>
            <a:endParaRPr lang="en-CA" sz="2400" dirty="0"/>
          </a:p>
          <a:p>
            <a:pPr lvl="1"/>
            <a:r>
              <a:rPr lang="en-CA" dirty="0" smtClean="0"/>
              <a:t>Pain, limb and body position, temperature, balance, body movement</a:t>
            </a:r>
          </a:p>
          <a:p>
            <a:pPr marL="0" indent="0">
              <a:buNone/>
            </a:pPr>
            <a:r>
              <a:rPr lang="en-CA" sz="2400" dirty="0" smtClean="0"/>
              <a:t>Olfaction</a:t>
            </a:r>
            <a:endParaRPr lang="en-CA" sz="2400" dirty="0"/>
          </a:p>
          <a:p>
            <a:pPr lvl="1"/>
            <a:r>
              <a:rPr lang="en-CA" dirty="0" smtClean="0"/>
              <a:t>Odor</a:t>
            </a:r>
          </a:p>
          <a:p>
            <a:pPr marL="0" indent="0">
              <a:buNone/>
            </a:pPr>
            <a:r>
              <a:rPr lang="en-CA" sz="2400" dirty="0" smtClean="0"/>
              <a:t>Body States</a:t>
            </a:r>
            <a:endParaRPr lang="en-CA" sz="2400" dirty="0"/>
          </a:p>
          <a:p>
            <a:pPr lvl="1"/>
            <a:r>
              <a:rPr lang="en-CA" dirty="0" smtClean="0"/>
              <a:t>Hunger, thirst, muscle fatigue</a:t>
            </a:r>
            <a:endParaRPr lang="en-CA" dirty="0"/>
          </a:p>
          <a:p>
            <a:pPr lvl="1"/>
            <a:endParaRPr lang="en-CA" dirty="0" smtClean="0"/>
          </a:p>
          <a:p>
            <a:pPr marL="201168" lvl="1" indent="0">
              <a:buNone/>
            </a:pPr>
            <a:endParaRPr lang="en-CA" dirty="0" smtClean="0"/>
          </a:p>
          <a:p>
            <a:pPr lvl="1"/>
            <a:endParaRPr lang="en-CA" dirty="0" smtClean="0"/>
          </a:p>
        </p:txBody>
      </p:sp>
    </p:spTree>
    <p:extLst>
      <p:ext uri="{BB962C8B-B14F-4D97-AF65-F5344CB8AC3E}">
        <p14:creationId xmlns:p14="http://schemas.microsoft.com/office/powerpoint/2010/main" val="385032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Optical Illusions - Video</a:t>
            </a:r>
            <a:endParaRPr lang="en-CA" dirty="0"/>
          </a:p>
        </p:txBody>
      </p:sp>
      <p:sp>
        <p:nvSpPr>
          <p:cNvPr id="3" name="Content Placeholder 2"/>
          <p:cNvSpPr>
            <a:spLocks noGrp="1"/>
          </p:cNvSpPr>
          <p:nvPr>
            <p:ph idx="1"/>
          </p:nvPr>
        </p:nvSpPr>
        <p:spPr/>
        <p:txBody>
          <a:bodyPr/>
          <a:lstStyle/>
          <a:p>
            <a:r>
              <a:rPr lang="en-CA" dirty="0">
                <a:hlinkClick r:id="rId2"/>
              </a:rPr>
              <a:t>Optical Illusion Show how we See</a:t>
            </a:r>
            <a:endParaRPr lang="en-CA" dirty="0"/>
          </a:p>
          <a:p>
            <a:endParaRPr lang="en-CA" dirty="0"/>
          </a:p>
        </p:txBody>
      </p:sp>
    </p:spTree>
    <p:extLst>
      <p:ext uri="{BB962C8B-B14F-4D97-AF65-F5344CB8AC3E}">
        <p14:creationId xmlns:p14="http://schemas.microsoft.com/office/powerpoint/2010/main" val="284567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Optical Illusions</a:t>
            </a:r>
            <a:endParaRPr lang="en-CA" dirty="0"/>
          </a:p>
        </p:txBody>
      </p:sp>
      <p:pic>
        <p:nvPicPr>
          <p:cNvPr id="5" name="Bf8xi.jpg"/>
          <p:cNvPicPr/>
          <p:nvPr/>
        </p:nvPicPr>
        <p:blipFill>
          <a:blip r:embed="rId2">
            <a:extLst/>
          </a:blip>
          <a:stretch>
            <a:fillRect/>
          </a:stretch>
        </p:blipFill>
        <p:spPr>
          <a:xfrm>
            <a:off x="2083407" y="1856503"/>
            <a:ext cx="4944482" cy="3756371"/>
          </a:xfrm>
          <a:prstGeom prst="rect">
            <a:avLst/>
          </a:prstGeom>
          <a:ln>
            <a:noFill/>
          </a:ln>
          <a:effectLst/>
        </p:spPr>
      </p:pic>
    </p:spTree>
    <p:extLst>
      <p:ext uri="{BB962C8B-B14F-4D97-AF65-F5344CB8AC3E}">
        <p14:creationId xmlns:p14="http://schemas.microsoft.com/office/powerpoint/2010/main" val="257928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Optical Illusions</a:t>
            </a:r>
            <a:endParaRPr lang="en-CA" dirty="0"/>
          </a:p>
        </p:txBody>
      </p:sp>
      <p:pic>
        <p:nvPicPr>
          <p:cNvPr id="5" name="Bf8xi.jpg"/>
          <p:cNvPicPr/>
          <p:nvPr/>
        </p:nvPicPr>
        <p:blipFill>
          <a:blip r:embed="rId2">
            <a:extLst/>
          </a:blip>
          <a:stretch>
            <a:fillRect/>
          </a:stretch>
        </p:blipFill>
        <p:spPr>
          <a:xfrm>
            <a:off x="2083407" y="1856503"/>
            <a:ext cx="4944482" cy="3756371"/>
          </a:xfrm>
          <a:prstGeom prst="rect">
            <a:avLst/>
          </a:prstGeom>
          <a:ln>
            <a:noFill/>
          </a:ln>
          <a:effectLst/>
        </p:spPr>
      </p:pic>
      <p:sp>
        <p:nvSpPr>
          <p:cNvPr id="7" name="Shape 233"/>
          <p:cNvSpPr/>
          <p:nvPr/>
        </p:nvSpPr>
        <p:spPr>
          <a:xfrm>
            <a:off x="4330898" y="2982516"/>
            <a:ext cx="669727" cy="892969"/>
          </a:xfrm>
          <a:prstGeom prst="rect">
            <a:avLst/>
          </a:prstGeom>
          <a:solidFill>
            <a:srgbClr val="7A7A7A"/>
          </a:solidFill>
          <a:ln w="12700">
            <a:miter lim="400000"/>
          </a:ln>
        </p:spPr>
        <p:txBody>
          <a:bodyPr lIns="0" tIns="0" rIns="0" bIns="0" anchor="ctr"/>
          <a:lstStyle/>
          <a:p>
            <a:pPr lvl="0">
              <a:defRPr sz="3600">
                <a:solidFill>
                  <a:srgbClr val="FFFFFF"/>
                </a:solidFill>
              </a:defRPr>
            </a:pPr>
            <a:endParaRPr/>
          </a:p>
        </p:txBody>
      </p:sp>
    </p:spTree>
    <p:extLst>
      <p:ext uri="{BB962C8B-B14F-4D97-AF65-F5344CB8AC3E}">
        <p14:creationId xmlns:p14="http://schemas.microsoft.com/office/powerpoint/2010/main" val="177517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am I?</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r>
              <a:rPr lang="en-CA" sz="4400" dirty="0" smtClean="0">
                <a:hlinkClick r:id="rId2"/>
              </a:rPr>
              <a:t>Erik Chevrier</a:t>
            </a:r>
            <a:endParaRPr lang="en-CA" sz="4400" dirty="0" smtClean="0"/>
          </a:p>
          <a:p>
            <a:pPr marL="0" indent="0">
              <a:buNone/>
            </a:pPr>
            <a:r>
              <a:rPr lang="en-CA" sz="2400" dirty="0" smtClean="0"/>
              <a:t>Part </a:t>
            </a:r>
            <a:r>
              <a:rPr lang="en-CA" sz="2400" dirty="0"/>
              <a:t>time professor in Sociology and Psychology</a:t>
            </a:r>
          </a:p>
          <a:p>
            <a:pPr marL="0" indent="0">
              <a:buNone/>
            </a:pPr>
            <a:r>
              <a:rPr lang="en-CA" sz="2400" dirty="0"/>
              <a:t>PhD student in Humanities (Sociology &amp; Social </a:t>
            </a:r>
            <a:r>
              <a:rPr lang="en-CA" sz="2400" dirty="0" smtClean="0"/>
              <a:t>Economics)</a:t>
            </a:r>
            <a:endParaRPr lang="en-CA" sz="2400" dirty="0"/>
          </a:p>
          <a:p>
            <a:pPr marL="0" indent="0">
              <a:buNone/>
            </a:pPr>
            <a:r>
              <a:rPr lang="en-CA" sz="2400" dirty="0"/>
              <a:t>Masters in Psychology and Communications</a:t>
            </a:r>
          </a:p>
          <a:p>
            <a:pPr marL="0" indent="0">
              <a:buNone/>
            </a:pPr>
            <a:r>
              <a:rPr lang="en-CA" sz="2400" dirty="0"/>
              <a:t>B.A Honours in </a:t>
            </a:r>
            <a:r>
              <a:rPr lang="en-CA" sz="2400" dirty="0" smtClean="0"/>
              <a:t>Psychology</a:t>
            </a:r>
          </a:p>
          <a:p>
            <a:pPr marL="0" indent="0">
              <a:buNone/>
            </a:pPr>
            <a:endParaRPr lang="en-CA" sz="2400" dirty="0"/>
          </a:p>
          <a:p>
            <a:pPr marL="0" indent="0">
              <a:buNone/>
            </a:pPr>
            <a:r>
              <a:rPr lang="en-CA" sz="2400" dirty="0" smtClean="0"/>
              <a:t>Taught sensation and perception to youth</a:t>
            </a:r>
          </a:p>
          <a:p>
            <a:pPr marL="0" indent="0">
              <a:buNone/>
            </a:pPr>
            <a:r>
              <a:rPr lang="en-CA" sz="2400" dirty="0" smtClean="0"/>
              <a:t>Experienced musician</a:t>
            </a:r>
          </a:p>
          <a:p>
            <a:pPr marL="0" indent="0">
              <a:buNone/>
            </a:pPr>
            <a:r>
              <a:rPr lang="en-CA" sz="2400" dirty="0" smtClean="0"/>
              <a:t>Videographer</a:t>
            </a:r>
          </a:p>
          <a:p>
            <a:pPr marL="0" indent="0">
              <a:buNone/>
            </a:pPr>
            <a:r>
              <a:rPr lang="en-CA" sz="2400" dirty="0" smtClean="0"/>
              <a:t>Former Magician</a:t>
            </a:r>
            <a:endParaRPr lang="en-CA" sz="2400" dirty="0"/>
          </a:p>
          <a:p>
            <a:endParaRPr lang="en-CA" sz="1600" dirty="0"/>
          </a:p>
        </p:txBody>
      </p:sp>
    </p:spTree>
    <p:extLst>
      <p:ext uri="{BB962C8B-B14F-4D97-AF65-F5344CB8AC3E}">
        <p14:creationId xmlns:p14="http://schemas.microsoft.com/office/powerpoint/2010/main" val="3190023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Optical Illusions</a:t>
            </a:r>
            <a:endParaRPr lang="en-CA"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97280" y="1897723"/>
            <a:ext cx="4038600" cy="3959225"/>
          </a:xfrm>
          <a:prstGeom prst="rect">
            <a:avLst/>
          </a:prstGeom>
        </p:spPr>
      </p:pic>
      <p:pic>
        <p:nvPicPr>
          <p:cNvPr id="5" name="Picture 7" descr="Ponzo Illus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21928" y="1897723"/>
            <a:ext cx="5133752" cy="3959225"/>
          </a:xfrm>
          <a:noFill/>
        </p:spPr>
      </p:pic>
    </p:spTree>
    <p:extLst>
      <p:ext uri="{BB962C8B-B14F-4D97-AF65-F5344CB8AC3E}">
        <p14:creationId xmlns:p14="http://schemas.microsoft.com/office/powerpoint/2010/main" val="84353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 is Subjective</a:t>
            </a:r>
            <a:endParaRPr lang="en-CA" dirty="0"/>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2061585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 is Subjective</a:t>
            </a:r>
            <a:endParaRPr lang="en-CA" dirty="0"/>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3274268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 is Subjective</a:t>
            </a:r>
            <a:endParaRPr lang="en-CA" dirty="0"/>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606619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Attention and Awareness are Important</a:t>
            </a:r>
            <a:endParaRPr lang="en-CA" dirty="0"/>
          </a:p>
        </p:txBody>
      </p:sp>
      <p:sp>
        <p:nvSpPr>
          <p:cNvPr id="3" name="Content Placeholder 2"/>
          <p:cNvSpPr>
            <a:spLocks noGrp="1"/>
          </p:cNvSpPr>
          <p:nvPr>
            <p:ph idx="1"/>
          </p:nvPr>
        </p:nvSpPr>
        <p:spPr/>
        <p:txBody>
          <a:bodyPr>
            <a:normAutofit/>
          </a:bodyPr>
          <a:lstStyle/>
          <a:p>
            <a:r>
              <a:rPr lang="en-CA" sz="2800" dirty="0">
                <a:hlinkClick r:id="rId2"/>
              </a:rPr>
              <a:t>Seeing the world that isn’t</a:t>
            </a:r>
            <a:endParaRPr lang="en-CA" sz="2800" dirty="0"/>
          </a:p>
          <a:p>
            <a:r>
              <a:rPr lang="en-CA" sz="2800" dirty="0">
                <a:hlinkClick r:id="rId3"/>
              </a:rPr>
              <a:t>The Art of </a:t>
            </a:r>
            <a:r>
              <a:rPr lang="en-CA" sz="2800" dirty="0" smtClean="0">
                <a:hlinkClick r:id="rId3"/>
              </a:rPr>
              <a:t>Misdirection</a:t>
            </a:r>
            <a:endParaRPr lang="en-CA" sz="2800" dirty="0" smtClean="0"/>
          </a:p>
          <a:p>
            <a:endParaRPr lang="en-CA" sz="2800" dirty="0"/>
          </a:p>
          <a:p>
            <a:endParaRPr lang="en-CA" sz="2800" dirty="0"/>
          </a:p>
        </p:txBody>
      </p:sp>
      <p:pic>
        <p:nvPicPr>
          <p:cNvPr id="4" name="Content Placeholder 3" descr="BKB05F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490" y="1845734"/>
            <a:ext cx="5837190" cy="422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37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Music and Mood</a:t>
            </a:r>
            <a:endParaRPr lang="en-CA" dirty="0"/>
          </a:p>
        </p:txBody>
      </p:sp>
      <p:sp>
        <p:nvSpPr>
          <p:cNvPr id="6" name="Content Placeholder 5"/>
          <p:cNvSpPr>
            <a:spLocks noGrp="1"/>
          </p:cNvSpPr>
          <p:nvPr>
            <p:ph idx="1"/>
          </p:nvPr>
        </p:nvSpPr>
        <p:spPr/>
        <p:txBody>
          <a:bodyPr/>
          <a:lstStyle/>
          <a:p>
            <a:r>
              <a:rPr lang="en-CA" dirty="0" smtClean="0">
                <a:hlinkClick r:id="rId2"/>
              </a:rPr>
              <a:t>Experiment 1</a:t>
            </a:r>
            <a:endParaRPr lang="en-CA" dirty="0" smtClean="0"/>
          </a:p>
          <a:p>
            <a:r>
              <a:rPr lang="en-CA" dirty="0" smtClean="0">
                <a:hlinkClick r:id="rId3"/>
              </a:rPr>
              <a:t>Experiment 2</a:t>
            </a:r>
            <a:endParaRPr lang="en-CA" dirty="0" smtClean="0"/>
          </a:p>
          <a:p>
            <a:r>
              <a:rPr lang="en-CA" dirty="0" smtClean="0">
                <a:hlinkClick r:id="rId4"/>
              </a:rPr>
              <a:t>Experiment 3</a:t>
            </a:r>
            <a:endParaRPr lang="en-CA" dirty="0" smtClean="0"/>
          </a:p>
          <a:p>
            <a:r>
              <a:rPr lang="en-CA" dirty="0" smtClean="0">
                <a:hlinkClick r:id="rId5"/>
              </a:rPr>
              <a:t>Experiment 4</a:t>
            </a:r>
            <a:endParaRPr lang="en-CA" dirty="0"/>
          </a:p>
          <a:p>
            <a:endParaRPr lang="en-CA" dirty="0" smtClean="0"/>
          </a:p>
          <a:p>
            <a:endParaRPr lang="en-CA" dirty="0"/>
          </a:p>
          <a:p>
            <a:endParaRPr lang="en-CA" dirty="0" smtClean="0"/>
          </a:p>
          <a:p>
            <a:r>
              <a:rPr lang="en-CA" dirty="0" smtClean="0">
                <a:hlinkClick r:id="rId6"/>
              </a:rPr>
              <a:t>Mental and Emotional Effects of Music</a:t>
            </a:r>
            <a:endParaRPr lang="en-CA" dirty="0"/>
          </a:p>
        </p:txBody>
      </p:sp>
    </p:spTree>
    <p:extLst>
      <p:ext uri="{BB962C8B-B14F-4D97-AF65-F5344CB8AC3E}">
        <p14:creationId xmlns:p14="http://schemas.microsoft.com/office/powerpoint/2010/main" val="1975578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Images, Sound and Mood</a:t>
            </a:r>
            <a:endParaRPr lang="en-CA" dirty="0"/>
          </a:p>
        </p:txBody>
      </p:sp>
      <p:sp>
        <p:nvSpPr>
          <p:cNvPr id="3" name="Content Placeholder 2"/>
          <p:cNvSpPr>
            <a:spLocks noGrp="1"/>
          </p:cNvSpPr>
          <p:nvPr>
            <p:ph idx="1"/>
          </p:nvPr>
        </p:nvSpPr>
        <p:spPr/>
        <p:txBody>
          <a:bodyPr/>
          <a:lstStyle/>
          <a:p>
            <a:r>
              <a:rPr lang="en-CA" dirty="0" smtClean="0">
                <a:hlinkClick r:id="rId2"/>
              </a:rPr>
              <a:t>Experiment 1</a:t>
            </a:r>
            <a:endParaRPr lang="en-CA" dirty="0" smtClean="0"/>
          </a:p>
          <a:p>
            <a:r>
              <a:rPr lang="en-CA" dirty="0" smtClean="0">
                <a:hlinkClick r:id="rId3"/>
              </a:rPr>
              <a:t>Experiment 2</a:t>
            </a:r>
            <a:endParaRPr lang="en-CA" dirty="0" smtClean="0"/>
          </a:p>
          <a:p>
            <a:r>
              <a:rPr lang="en-CA" dirty="0" smtClean="0">
                <a:hlinkClick r:id="rId4"/>
              </a:rPr>
              <a:t>Experiment 3</a:t>
            </a:r>
            <a:endParaRPr lang="en-CA" dirty="0"/>
          </a:p>
        </p:txBody>
      </p:sp>
    </p:spTree>
    <p:extLst>
      <p:ext uri="{BB962C8B-B14F-4D97-AF65-F5344CB8AC3E}">
        <p14:creationId xmlns:p14="http://schemas.microsoft.com/office/powerpoint/2010/main" val="72325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Little Test!</a:t>
            </a:r>
            <a:endParaRPr lang="en-CA" dirty="0"/>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83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Reality &amp; Representations</a:t>
            </a:r>
            <a:endParaRPr lang="en-CA" dirty="0"/>
          </a:p>
        </p:txBody>
      </p:sp>
      <p:sp>
        <p:nvSpPr>
          <p:cNvPr id="3" name="Content Placeholder 2"/>
          <p:cNvSpPr>
            <a:spLocks noGrp="1"/>
          </p:cNvSpPr>
          <p:nvPr>
            <p:ph idx="1"/>
          </p:nvPr>
        </p:nvSpPr>
        <p:spPr/>
        <p:txBody>
          <a:bodyPr>
            <a:normAutofit/>
          </a:bodyPr>
          <a:lstStyle/>
          <a:p>
            <a:pPr marL="0" indent="0">
              <a:buNone/>
            </a:pPr>
            <a:endParaRPr lang="en-CA" sz="4000" dirty="0" smtClean="0"/>
          </a:p>
          <a:p>
            <a:pPr marL="0" indent="0">
              <a:buNone/>
            </a:pPr>
            <a:r>
              <a:rPr lang="en-CA" sz="4000" dirty="0" smtClean="0"/>
              <a:t>How do you know if the things we sense and perceive are real?</a:t>
            </a:r>
          </a:p>
          <a:p>
            <a:pPr marL="0" indent="0">
              <a:buNone/>
            </a:pPr>
            <a:endParaRPr lang="en-CA" sz="4000" dirty="0"/>
          </a:p>
          <a:p>
            <a:pPr marL="0" indent="0">
              <a:buNone/>
            </a:pPr>
            <a:r>
              <a:rPr lang="en-CA" sz="4000" dirty="0" smtClean="0">
                <a:hlinkClick r:id="rId2"/>
              </a:rPr>
              <a:t>Do we see reality as it is?</a:t>
            </a:r>
            <a:endParaRPr lang="en-CA" sz="4000" dirty="0"/>
          </a:p>
        </p:txBody>
      </p:sp>
    </p:spTree>
    <p:extLst>
      <p:ext uri="{BB962C8B-B14F-4D97-AF65-F5344CB8AC3E}">
        <p14:creationId xmlns:p14="http://schemas.microsoft.com/office/powerpoint/2010/main" val="239491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about you?</a:t>
            </a:r>
            <a:endParaRPr lang="en-CA" dirty="0"/>
          </a:p>
        </p:txBody>
      </p:sp>
      <p:sp>
        <p:nvSpPr>
          <p:cNvPr id="3" name="Content Placeholder 2"/>
          <p:cNvSpPr>
            <a:spLocks noGrp="1"/>
          </p:cNvSpPr>
          <p:nvPr>
            <p:ph idx="1"/>
          </p:nvPr>
        </p:nvSpPr>
        <p:spPr/>
        <p:txBody>
          <a:bodyPr>
            <a:normAutofit/>
          </a:bodyPr>
          <a:lstStyle/>
          <a:p>
            <a:pPr marL="0" indent="0">
              <a:buNone/>
            </a:pPr>
            <a:r>
              <a:rPr lang="en-CA" sz="8000" dirty="0" smtClean="0"/>
              <a:t>Who are you?</a:t>
            </a:r>
            <a:endParaRPr lang="en-CA" sz="8000" dirty="0"/>
          </a:p>
        </p:txBody>
      </p:sp>
    </p:spTree>
    <p:extLst>
      <p:ext uri="{BB962C8B-B14F-4D97-AF65-F5344CB8AC3E}">
        <p14:creationId xmlns:p14="http://schemas.microsoft.com/office/powerpoint/2010/main" val="154270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Information</a:t>
            </a:r>
            <a:endParaRPr lang="en-CA"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Lectures</a:t>
            </a:r>
            <a:r>
              <a:rPr lang="en-US" dirty="0"/>
              <a:t>:	Tuesday: 6 PM – 8:30 PM	</a:t>
            </a:r>
            <a:endParaRPr lang="en-US" dirty="0" smtClean="0"/>
          </a:p>
          <a:p>
            <a:pPr marL="0" indent="0">
              <a:buNone/>
            </a:pPr>
            <a:r>
              <a:rPr lang="en-US" dirty="0"/>
              <a:t>Classroom: 	CC – </a:t>
            </a:r>
            <a:r>
              <a:rPr lang="en-US" dirty="0" smtClean="0"/>
              <a:t>111</a:t>
            </a:r>
          </a:p>
          <a:p>
            <a:pPr marL="0" indent="0">
              <a:buNone/>
            </a:pPr>
            <a:r>
              <a:rPr lang="en-US" dirty="0"/>
              <a:t>Office:		H – 1125.12	</a:t>
            </a:r>
            <a:endParaRPr lang="en-US" dirty="0" smtClean="0"/>
          </a:p>
          <a:p>
            <a:pPr marL="0" indent="0">
              <a:buNone/>
            </a:pPr>
            <a:r>
              <a:rPr lang="en-US" dirty="0"/>
              <a:t>Office Hours:	by appointment</a:t>
            </a:r>
          </a:p>
          <a:p>
            <a:pPr marL="0" indent="0">
              <a:buNone/>
            </a:pPr>
            <a:r>
              <a:rPr lang="en-US" dirty="0" smtClean="0"/>
              <a:t>Email</a:t>
            </a:r>
            <a:r>
              <a:rPr lang="en-US" dirty="0"/>
              <a:t>:		</a:t>
            </a:r>
            <a:r>
              <a:rPr lang="en-US" dirty="0" smtClean="0"/>
              <a:t>professor@erikchevrier.ca</a:t>
            </a:r>
            <a:r>
              <a:rPr lang="en-US" dirty="0"/>
              <a:t>	</a:t>
            </a:r>
            <a:endParaRPr lang="en-US" b="1" dirty="0" smtClean="0"/>
          </a:p>
          <a:p>
            <a:pPr marL="0" indent="0">
              <a:buNone/>
            </a:pPr>
            <a:r>
              <a:rPr lang="en-US" dirty="0" smtClean="0"/>
              <a:t>Course </a:t>
            </a:r>
            <a:r>
              <a:rPr lang="en-US" dirty="0"/>
              <a:t>web address: </a:t>
            </a:r>
            <a:r>
              <a:rPr lang="en-US" u="sng" dirty="0">
                <a:hlinkClick r:id="rId2"/>
              </a:rPr>
              <a:t>www.erikchevrier.ca</a:t>
            </a:r>
            <a:r>
              <a:rPr lang="en-US" dirty="0"/>
              <a:t> 			</a:t>
            </a:r>
            <a:endParaRPr lang="en-CA" dirty="0"/>
          </a:p>
          <a:p>
            <a:endParaRPr lang="en-CA" dirty="0"/>
          </a:p>
        </p:txBody>
      </p:sp>
    </p:spTree>
    <p:extLst>
      <p:ext uri="{BB962C8B-B14F-4D97-AF65-F5344CB8AC3E}">
        <p14:creationId xmlns:p14="http://schemas.microsoft.com/office/powerpoint/2010/main" val="425994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Description</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course gives you insights into the complexity and the beauty of the physiological and psychological mechanisms of your sensory systems. We explore the age-old question of how information about the world is acquired by the visual and auditory systems (and others) and used together with stored information to create an ongoing representation of the world. </a:t>
            </a:r>
            <a:endParaRPr lang="en-CA" dirty="0"/>
          </a:p>
          <a:p>
            <a:pPr marL="0" indent="0">
              <a:buNone/>
            </a:pPr>
            <a:r>
              <a:rPr lang="en-US" dirty="0"/>
              <a:t>We begin the course with an overview of the methodologies, theories and overriding assumptions within the field of sensation and perception. We then look at the way attention and awareness guide what we experience and understand about our environment. </a:t>
            </a:r>
            <a:r>
              <a:rPr lang="en-US" dirty="0" smtClean="0"/>
              <a:t>We also learn </a:t>
            </a:r>
            <a:r>
              <a:rPr lang="en-US" dirty="0"/>
              <a:t>about sound by exploring sound waves, the anatomy of ears and by discovering how our brain perceives auditory signals. Finally, we look at how the visual system functions, the anatomy of the </a:t>
            </a:r>
            <a:r>
              <a:rPr lang="en-US" dirty="0" smtClean="0"/>
              <a:t>eyes </a:t>
            </a:r>
            <a:r>
              <a:rPr lang="en-US" dirty="0"/>
              <a:t>and how our optic nerve and brain communicate. </a:t>
            </a:r>
            <a:endParaRPr lang="en-CA" dirty="0"/>
          </a:p>
          <a:p>
            <a:pPr marL="0" indent="0">
              <a:buNone/>
            </a:pPr>
            <a:r>
              <a:rPr lang="en-US" dirty="0"/>
              <a:t>In this course, we focus primarily on a biological perspective, </a:t>
            </a:r>
            <a:r>
              <a:rPr lang="en-US" dirty="0" smtClean="0"/>
              <a:t>although we </a:t>
            </a:r>
            <a:r>
              <a:rPr lang="en-US" dirty="0"/>
              <a:t>also explore other fields like philosophy, communications studies and social psychology to contextualize the way people sense and understand the world. Furthermore, we use hands on examples, especially magic and illusions, to introduce topics throughout the course. </a:t>
            </a:r>
            <a:endParaRPr lang="en-CA" dirty="0"/>
          </a:p>
          <a:p>
            <a:endParaRPr lang="en-CA" b="1" dirty="0"/>
          </a:p>
        </p:txBody>
      </p:sp>
    </p:spTree>
    <p:extLst>
      <p:ext uri="{BB962C8B-B14F-4D97-AF65-F5344CB8AC3E}">
        <p14:creationId xmlns:p14="http://schemas.microsoft.com/office/powerpoint/2010/main" val="55806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Schedule</a:t>
            </a:r>
            <a:endParaRPr lang="en-CA" dirty="0"/>
          </a:p>
        </p:txBody>
      </p:sp>
      <p:sp>
        <p:nvSpPr>
          <p:cNvPr id="3" name="Content Placeholder 2"/>
          <p:cNvSpPr>
            <a:spLocks noGrp="1"/>
          </p:cNvSpPr>
          <p:nvPr>
            <p:ph idx="1"/>
          </p:nvPr>
        </p:nvSpPr>
        <p:spPr/>
        <p:txBody>
          <a:bodyPr>
            <a:normAutofit fontScale="85000" lnSpcReduction="20000"/>
          </a:bodyPr>
          <a:lstStyle/>
          <a:p>
            <a:r>
              <a:rPr lang="en-US" b="1" u="sng" dirty="0"/>
              <a:t>PART 1</a:t>
            </a:r>
            <a:endParaRPr lang="en-CA" dirty="0"/>
          </a:p>
          <a:p>
            <a:r>
              <a:rPr lang="en-US" b="1" dirty="0"/>
              <a:t> </a:t>
            </a:r>
            <a:endParaRPr lang="en-CA" dirty="0"/>
          </a:p>
          <a:p>
            <a:r>
              <a:rPr lang="en-US" dirty="0"/>
              <a:t>September 8</a:t>
            </a:r>
            <a:r>
              <a:rPr lang="en-US" baseline="30000" dirty="0"/>
              <a:t>th</a:t>
            </a:r>
            <a:r>
              <a:rPr lang="en-US" dirty="0"/>
              <a:t>		Course overview / Introduction to Perception 	</a:t>
            </a:r>
            <a:endParaRPr lang="en-CA" dirty="0"/>
          </a:p>
          <a:p>
            <a:r>
              <a:rPr lang="en-US" dirty="0"/>
              <a:t>September 15</a:t>
            </a:r>
            <a:r>
              <a:rPr lang="en-US" baseline="30000" dirty="0"/>
              <a:t>th</a:t>
            </a:r>
            <a:r>
              <a:rPr lang="en-US" dirty="0"/>
              <a:t> 	</a:t>
            </a:r>
            <a:r>
              <a:rPr lang="en-US" dirty="0" smtClean="0"/>
              <a:t>	</a:t>
            </a:r>
            <a:r>
              <a:rPr lang="en-US" b="1" dirty="0" smtClean="0"/>
              <a:t>NO </a:t>
            </a:r>
            <a:r>
              <a:rPr lang="en-US" b="1" dirty="0"/>
              <a:t>CLASS! </a:t>
            </a:r>
            <a:r>
              <a:rPr lang="en-US" dirty="0"/>
              <a:t>Erik </a:t>
            </a:r>
            <a:r>
              <a:rPr lang="en-US" dirty="0" smtClean="0"/>
              <a:t>Presentation 7</a:t>
            </a:r>
            <a:r>
              <a:rPr lang="en-US" baseline="30000" dirty="0" smtClean="0"/>
              <a:t>th</a:t>
            </a:r>
            <a:r>
              <a:rPr lang="en-US" dirty="0" smtClean="0"/>
              <a:t> floor of Hall Building</a:t>
            </a:r>
            <a:r>
              <a:rPr lang="en-US" dirty="0"/>
              <a:t>	</a:t>
            </a:r>
            <a:endParaRPr lang="en-CA" dirty="0"/>
          </a:p>
          <a:p>
            <a:r>
              <a:rPr lang="en-US" dirty="0"/>
              <a:t>September </a:t>
            </a:r>
            <a:r>
              <a:rPr lang="en-US" dirty="0" smtClean="0"/>
              <a:t>22</a:t>
            </a:r>
            <a:r>
              <a:rPr lang="en-US" baseline="30000" dirty="0" smtClean="0"/>
              <a:t>nd	</a:t>
            </a:r>
            <a:r>
              <a:rPr lang="en-US" dirty="0"/>
              <a:t>	Foundations of Sensation and Perception	</a:t>
            </a:r>
            <a:r>
              <a:rPr lang="en-US" dirty="0" smtClean="0"/>
              <a:t>	Chapter </a:t>
            </a:r>
            <a:r>
              <a:rPr lang="en-US" dirty="0"/>
              <a:t>1</a:t>
            </a:r>
            <a:endParaRPr lang="en-CA" dirty="0"/>
          </a:p>
          <a:p>
            <a:r>
              <a:rPr lang="en-US" dirty="0"/>
              <a:t>September 29</a:t>
            </a:r>
            <a:r>
              <a:rPr lang="en-US" baseline="30000" dirty="0"/>
              <a:t>th</a:t>
            </a:r>
            <a:r>
              <a:rPr lang="en-US" dirty="0"/>
              <a:t> 	</a:t>
            </a:r>
            <a:r>
              <a:rPr lang="en-US" dirty="0" smtClean="0"/>
              <a:t>	Attention </a:t>
            </a:r>
            <a:r>
              <a:rPr lang="en-US" dirty="0"/>
              <a:t>and Awareness	</a:t>
            </a:r>
            <a:r>
              <a:rPr lang="en-US" dirty="0" smtClean="0"/>
              <a:t>		Chapter </a:t>
            </a:r>
            <a:r>
              <a:rPr lang="en-US" dirty="0"/>
              <a:t>8</a:t>
            </a:r>
            <a:endParaRPr lang="en-CA" dirty="0"/>
          </a:p>
          <a:p>
            <a:r>
              <a:rPr lang="en-US" dirty="0"/>
              <a:t>October 6</a:t>
            </a:r>
            <a:r>
              <a:rPr lang="en-US" baseline="30000" dirty="0"/>
              <a:t>th</a:t>
            </a:r>
            <a:r>
              <a:rPr lang="en-US" dirty="0"/>
              <a:t> 		Sound and the Ears	</a:t>
            </a:r>
            <a:r>
              <a:rPr lang="en-US" dirty="0" smtClean="0"/>
              <a:t>			Chapter </a:t>
            </a:r>
            <a:r>
              <a:rPr lang="en-US" dirty="0"/>
              <a:t>9</a:t>
            </a:r>
            <a:endParaRPr lang="en-CA" dirty="0"/>
          </a:p>
          <a:p>
            <a:r>
              <a:rPr lang="en-US" dirty="0"/>
              <a:t>October 13</a:t>
            </a:r>
            <a:r>
              <a:rPr lang="en-US" baseline="30000" dirty="0"/>
              <a:t>th</a:t>
            </a:r>
            <a:r>
              <a:rPr lang="en-US" dirty="0"/>
              <a:t>		The Auditory Brain	</a:t>
            </a:r>
            <a:r>
              <a:rPr lang="en-US" dirty="0" smtClean="0"/>
              <a:t>			Chapter </a:t>
            </a:r>
            <a:r>
              <a:rPr lang="en-US" dirty="0"/>
              <a:t>10</a:t>
            </a:r>
            <a:endParaRPr lang="en-CA" dirty="0"/>
          </a:p>
          <a:p>
            <a:r>
              <a:rPr lang="en-US" dirty="0"/>
              <a:t>October 20</a:t>
            </a:r>
            <a:r>
              <a:rPr lang="en-US" baseline="30000" dirty="0"/>
              <a:t>th</a:t>
            </a:r>
            <a:r>
              <a:rPr lang="en-US" dirty="0"/>
              <a:t> 		Perceiving Speech and Music	</a:t>
            </a:r>
            <a:r>
              <a:rPr lang="en-US" dirty="0" smtClean="0"/>
              <a:t>		Chapter </a:t>
            </a:r>
            <a:r>
              <a:rPr lang="en-US" dirty="0"/>
              <a:t>11</a:t>
            </a:r>
            <a:endParaRPr lang="en-CA" dirty="0"/>
          </a:p>
          <a:p>
            <a:r>
              <a:rPr lang="en-US" dirty="0"/>
              <a:t> </a:t>
            </a:r>
            <a:endParaRPr lang="en-CA" dirty="0"/>
          </a:p>
          <a:p>
            <a:r>
              <a:rPr lang="en-US" b="1" dirty="0"/>
              <a:t>October 27	                 Midterm Exam</a:t>
            </a:r>
            <a:endParaRPr lang="en-CA" dirty="0"/>
          </a:p>
          <a:p>
            <a:endParaRPr lang="en-CA" dirty="0"/>
          </a:p>
        </p:txBody>
      </p:sp>
    </p:spTree>
    <p:extLst>
      <p:ext uri="{BB962C8B-B14F-4D97-AF65-F5344CB8AC3E}">
        <p14:creationId xmlns:p14="http://schemas.microsoft.com/office/powerpoint/2010/main" val="319412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Schedule</a:t>
            </a:r>
            <a:endParaRPr lang="en-CA" dirty="0"/>
          </a:p>
        </p:txBody>
      </p:sp>
      <p:sp>
        <p:nvSpPr>
          <p:cNvPr id="3" name="Content Placeholder 2"/>
          <p:cNvSpPr>
            <a:spLocks noGrp="1"/>
          </p:cNvSpPr>
          <p:nvPr>
            <p:ph idx="1"/>
          </p:nvPr>
        </p:nvSpPr>
        <p:spPr/>
        <p:txBody>
          <a:bodyPr>
            <a:normAutofit fontScale="92500"/>
          </a:bodyPr>
          <a:lstStyle/>
          <a:p>
            <a:r>
              <a:rPr lang="en-US" b="1" u="sng" dirty="0"/>
              <a:t>PART 2</a:t>
            </a:r>
            <a:endParaRPr lang="en-CA" dirty="0"/>
          </a:p>
          <a:p>
            <a:r>
              <a:rPr lang="en-US" dirty="0"/>
              <a:t> </a:t>
            </a:r>
            <a:endParaRPr lang="en-CA" dirty="0"/>
          </a:p>
          <a:p>
            <a:r>
              <a:rPr lang="en-US" dirty="0"/>
              <a:t>November 3</a:t>
            </a:r>
            <a:r>
              <a:rPr lang="en-US" baseline="30000" dirty="0"/>
              <a:t>rd</a:t>
            </a:r>
            <a:r>
              <a:rPr lang="en-US" dirty="0"/>
              <a:t> 		Light and the Eyes					Chapter 2</a:t>
            </a:r>
            <a:r>
              <a:rPr lang="en-US" b="1" i="1" dirty="0"/>
              <a:t>	</a:t>
            </a:r>
            <a:endParaRPr lang="en-CA" dirty="0"/>
          </a:p>
          <a:p>
            <a:r>
              <a:rPr lang="en-US" dirty="0"/>
              <a:t>November 10</a:t>
            </a:r>
            <a:r>
              <a:rPr lang="en-US" baseline="30000" dirty="0"/>
              <a:t>th</a:t>
            </a:r>
            <a:r>
              <a:rPr lang="en-US" dirty="0"/>
              <a:t> 	</a:t>
            </a:r>
            <a:r>
              <a:rPr lang="en-US" dirty="0" smtClean="0"/>
              <a:t>	Visual </a:t>
            </a:r>
            <a:r>
              <a:rPr lang="en-US" dirty="0"/>
              <a:t>Brain  					Chapter 3</a:t>
            </a:r>
            <a:endParaRPr lang="en-CA" dirty="0"/>
          </a:p>
          <a:p>
            <a:r>
              <a:rPr lang="en-US" dirty="0"/>
              <a:t>November 17</a:t>
            </a:r>
            <a:r>
              <a:rPr lang="en-US" baseline="30000" dirty="0"/>
              <a:t>th</a:t>
            </a:r>
            <a:r>
              <a:rPr lang="en-US" dirty="0"/>
              <a:t> </a:t>
            </a:r>
            <a:r>
              <a:rPr lang="en-US" dirty="0" smtClean="0"/>
              <a:t>	</a:t>
            </a:r>
            <a:r>
              <a:rPr lang="en-US" dirty="0"/>
              <a:t>	Recognizing Visual Objects				Chapter 4</a:t>
            </a:r>
            <a:endParaRPr lang="en-CA" dirty="0"/>
          </a:p>
          <a:p>
            <a:r>
              <a:rPr lang="en-US" dirty="0"/>
              <a:t>November 24</a:t>
            </a:r>
            <a:r>
              <a:rPr lang="en-US" baseline="30000" dirty="0"/>
              <a:t>th</a:t>
            </a:r>
            <a:r>
              <a:rPr lang="en-US" dirty="0"/>
              <a:t> 	</a:t>
            </a:r>
            <a:r>
              <a:rPr lang="en-US" dirty="0" smtClean="0"/>
              <a:t>	Perceiving </a:t>
            </a:r>
            <a:r>
              <a:rPr lang="en-US" dirty="0" err="1"/>
              <a:t>Colour</a:t>
            </a:r>
            <a:r>
              <a:rPr lang="en-US" dirty="0"/>
              <a:t> 					Chapter 5</a:t>
            </a:r>
            <a:endParaRPr lang="en-CA" dirty="0"/>
          </a:p>
          <a:p>
            <a:r>
              <a:rPr lang="en-US" dirty="0"/>
              <a:t>December 1</a:t>
            </a:r>
            <a:r>
              <a:rPr lang="en-US" baseline="30000" dirty="0"/>
              <a:t>st</a:t>
            </a:r>
            <a:r>
              <a:rPr lang="en-US" dirty="0"/>
              <a:t> 		Class Presentations						</a:t>
            </a:r>
            <a:endParaRPr lang="en-CA" dirty="0"/>
          </a:p>
          <a:p>
            <a:r>
              <a:rPr lang="en-US" b="1" i="1" dirty="0"/>
              <a:t> </a:t>
            </a:r>
            <a:endParaRPr lang="en-CA" dirty="0"/>
          </a:p>
          <a:p>
            <a:r>
              <a:rPr lang="en-US" b="1" dirty="0"/>
              <a:t>FINAL EXAM               </a:t>
            </a:r>
            <a:endParaRPr lang="en-CA" dirty="0"/>
          </a:p>
          <a:p>
            <a:endParaRPr lang="en-CA" dirty="0"/>
          </a:p>
        </p:txBody>
      </p:sp>
    </p:spTree>
    <p:extLst>
      <p:ext uri="{BB962C8B-B14F-4D97-AF65-F5344CB8AC3E}">
        <p14:creationId xmlns:p14="http://schemas.microsoft.com/office/powerpoint/2010/main" val="615412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Materials</a:t>
            </a:r>
            <a:endParaRPr lang="en-CA" dirty="0"/>
          </a:p>
        </p:txBody>
      </p:sp>
      <p:sp>
        <p:nvSpPr>
          <p:cNvPr id="3" name="Content Placeholder 2"/>
          <p:cNvSpPr>
            <a:spLocks noGrp="1"/>
          </p:cNvSpPr>
          <p:nvPr>
            <p:ph idx="1"/>
          </p:nvPr>
        </p:nvSpPr>
        <p:spPr/>
        <p:txBody>
          <a:bodyPr/>
          <a:lstStyle/>
          <a:p>
            <a:r>
              <a:rPr lang="en-US" b="1" i="1" u="sng" dirty="0"/>
              <a:t>REQUIRED TEXT</a:t>
            </a:r>
            <a:endParaRPr lang="en-CA" dirty="0"/>
          </a:p>
          <a:p>
            <a:r>
              <a:rPr lang="en-US" dirty="0"/>
              <a:t> </a:t>
            </a:r>
            <a:endParaRPr lang="en-CA" dirty="0"/>
          </a:p>
          <a:p>
            <a:r>
              <a:rPr lang="en-US" dirty="0"/>
              <a:t>Yantis, S. (2013). </a:t>
            </a:r>
            <a:r>
              <a:rPr lang="en-US" i="1" dirty="0"/>
              <a:t>Sensation and Perception</a:t>
            </a:r>
            <a:r>
              <a:rPr lang="en-US" dirty="0"/>
              <a:t>. Worth Publishers.</a:t>
            </a:r>
            <a:endParaRPr lang="en-CA" dirty="0"/>
          </a:p>
          <a:p>
            <a:r>
              <a:rPr lang="en-US" dirty="0"/>
              <a:t>Book Companion website: </a:t>
            </a:r>
            <a:r>
              <a:rPr lang="en-US" b="1" u="sng" dirty="0">
                <a:hlinkClick r:id="rId2"/>
              </a:rPr>
              <a:t>http://bcs.worthpublishers.com/yantis1e</a:t>
            </a:r>
            <a:endParaRPr lang="en-CA" dirty="0"/>
          </a:p>
          <a:p>
            <a:r>
              <a:rPr lang="en-US" dirty="0"/>
              <a:t> </a:t>
            </a:r>
            <a:endParaRPr lang="en-CA" dirty="0"/>
          </a:p>
          <a:p>
            <a:r>
              <a:rPr lang="en-US" dirty="0" err="1"/>
              <a:t>PsychPortal</a:t>
            </a:r>
            <a:r>
              <a:rPr lang="en-US" dirty="0"/>
              <a:t> for Sensation and Perception by Yantis, S (use activation code bundled with textbook) </a:t>
            </a:r>
            <a:r>
              <a:rPr lang="en-US" b="1" u="sng" dirty="0">
                <a:hlinkClick r:id="rId3"/>
              </a:rPr>
              <a:t>http://courses.bfwpub.com/yantis.php</a:t>
            </a:r>
            <a:endParaRPr lang="en-CA" dirty="0"/>
          </a:p>
          <a:p>
            <a:r>
              <a:rPr lang="en-US" dirty="0"/>
              <a:t> </a:t>
            </a:r>
            <a:endParaRPr lang="en-CA" dirty="0"/>
          </a:p>
          <a:p>
            <a:r>
              <a:rPr lang="en-US" dirty="0"/>
              <a:t>Additional materials (lecture notes and readings) will be posted on the class website. </a:t>
            </a:r>
            <a:endParaRPr lang="en-CA" dirty="0"/>
          </a:p>
          <a:p>
            <a:endParaRPr lang="en-CA" dirty="0"/>
          </a:p>
        </p:txBody>
      </p:sp>
    </p:spTree>
    <p:extLst>
      <p:ext uri="{BB962C8B-B14F-4D97-AF65-F5344CB8AC3E}">
        <p14:creationId xmlns:p14="http://schemas.microsoft.com/office/powerpoint/2010/main" val="101439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Assessment</a:t>
            </a:r>
            <a:endParaRPr lang="en-CA" dirty="0"/>
          </a:p>
        </p:txBody>
      </p:sp>
      <p:sp>
        <p:nvSpPr>
          <p:cNvPr id="3" name="Content Placeholder 2"/>
          <p:cNvSpPr>
            <a:spLocks noGrp="1"/>
          </p:cNvSpPr>
          <p:nvPr>
            <p:ph idx="1"/>
          </p:nvPr>
        </p:nvSpPr>
        <p:spPr/>
        <p:txBody>
          <a:bodyPr/>
          <a:lstStyle/>
          <a:p>
            <a:endParaRPr lang="en-CA" dirty="0"/>
          </a:p>
          <a:p>
            <a:r>
              <a:rPr lang="en-US" b="1" dirty="0"/>
              <a:t> </a:t>
            </a:r>
            <a:endParaRPr lang="en-CA" dirty="0"/>
          </a:p>
          <a:p>
            <a:r>
              <a:rPr lang="en-US" dirty="0"/>
              <a:t>Exam 1					</a:t>
            </a:r>
            <a:r>
              <a:rPr lang="en-US" dirty="0" smtClean="0"/>
              <a:t>	40</a:t>
            </a:r>
            <a:r>
              <a:rPr lang="en-US" dirty="0"/>
              <a:t>%</a:t>
            </a:r>
            <a:endParaRPr lang="en-CA" dirty="0"/>
          </a:p>
          <a:p>
            <a:r>
              <a:rPr lang="en-US" dirty="0"/>
              <a:t>Exam 2 					</a:t>
            </a:r>
            <a:r>
              <a:rPr lang="en-US" dirty="0" smtClean="0"/>
              <a:t>	40</a:t>
            </a:r>
            <a:r>
              <a:rPr lang="en-US" dirty="0"/>
              <a:t>%</a:t>
            </a:r>
            <a:endParaRPr lang="en-CA" dirty="0"/>
          </a:p>
          <a:p>
            <a:r>
              <a:rPr lang="en-US" dirty="0"/>
              <a:t>Group Project					10%</a:t>
            </a:r>
            <a:endParaRPr lang="en-CA" dirty="0"/>
          </a:p>
          <a:p>
            <a:r>
              <a:rPr lang="en-US" dirty="0"/>
              <a:t>Class Participation				10%</a:t>
            </a:r>
            <a:endParaRPr lang="en-CA" dirty="0"/>
          </a:p>
        </p:txBody>
      </p:sp>
    </p:spTree>
    <p:extLst>
      <p:ext uri="{BB962C8B-B14F-4D97-AF65-F5344CB8AC3E}">
        <p14:creationId xmlns:p14="http://schemas.microsoft.com/office/powerpoint/2010/main" val="144251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307</TotalTime>
  <Words>538</Words>
  <Application>Microsoft Office PowerPoint</Application>
  <PresentationFormat>Widescreen</PresentationFormat>
  <Paragraphs>128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Retrospect</vt:lpstr>
      <vt:lpstr>Fundamentals of Sensation and Perception </vt:lpstr>
      <vt:lpstr>Who am I?</vt:lpstr>
      <vt:lpstr>What about you?</vt:lpstr>
      <vt:lpstr>Course Information</vt:lpstr>
      <vt:lpstr>Course Description</vt:lpstr>
      <vt:lpstr>Schedule</vt:lpstr>
      <vt:lpstr>Schedule</vt:lpstr>
      <vt:lpstr>Materials</vt:lpstr>
      <vt:lpstr>Assessment</vt:lpstr>
      <vt:lpstr>Sensation and Perception</vt:lpstr>
      <vt:lpstr>Sensation and Perception</vt:lpstr>
      <vt:lpstr>Sensation and Perception</vt:lpstr>
      <vt:lpstr>Information Processing Model</vt:lpstr>
      <vt:lpstr>Senses</vt:lpstr>
      <vt:lpstr>Senses</vt:lpstr>
      <vt:lpstr>Dimensions of Senses</vt:lpstr>
      <vt:lpstr>Optical Illusions - Video</vt:lpstr>
      <vt:lpstr>Optical Illusions</vt:lpstr>
      <vt:lpstr>Optical Illusions</vt:lpstr>
      <vt:lpstr>Optical Illusions</vt:lpstr>
      <vt:lpstr>Perception is Subjective</vt:lpstr>
      <vt:lpstr>Perception is Subjective</vt:lpstr>
      <vt:lpstr>Perception is Subjective</vt:lpstr>
      <vt:lpstr>Attention and Awareness are Important</vt:lpstr>
      <vt:lpstr>Music and Mood</vt:lpstr>
      <vt:lpstr>Images, Sound and Mood</vt:lpstr>
      <vt:lpstr>A Little Test!</vt:lpstr>
      <vt:lpstr>Reality &amp; Representations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dc:title>
  <dc:creator>Erik Chevrier</dc:creator>
  <cp:lastModifiedBy>Erik Chevrier</cp:lastModifiedBy>
  <cp:revision>31</cp:revision>
  <dcterms:created xsi:type="dcterms:W3CDTF">2015-09-08T04:44:55Z</dcterms:created>
  <dcterms:modified xsi:type="dcterms:W3CDTF">2015-09-08T19:07:48Z</dcterms:modified>
</cp:coreProperties>
</file>