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96" r:id="rId9"/>
    <p:sldId id="283" r:id="rId10"/>
    <p:sldId id="284" r:id="rId11"/>
    <p:sldId id="285" r:id="rId12"/>
    <p:sldId id="286" r:id="rId13"/>
    <p:sldId id="289" r:id="rId14"/>
    <p:sldId id="287" r:id="rId15"/>
    <p:sldId id="290" r:id="rId16"/>
    <p:sldId id="288" r:id="rId17"/>
    <p:sldId id="291" r:id="rId18"/>
    <p:sldId id="292" r:id="rId19"/>
    <p:sldId id="293" r:id="rId20"/>
    <p:sldId id="294" r:id="rId21"/>
    <p:sldId id="295" r:id="rId22"/>
    <p:sldId id="301" r:id="rId23"/>
    <p:sldId id="297" r:id="rId24"/>
    <p:sldId id="298" r:id="rId25"/>
    <p:sldId id="299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21T03:23:56.00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NF9QNEQLA" TargetMode="External"/><Relationship Id="rId2" Type="http://schemas.openxmlformats.org/officeDocument/2006/relationships/hyperlink" Target="https://www.youtube.com/watch?v=PNbR_nbfK9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potthedifferenc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Attention and awareness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September 21</a:t>
            </a:r>
            <a:r>
              <a:rPr lang="en-CA" baseline="30000" dirty="0" smtClean="0"/>
              <a:t>th</a:t>
            </a:r>
            <a:r>
              <a:rPr lang="en-CA" dirty="0" smtClean="0"/>
              <a:t>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 Pathways – V4 Neuron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65719"/>
            <a:ext cx="4997118" cy="40227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39" y="2065719"/>
            <a:ext cx="460825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Reponses – V4 Area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2099"/>
            <a:ext cx="4093093" cy="4328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63" y="1912099"/>
            <a:ext cx="4820717" cy="42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Attention, Vision and Brain Activity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9" y="1831633"/>
            <a:ext cx="5574905" cy="38010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06" y="1831633"/>
            <a:ext cx="5629810" cy="38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 Detection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Find the Green #5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416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 Detection</a:t>
            </a:r>
            <a:endParaRPr lang="en-CA" dirty="0"/>
          </a:p>
        </p:txBody>
      </p:sp>
      <p:pic>
        <p:nvPicPr>
          <p:cNvPr id="4" name="dropped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35513" y="2466975"/>
            <a:ext cx="2781300" cy="2781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50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 Detection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Find the Red #5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4329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 Detection</a:t>
            </a:r>
            <a:endParaRPr lang="en-CA" dirty="0"/>
          </a:p>
        </p:txBody>
      </p:sp>
      <p:pic>
        <p:nvPicPr>
          <p:cNvPr id="5" name="dropped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35513" y="2466975"/>
            <a:ext cx="2781300" cy="2781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75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Conjunction 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Find the Green #5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037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Conjunction Search</a:t>
            </a:r>
            <a:endParaRPr lang="en-CA" dirty="0"/>
          </a:p>
        </p:txBody>
      </p:sp>
      <p:pic>
        <p:nvPicPr>
          <p:cNvPr id="4" name="dropped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35513" y="2466975"/>
            <a:ext cx="2781300" cy="2781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89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Conjunction 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Find Waldo!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7866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Attention, Distraction and the War in our Brain</a:t>
            </a:r>
            <a:endParaRPr lang="en-CA" sz="3200" dirty="0"/>
          </a:p>
          <a:p>
            <a:r>
              <a:rPr lang="en-CA" sz="3200" dirty="0" smtClean="0">
                <a:hlinkClick r:id="rId3"/>
              </a:rPr>
              <a:t>Test Your Awareness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05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26" y="119877"/>
            <a:ext cx="8541792" cy="6042686"/>
          </a:xfrm>
        </p:spPr>
      </p:pic>
    </p:spTree>
    <p:extLst>
      <p:ext uri="{BB962C8B-B14F-4D97-AF65-F5344CB8AC3E}">
        <p14:creationId xmlns:p14="http://schemas.microsoft.com/office/powerpoint/2010/main" val="14244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Conjunction Search &amp; Selective Attention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967812"/>
            <a:ext cx="4938712" cy="377962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b="1" dirty="0" smtClean="0"/>
              <a:t>Binding Problem </a:t>
            </a:r>
          </a:p>
          <a:p>
            <a:r>
              <a:rPr lang="en-CA" dirty="0" smtClean="0"/>
              <a:t>The problem faced by the visual system of perceiving which visual features belong to the same object</a:t>
            </a:r>
            <a:endParaRPr lang="en-CA" sz="2400" b="1" dirty="0" smtClean="0"/>
          </a:p>
          <a:p>
            <a:r>
              <a:rPr lang="en-CA" sz="2400" b="1" dirty="0" smtClean="0"/>
              <a:t>Feature Integration Theory (FIT) </a:t>
            </a:r>
          </a:p>
          <a:p>
            <a:r>
              <a:rPr lang="en-CA" dirty="0" smtClean="0"/>
              <a:t>The brain solves the binding problem by selectively attending to one object and ignoring any others</a:t>
            </a:r>
          </a:p>
          <a:p>
            <a:r>
              <a:rPr lang="en-CA" sz="2400" b="1" dirty="0" smtClean="0"/>
              <a:t>Biased Competition Theory</a:t>
            </a:r>
            <a:endParaRPr lang="en-CA" sz="2400" b="1" dirty="0"/>
          </a:p>
          <a:p>
            <a:r>
              <a:rPr lang="en-CA" dirty="0" smtClean="0"/>
              <a:t>The brain resolves competition for neural representation by selectively attending to one object and representing the features of just that object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21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Biased Competition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254" y="1901951"/>
            <a:ext cx="4081882" cy="4359860"/>
          </a:xfrm>
        </p:spPr>
        <p:txBody>
          <a:bodyPr>
            <a:normAutofit/>
          </a:bodyPr>
          <a:lstStyle/>
          <a:p>
            <a:r>
              <a:rPr lang="en-CA" sz="2800" b="1" dirty="0"/>
              <a:t>Biased Competition Theory</a:t>
            </a:r>
          </a:p>
          <a:p>
            <a:r>
              <a:rPr lang="en-CA" sz="2400" dirty="0"/>
              <a:t>The brain resolves competition for neural representation by selectively attending to one object and representing the features of just that object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1901951"/>
            <a:ext cx="6869388" cy="4045306"/>
          </a:xfrm>
        </p:spPr>
      </p:pic>
    </p:spTree>
    <p:extLst>
      <p:ext uri="{BB962C8B-B14F-4D97-AF65-F5344CB8AC3E}">
        <p14:creationId xmlns:p14="http://schemas.microsoft.com/office/powerpoint/2010/main" val="24843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Centers and Feature Detection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77" y="1846263"/>
            <a:ext cx="7250572" cy="4022725"/>
          </a:xfrm>
        </p:spPr>
      </p:pic>
    </p:spTree>
    <p:extLst>
      <p:ext uri="{BB962C8B-B14F-4D97-AF65-F5344CB8AC3E}">
        <p14:creationId xmlns:p14="http://schemas.microsoft.com/office/powerpoint/2010/main" val="2360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Features</a:t>
            </a:r>
            <a:endParaRPr lang="en-CA" dirty="0"/>
          </a:p>
        </p:txBody>
      </p:sp>
      <p:pic>
        <p:nvPicPr>
          <p:cNvPr id="4" name="dropped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979354" y="1846263"/>
            <a:ext cx="6293618" cy="40227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5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Features</a:t>
            </a:r>
            <a:endParaRPr lang="en-CA" dirty="0"/>
          </a:p>
        </p:txBody>
      </p:sp>
      <p:pic>
        <p:nvPicPr>
          <p:cNvPr id="4" name="dropped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89299" y="1846263"/>
            <a:ext cx="5873728" cy="40227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41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Top-Down vs Bottom-Up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24" y="1846263"/>
            <a:ext cx="5725678" cy="4022725"/>
          </a:xfrm>
        </p:spPr>
      </p:pic>
    </p:spTree>
    <p:extLst>
      <p:ext uri="{BB962C8B-B14F-4D97-AF65-F5344CB8AC3E}">
        <p14:creationId xmlns:p14="http://schemas.microsoft.com/office/powerpoint/2010/main" val="12753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Awareness and Neural Correlates of Consciousness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The difference between neural activity and conscious awareness</a:t>
            </a:r>
          </a:p>
          <a:p>
            <a:pPr lvl="1"/>
            <a:r>
              <a:rPr lang="en-CA" sz="2600" dirty="0" smtClean="0"/>
              <a:t>Third vs First Person Data</a:t>
            </a:r>
          </a:p>
          <a:p>
            <a:pPr marL="201168" lvl="1" indent="0">
              <a:buNone/>
            </a:pPr>
            <a:endParaRPr lang="en-CA" sz="2600" dirty="0" smtClean="0"/>
          </a:p>
          <a:p>
            <a:pPr marL="201168" lvl="1" indent="0">
              <a:buNone/>
            </a:pPr>
            <a:r>
              <a:rPr lang="en-CA" sz="2600" dirty="0" smtClean="0"/>
              <a:t>Discussion! Can neural activity fully describe conscious experience? </a:t>
            </a:r>
            <a:r>
              <a:rPr lang="en-CA" sz="2600" dirty="0" smtClean="0"/>
              <a:t>   </a:t>
            </a:r>
          </a:p>
          <a:p>
            <a:pPr marL="201168" lvl="1" indent="0">
              <a:buNone/>
            </a:pPr>
            <a:r>
              <a:rPr lang="en-CA" sz="2600" dirty="0"/>
              <a:t>	</a:t>
            </a:r>
            <a:r>
              <a:rPr lang="en-CA" sz="2600" dirty="0" smtClean="0"/>
              <a:t>									</a:t>
            </a:r>
          </a:p>
          <a:p>
            <a:pPr marL="201168" lvl="1" indent="0">
              <a:buNone/>
            </a:pPr>
            <a:r>
              <a:rPr lang="en-CA" sz="2600" dirty="0"/>
              <a:t>	</a:t>
            </a:r>
            <a:r>
              <a:rPr lang="en-CA" sz="2600" dirty="0" smtClean="0"/>
              <a:t>								</a:t>
            </a:r>
            <a:r>
              <a:rPr lang="en-CA" sz="1600" dirty="0" smtClean="0"/>
              <a:t>Perce</a:t>
            </a:r>
            <a:r>
              <a:rPr lang="en-CA" sz="1600" dirty="0" smtClean="0"/>
              <a:t>ptual </a:t>
            </a:r>
            <a:r>
              <a:rPr lang="en-CA" sz="1600" dirty="0" err="1" smtClean="0"/>
              <a:t>Bistability</a:t>
            </a:r>
            <a:endParaRPr lang="en-CA" sz="1600" dirty="0" smtClean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35199"/>
            <a:ext cx="82296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Processing Model</a:t>
            </a:r>
            <a:endParaRPr lang="en-CA" dirty="0"/>
          </a:p>
        </p:txBody>
      </p:sp>
      <p:pic>
        <p:nvPicPr>
          <p:cNvPr id="4" name="Content Placeholder 3" descr="BKB05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179" y="1845734"/>
            <a:ext cx="5967825" cy="432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66406" y="1845735"/>
            <a:ext cx="3789274" cy="432045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Awareness</a:t>
            </a:r>
          </a:p>
          <a:p>
            <a:r>
              <a:rPr lang="en-CA" sz="2400" dirty="0" smtClean="0"/>
              <a:t>Attention</a:t>
            </a:r>
          </a:p>
          <a:p>
            <a:r>
              <a:rPr lang="en-CA" sz="2400" dirty="0" smtClean="0"/>
              <a:t>Selective Attention</a:t>
            </a:r>
          </a:p>
          <a:p>
            <a:r>
              <a:rPr lang="en-CA" sz="2400" dirty="0" smtClean="0"/>
              <a:t>Cocktail Problem </a:t>
            </a:r>
          </a:p>
        </p:txBody>
      </p:sp>
    </p:spTree>
    <p:extLst>
      <p:ext uri="{BB962C8B-B14F-4D97-AF65-F5344CB8AC3E}">
        <p14:creationId xmlns:p14="http://schemas.microsoft.com/office/powerpoint/2010/main" val="12396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Attention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Attention is selective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An ‘attentional spotlight’ guides </a:t>
            </a:r>
            <a:r>
              <a:rPr lang="en-CA" sz="2000" dirty="0"/>
              <a:t>our attentional resources towards fixation </a:t>
            </a:r>
            <a:r>
              <a:rPr lang="en-CA" sz="2000" dirty="0" smtClean="0"/>
              <a:t>points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We </a:t>
            </a:r>
            <a:r>
              <a:rPr lang="en-CA" sz="2000" dirty="0"/>
              <a:t>are more aware of stimuli that we are cued to pay attention to (attentional cuing</a:t>
            </a:r>
            <a:r>
              <a:rPr lang="en-CA" sz="2000" dirty="0" smtClean="0"/>
              <a:t>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Attention is derived from top-down and bottom-up processes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We perform visual searches by attending to key features (feature vs conjunction searches)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dirty="0" smtClean="0"/>
              <a:t>We sometimes discriminate visual stimuli that we are not aware of (</a:t>
            </a:r>
            <a:r>
              <a:rPr lang="en-CA" sz="2000" dirty="0" err="1" smtClean="0"/>
              <a:t>blindsight</a:t>
            </a:r>
            <a:r>
              <a:rPr lang="en-CA" sz="2000" dirty="0" smtClean="0"/>
              <a:t>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dirty="0"/>
              <a:t>We understand the general gist of an event/situation very </a:t>
            </a:r>
            <a:r>
              <a:rPr lang="en-CA" dirty="0" smtClean="0"/>
              <a:t>rapidly</a:t>
            </a:r>
          </a:p>
          <a:p>
            <a:r>
              <a:rPr lang="en-CA" dirty="0" smtClean="0"/>
              <a:t>We have limits to our awareness</a:t>
            </a:r>
          </a:p>
          <a:p>
            <a:pPr lvl="1"/>
            <a:r>
              <a:rPr lang="en-CA" dirty="0" smtClean="0"/>
              <a:t>We are not aware of unattended stimuli (</a:t>
            </a:r>
            <a:r>
              <a:rPr lang="en-CA" dirty="0" err="1" smtClean="0"/>
              <a:t>inattentional</a:t>
            </a:r>
            <a:r>
              <a:rPr lang="en-CA" dirty="0" smtClean="0"/>
              <a:t> bias)</a:t>
            </a:r>
          </a:p>
          <a:p>
            <a:pPr lvl="1"/>
            <a:r>
              <a:rPr lang="en-CA" dirty="0" smtClean="0"/>
              <a:t>We fail to quickly detect small changes in complex scenes (change blindness)</a:t>
            </a:r>
          </a:p>
          <a:p>
            <a:pPr lvl="1"/>
            <a:r>
              <a:rPr lang="en-CA" dirty="0" smtClean="0"/>
              <a:t>There is a limit to the amount of things we can attend to at once (filter theory of attention)</a:t>
            </a:r>
          </a:p>
          <a:p>
            <a:pPr lvl="1"/>
            <a:r>
              <a:rPr lang="en-CA" dirty="0" smtClean="0"/>
              <a:t>Task switching and multitasking impairs our cognitive abilities</a:t>
            </a:r>
          </a:p>
        </p:txBody>
      </p:sp>
    </p:spTree>
    <p:extLst>
      <p:ext uri="{BB962C8B-B14F-4D97-AF65-F5344CB8AC3E}">
        <p14:creationId xmlns:p14="http://schemas.microsoft.com/office/powerpoint/2010/main" val="28062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 of Change Blindness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hlinkClick r:id="rId2"/>
              </a:rPr>
              <a:t>Spot the Difference</a:t>
            </a:r>
            <a:endParaRPr lang="en-CA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20" y="2698954"/>
            <a:ext cx="7415860" cy="36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Spot the Difference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550" y="2388565"/>
            <a:ext cx="2943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Spot the Difference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738" y="2371725"/>
            <a:ext cx="2990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 Rely on Visual Cues for Attention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9415"/>
            <a:ext cx="4952390" cy="4261139"/>
          </a:xfrm>
        </p:spPr>
      </p:pic>
    </p:spTree>
    <p:extLst>
      <p:ext uri="{BB962C8B-B14F-4D97-AF65-F5344CB8AC3E}">
        <p14:creationId xmlns:p14="http://schemas.microsoft.com/office/powerpoint/2010/main" val="33784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 Pathways - Basics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36792"/>
            <a:ext cx="4294022" cy="4426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7" y="282606"/>
            <a:ext cx="4791456" cy="59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1422</TotalTime>
  <Words>392</Words>
  <Application>Microsoft Office PowerPoint</Application>
  <PresentationFormat>Widescreen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</vt:lpstr>
      <vt:lpstr>Fundamentals of Sensation and Perception </vt:lpstr>
      <vt:lpstr>Videos</vt:lpstr>
      <vt:lpstr>Information Processing Model</vt:lpstr>
      <vt:lpstr>How Attention Works</vt:lpstr>
      <vt:lpstr>An Example of Change Blindness</vt:lpstr>
      <vt:lpstr>Spot the Difference</vt:lpstr>
      <vt:lpstr>Spot the Difference</vt:lpstr>
      <vt:lpstr>People Rely on Visual Cues for Attention</vt:lpstr>
      <vt:lpstr>Visual Pathways - Basics</vt:lpstr>
      <vt:lpstr>Visual Pathways – V4 Neuron</vt:lpstr>
      <vt:lpstr>Neural Reponses – V4 Area</vt:lpstr>
      <vt:lpstr>Attention, Vision and Brain Activity</vt:lpstr>
      <vt:lpstr>Feature Detection</vt:lpstr>
      <vt:lpstr>Feature Detection</vt:lpstr>
      <vt:lpstr>Feature Detection</vt:lpstr>
      <vt:lpstr>Feature Detection</vt:lpstr>
      <vt:lpstr>Conjunction Search</vt:lpstr>
      <vt:lpstr>Conjunction Search</vt:lpstr>
      <vt:lpstr>Conjunction Search</vt:lpstr>
      <vt:lpstr>PowerPoint Presentation</vt:lpstr>
      <vt:lpstr>Conjunction Search &amp; Selective Attention</vt:lpstr>
      <vt:lpstr>Biased Competition Theory</vt:lpstr>
      <vt:lpstr>Motion Centers and Feature Detection</vt:lpstr>
      <vt:lpstr>Types of Features</vt:lpstr>
      <vt:lpstr>Types of Features</vt:lpstr>
      <vt:lpstr>Top-Down vs Bottom-Up</vt:lpstr>
      <vt:lpstr>Awareness and Neural Correlates of Consciousness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139</cp:revision>
  <dcterms:created xsi:type="dcterms:W3CDTF">2015-09-08T04:44:55Z</dcterms:created>
  <dcterms:modified xsi:type="dcterms:W3CDTF">2015-09-21T15:17:38Z</dcterms:modified>
</cp:coreProperties>
</file>