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65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U_P0Pc9UU" TargetMode="External"/><Relationship Id="rId2" Type="http://schemas.openxmlformats.org/officeDocument/2006/relationships/hyperlink" Target="https://www.youtube.com/watch?v=wHI_NtBP47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LORKtkf2n8" TargetMode="External"/><Relationship Id="rId4" Type="http://schemas.openxmlformats.org/officeDocument/2006/relationships/hyperlink" Target="https://www.youtube.com/watch?v=lbDAY7_zzG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p5XuGYqq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-1e0uIS5j2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GuWh2UeMk" TargetMode="External"/><Relationship Id="rId2" Type="http://schemas.openxmlformats.org/officeDocument/2006/relationships/hyperlink" Target="https://www.youtube.com/watch?v=7_drJyNMXb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Nf9nzvnd1k" TargetMode="External"/><Relationship Id="rId5" Type="http://schemas.openxmlformats.org/officeDocument/2006/relationships/hyperlink" Target="https://www.youtube.com/watch?v=VxcbppCX6Rk" TargetMode="External"/><Relationship Id="rId4" Type="http://schemas.openxmlformats.org/officeDocument/2006/relationships/hyperlink" Target="https://www.youtube.com/user/bittersweetbiology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Foundations - The </a:t>
            </a:r>
            <a:r>
              <a:rPr lang="en-CA" dirty="0" smtClean="0"/>
              <a:t>world, mind and brain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September </a:t>
            </a:r>
            <a:r>
              <a:rPr lang="en-CA" dirty="0" smtClean="0"/>
              <a:t>22</a:t>
            </a:r>
            <a:r>
              <a:rPr lang="en-CA" baseline="30000" dirty="0" smtClean="0"/>
              <a:t>th</a:t>
            </a:r>
            <a:r>
              <a:rPr lang="en-CA" dirty="0" smtClean="0"/>
              <a:t>,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Brain</a:t>
            </a:r>
            <a:endParaRPr lang="en-CA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2" y="731838"/>
            <a:ext cx="6254631" cy="52578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Amygdala – Important for Emotion</a:t>
            </a:r>
          </a:p>
          <a:p>
            <a:r>
              <a:rPr lang="en-CA" dirty="0" smtClean="0"/>
              <a:t>Hippocampus – Important for Memory</a:t>
            </a:r>
          </a:p>
          <a:p>
            <a:r>
              <a:rPr lang="en-CA" dirty="0" smtClean="0"/>
              <a:t>Thalamus – Most neural signals from sensory organs pass through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75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Neuropsychology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Cognitive Neuropsychology – </a:t>
            </a:r>
            <a:r>
              <a:rPr lang="en-CA" sz="1800" dirty="0" smtClean="0"/>
              <a:t>The investigation of perceptual and cognitive deficits in individuals with brain damage in order to discover how perception and cognition are carried out in the normal, undamaged brain.</a:t>
            </a:r>
          </a:p>
          <a:p>
            <a:r>
              <a:rPr lang="en-CA" b="1" dirty="0" smtClean="0"/>
              <a:t>Modularity – </a:t>
            </a:r>
            <a:r>
              <a:rPr lang="en-CA" sz="1800" dirty="0" smtClean="0"/>
              <a:t>The idea that the human brain consists of distinct modules, each of which carries out one or more specific functions. </a:t>
            </a:r>
          </a:p>
          <a:p>
            <a:r>
              <a:rPr lang="en-CA" b="1" dirty="0" smtClean="0"/>
              <a:t>Dissociation – </a:t>
            </a:r>
            <a:r>
              <a:rPr lang="en-CA" sz="1800" dirty="0" smtClean="0"/>
              <a:t>In cognitive neuropsychology, a pattern of brain damage and impaired function in which damage to some specific brain region is associated with impairment of some specific function but not </a:t>
            </a:r>
            <a:r>
              <a:rPr lang="en-CA" sz="1800" dirty="0"/>
              <a:t>impairment </a:t>
            </a:r>
            <a:r>
              <a:rPr lang="en-CA" sz="1800" dirty="0" smtClean="0"/>
              <a:t>of another function. </a:t>
            </a:r>
          </a:p>
          <a:p>
            <a:r>
              <a:rPr lang="en-CA" b="1" dirty="0" smtClean="0"/>
              <a:t>Double Dissociation – </a:t>
            </a:r>
            <a:r>
              <a:rPr lang="en-CA" sz="1800" dirty="0" smtClean="0"/>
              <a:t>In cognitive neuropsychology, a pattern of brain damage and impaired functioning in which damage to some specific brain region is associated with impairment of some function A but not with impairment of another function B, along with a pattern (in a different patient) in which damage to a different region is associated with impairment of function B but not with impairment of function A. </a:t>
            </a:r>
          </a:p>
          <a:p>
            <a:r>
              <a:rPr lang="en-CA" b="1" dirty="0" smtClean="0"/>
              <a:t>Assumption of Cognitive Uniformity – </a:t>
            </a:r>
            <a:r>
              <a:rPr lang="en-CA" sz="1800" dirty="0" smtClean="0"/>
              <a:t>The assumption that the functional organization of human cognition and of the brain is essentially the same in everyone.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11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Functional Neuroimaging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Electroencephalography (EEG) – </a:t>
            </a:r>
            <a:r>
              <a:rPr lang="en-CA" dirty="0" smtClean="0"/>
              <a:t>Measurement of electrical fields associated with brain activity. </a:t>
            </a:r>
          </a:p>
          <a:p>
            <a:r>
              <a:rPr lang="en-CA" dirty="0" smtClean="0">
                <a:hlinkClick r:id="rId3"/>
              </a:rPr>
              <a:t>Magnetoencephalography (MEG) </a:t>
            </a:r>
            <a:r>
              <a:rPr lang="en-CA" dirty="0" smtClean="0"/>
              <a:t>– Measurement of magnetic fields associated with brain activity. </a:t>
            </a:r>
          </a:p>
          <a:p>
            <a:r>
              <a:rPr lang="en-CA" dirty="0" smtClean="0">
                <a:hlinkClick r:id="rId4"/>
              </a:rPr>
              <a:t>Positron Emission Tomography (PET) </a:t>
            </a:r>
            <a:r>
              <a:rPr lang="en-CA" dirty="0" smtClean="0"/>
              <a:t>– Measurement of changes in blood flow associated with brain activity. </a:t>
            </a:r>
          </a:p>
          <a:p>
            <a:r>
              <a:rPr lang="en-CA" dirty="0" smtClean="0">
                <a:hlinkClick r:id="rId5"/>
              </a:rPr>
              <a:t>Functional Magnetic Resonance Imaging </a:t>
            </a:r>
            <a:r>
              <a:rPr lang="en-CA" dirty="0" smtClean="0"/>
              <a:t>– Measurement of the changes in blood oxygenation associated with brain activity.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2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>
                <a:uFill>
                  <a:solidFill/>
                </a:uFill>
              </a:rPr>
              <a:t>Gustav Fechner </a:t>
            </a:r>
            <a:r>
              <a:rPr lang="en-CA" sz="2300" dirty="0">
                <a:uFill>
                  <a:solidFill/>
                </a:uFill>
              </a:rPr>
              <a:t>(1801–1887) invented “psychophysics” and is often considered to be the true founder of experimental psychology</a:t>
            </a:r>
            <a:r>
              <a:rPr lang="en-CA" dirty="0">
                <a:uFill>
                  <a:solidFill/>
                </a:uFill>
              </a:rPr>
              <a:t/>
            </a:r>
            <a:br>
              <a:rPr lang="en-CA" dirty="0">
                <a:uFill>
                  <a:solidFill/>
                </a:uFill>
              </a:rPr>
            </a:b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0639" marR="40639" lvl="1">
              <a:spcBef>
                <a:spcPts val="1600"/>
              </a:spcBef>
              <a:buClr>
                <a:srgbClr val="000000"/>
              </a:buClr>
              <a:defRPr sz="1800" b="0"/>
            </a:pPr>
            <a:r>
              <a:rPr lang="en-CA" sz="3200" b="1" dirty="0" smtClean="0">
                <a:uFill>
                  <a:solidFill/>
                </a:uFill>
              </a:rPr>
              <a:t>Psychophysics</a:t>
            </a:r>
            <a:r>
              <a:rPr lang="en-CA" sz="3200" b="1" dirty="0">
                <a:uFill>
                  <a:solidFill/>
                </a:uFill>
              </a:rPr>
              <a:t>: </a:t>
            </a:r>
            <a:r>
              <a:rPr lang="en-CA" sz="2400" dirty="0">
                <a:uFill>
                  <a:solidFill/>
                </a:uFill>
              </a:rPr>
              <a:t>The science of defining quantitative relationships between physical and psychological (subjective) events</a:t>
            </a:r>
          </a:p>
          <a:p>
            <a:endParaRPr lang="en-CA" dirty="0"/>
          </a:p>
        </p:txBody>
      </p:sp>
      <p:grpSp>
        <p:nvGrpSpPr>
          <p:cNvPr id="9" name="Group 140"/>
          <p:cNvGrpSpPr/>
          <p:nvPr/>
        </p:nvGrpSpPr>
        <p:grpSpPr>
          <a:xfrm>
            <a:off x="5950205" y="182880"/>
            <a:ext cx="4791826" cy="6430527"/>
            <a:chOff x="-101599" y="-63500"/>
            <a:chExt cx="4791825" cy="6430525"/>
          </a:xfrm>
        </p:grpSpPr>
        <p:pic>
          <p:nvPicPr>
            <p:cNvPr id="10" name="Yantis1e_01UN04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88626" cy="61638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1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1600" y="-63500"/>
              <a:ext cx="4791826" cy="643052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79729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Can we Study Sensation and Perception?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Psychologists look at behavioural responses</a:t>
            </a:r>
          </a:p>
          <a:p>
            <a:r>
              <a:rPr lang="en-CA" sz="2800" b="1" dirty="0" smtClean="0"/>
              <a:t>Absolute threshold – </a:t>
            </a:r>
            <a:r>
              <a:rPr lang="en-CA" sz="2800" dirty="0" smtClean="0"/>
              <a:t>Minimum intensity of a physical stimulus that can just be detected by an observer</a:t>
            </a:r>
          </a:p>
          <a:p>
            <a:r>
              <a:rPr lang="en-CA" sz="2800" b="1" dirty="0" smtClean="0"/>
              <a:t>Difference threshold – </a:t>
            </a:r>
            <a:r>
              <a:rPr lang="en-CA" sz="2800" dirty="0" smtClean="0"/>
              <a:t>The minimum difference between two stimuli that allows an observer to perceive the two stimuli are different.</a:t>
            </a:r>
          </a:p>
          <a:p>
            <a:r>
              <a:rPr lang="en-CA" sz="2800" b="1" dirty="0" smtClean="0"/>
              <a:t>Noise in neural activity – </a:t>
            </a:r>
            <a:r>
              <a:rPr lang="en-CA" sz="2800" dirty="0"/>
              <a:t>The minimum difference between two stimuli that allows an observer to perceive the two stimuli are different.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56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Absolute Threshold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 smtClean="0"/>
              <a:t>Method of Adjustment – </a:t>
            </a:r>
            <a:r>
              <a:rPr lang="en-CA" dirty="0" smtClean="0"/>
              <a:t>Participant observes a stimulus and adjusts a knob that directly controls the intensity of the stimulus. Average is the final estimate.</a:t>
            </a:r>
          </a:p>
          <a:p>
            <a:endParaRPr lang="en-CA" dirty="0" smtClean="0"/>
          </a:p>
          <a:p>
            <a:r>
              <a:rPr lang="en-CA" sz="2800" b="1" dirty="0" smtClean="0"/>
              <a:t>Method of Constant Stimuli – </a:t>
            </a:r>
            <a:r>
              <a:rPr lang="en-CA" dirty="0" smtClean="0"/>
              <a:t>Participant is presented with a fixed set of stimuli covering a range of intensities that are presented repeatedly in random order, and the participant must indicate whether or not each stimulus was detected. </a:t>
            </a:r>
          </a:p>
          <a:p>
            <a:endParaRPr lang="en-CA" dirty="0"/>
          </a:p>
          <a:p>
            <a:pPr marL="1471400" lvl="8" indent="0">
              <a:buNone/>
            </a:pPr>
            <a:r>
              <a:rPr lang="en-CA" dirty="0" smtClean="0"/>
              <a:t>						</a:t>
            </a:r>
            <a:r>
              <a:rPr lang="en-CA" i="1" dirty="0" smtClean="0"/>
              <a:t>Psychometric Function</a:t>
            </a:r>
            <a:endParaRPr lang="en-CA" i="1" dirty="0"/>
          </a:p>
        </p:txBody>
      </p:sp>
      <p:pic>
        <p:nvPicPr>
          <p:cNvPr id="4" name="Yantis1e_01-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921" y="4134656"/>
            <a:ext cx="5501670" cy="21232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939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Absolute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 smtClean="0"/>
              <a:t>Staircase Method – </a:t>
            </a:r>
            <a:r>
              <a:rPr lang="en-CA" dirty="0" smtClean="0"/>
              <a:t>The participant is presented with a stimulus and indicates whether it was detected, and based on that response, the next stimulus is either one step up or one step down in intensity.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Yantis1e_01-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846" y="2624503"/>
            <a:ext cx="5573267" cy="36835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6265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Difference Threshold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 smtClean="0"/>
              <a:t>Just Noticeable Difference – </a:t>
            </a:r>
            <a:r>
              <a:rPr lang="en-CA" dirty="0" smtClean="0"/>
              <a:t>The minimum difference between two stimuli that allow an observer to perceive that the two stimuli are different. </a:t>
            </a:r>
          </a:p>
          <a:p>
            <a:r>
              <a:rPr lang="en-CA" i="1" dirty="0" smtClean="0"/>
              <a:t>Standard stimulus / comparison stimulus </a:t>
            </a:r>
            <a:endParaRPr lang="en-C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136867"/>
            <a:ext cx="8229600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8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Difference Threshold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Method of Adjustment  </a:t>
            </a:r>
          </a:p>
          <a:p>
            <a:r>
              <a:rPr lang="en-CA" dirty="0" smtClean="0"/>
              <a:t>Participant </a:t>
            </a:r>
            <a:r>
              <a:rPr lang="en-CA" dirty="0"/>
              <a:t>observes </a:t>
            </a:r>
            <a:r>
              <a:rPr lang="en-CA" dirty="0" smtClean="0"/>
              <a:t>two stimuli, a standard and comparison, and </a:t>
            </a:r>
            <a:r>
              <a:rPr lang="en-CA" dirty="0"/>
              <a:t>adjusts a </a:t>
            </a:r>
            <a:r>
              <a:rPr lang="en-CA" dirty="0" smtClean="0"/>
              <a:t>knob that </a:t>
            </a:r>
            <a:r>
              <a:rPr lang="en-CA" dirty="0"/>
              <a:t>directly controls the intensity of </a:t>
            </a:r>
            <a:r>
              <a:rPr lang="en-CA" dirty="0" smtClean="0"/>
              <a:t>the comparison stimulus, in order to determine the threshold of difference between the comparison and standard stimulus. The average </a:t>
            </a:r>
            <a:r>
              <a:rPr lang="en-CA" dirty="0"/>
              <a:t>is the final </a:t>
            </a:r>
            <a:r>
              <a:rPr lang="en-CA" dirty="0" smtClean="0"/>
              <a:t>estimate.</a:t>
            </a:r>
          </a:p>
          <a:p>
            <a:endParaRPr lang="en-CA" sz="2800" b="1" dirty="0" smtClean="0"/>
          </a:p>
          <a:p>
            <a:r>
              <a:rPr lang="en-CA" sz="2800" b="1" dirty="0" smtClean="0"/>
              <a:t>Staircase </a:t>
            </a:r>
            <a:r>
              <a:rPr lang="en-CA" sz="2800" b="1" dirty="0"/>
              <a:t>Method </a:t>
            </a:r>
            <a:endParaRPr lang="en-CA" sz="2800" b="1" dirty="0" smtClean="0"/>
          </a:p>
          <a:p>
            <a:r>
              <a:rPr lang="en-CA" dirty="0" smtClean="0"/>
              <a:t>The </a:t>
            </a:r>
            <a:r>
              <a:rPr lang="en-CA" dirty="0"/>
              <a:t>participant is presented with </a:t>
            </a:r>
            <a:r>
              <a:rPr lang="en-CA" dirty="0" smtClean="0"/>
              <a:t>two stimuli </a:t>
            </a:r>
            <a:r>
              <a:rPr lang="en-CA" dirty="0"/>
              <a:t>and indicates whether </a:t>
            </a:r>
            <a:r>
              <a:rPr lang="en-CA" dirty="0" smtClean="0"/>
              <a:t>they were the same or different, and </a:t>
            </a:r>
            <a:r>
              <a:rPr lang="en-CA" dirty="0"/>
              <a:t>based on that response, the next stimulus is either one step up or one step down in </a:t>
            </a:r>
            <a:r>
              <a:rPr lang="en-CA" dirty="0" smtClean="0"/>
              <a:t>intensity</a:t>
            </a:r>
            <a:r>
              <a:rPr lang="en-CA" dirty="0"/>
              <a:t> </a:t>
            </a:r>
            <a:r>
              <a:rPr lang="en-CA" dirty="0" smtClean="0"/>
              <a:t>from the standard stimulus. </a:t>
            </a:r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9443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Difference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01185" cy="4023360"/>
          </a:xfrm>
        </p:spPr>
        <p:txBody>
          <a:bodyPr/>
          <a:lstStyle/>
          <a:p>
            <a:r>
              <a:rPr lang="en-CA" sz="3200" b="1" dirty="0"/>
              <a:t>Method of Constant Stimuli </a:t>
            </a:r>
          </a:p>
          <a:p>
            <a:r>
              <a:rPr lang="en-CA" sz="1800" dirty="0"/>
              <a:t>Participant is presented with a fixed set of stimuli covering a range of intensities that are presented repeatedly in random order, and the participant must indicate whether or not each stimulus was detected. </a:t>
            </a:r>
            <a:endParaRPr lang="en-CA" sz="1800" dirty="0" smtClean="0"/>
          </a:p>
          <a:p>
            <a:endParaRPr lang="en-CA" sz="1800" dirty="0"/>
          </a:p>
          <a:p>
            <a:r>
              <a:rPr lang="en-CA" sz="1800" dirty="0"/>
              <a:t>JND = (75% score – 25% score) / 2 </a:t>
            </a:r>
            <a:endParaRPr lang="en-CA" sz="1800" dirty="0" smtClean="0"/>
          </a:p>
          <a:p>
            <a:endParaRPr lang="en-CA" sz="1800" dirty="0"/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49" y="1845734"/>
            <a:ext cx="4373812" cy="44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Reality &amp; Representations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4000" dirty="0" smtClean="0"/>
          </a:p>
          <a:p>
            <a:pPr marL="0" indent="0">
              <a:buNone/>
            </a:pPr>
            <a:r>
              <a:rPr lang="en-CA" sz="4000" dirty="0" smtClean="0"/>
              <a:t>How do you know if the things we sense and perceive are real?</a:t>
            </a:r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 smtClean="0">
                <a:hlinkClick r:id="rId2"/>
              </a:rPr>
              <a:t>Do we see reality as it is?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745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671464" cy="4023360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>
                <a:hlinkClick r:id="rId2"/>
              </a:rPr>
              <a:t>Weber’s Law</a:t>
            </a:r>
            <a:endParaRPr lang="en-CA" sz="3600" dirty="0"/>
          </a:p>
          <a:p>
            <a:r>
              <a:rPr lang="en-CA" dirty="0" smtClean="0">
                <a:uFill>
                  <a:solidFill/>
                </a:uFill>
                <a:sym typeface="Helvetica Neue"/>
              </a:rPr>
              <a:t>The </a:t>
            </a:r>
            <a:r>
              <a:rPr lang="en-CA" dirty="0">
                <a:uFill>
                  <a:solidFill/>
                </a:uFill>
                <a:sym typeface="Helvetica Neue"/>
              </a:rPr>
              <a:t>smallest change in a stimulus (e.g., the weight of an object) that can be detected is a </a:t>
            </a:r>
            <a:r>
              <a:rPr lang="en-CA" dirty="0" smtClean="0">
                <a:uFill>
                  <a:solidFill/>
                </a:uFill>
                <a:sym typeface="Helvetica Neue"/>
              </a:rPr>
              <a:t>constant proportion of 2% of the </a:t>
            </a:r>
            <a:r>
              <a:rPr lang="en-CA" dirty="0">
                <a:uFill>
                  <a:solidFill/>
                </a:uFill>
                <a:sym typeface="Helvetica Neue"/>
              </a:rPr>
              <a:t>stimulus </a:t>
            </a:r>
            <a:r>
              <a:rPr lang="en-CA" dirty="0" smtClean="0">
                <a:uFill>
                  <a:solidFill/>
                </a:uFill>
                <a:sym typeface="Helvetica Neue"/>
              </a:rPr>
              <a:t>level. </a:t>
            </a:r>
            <a:endParaRPr lang="en-CA" dirty="0">
              <a:uFill>
                <a:solidFill/>
              </a:uFill>
              <a:sym typeface="Helvetica Neue"/>
            </a:endParaRPr>
          </a:p>
          <a:p>
            <a:pPr marL="40639" marR="40639" lvl="0">
              <a:lnSpc>
                <a:spcPct val="0"/>
              </a:lnSpc>
              <a:spcBef>
                <a:spcPts val="2200"/>
              </a:spcBef>
              <a:buClr>
                <a:srgbClr val="000000"/>
              </a:buClr>
              <a:buFont typeface="Arial"/>
              <a:defRPr sz="1800"/>
            </a:pPr>
            <a:r>
              <a:rPr lang="en-CA" dirty="0" smtClean="0">
                <a:uFill>
                  <a:solidFill/>
                </a:uFill>
                <a:sym typeface="Helvetica Neue"/>
              </a:rPr>
              <a:t>For </a:t>
            </a:r>
            <a:r>
              <a:rPr lang="en-CA" dirty="0">
                <a:uFill>
                  <a:solidFill/>
                </a:uFill>
                <a:sym typeface="Helvetica Neue"/>
              </a:rPr>
              <a:t>100g, JND is 2g (or 2</a:t>
            </a:r>
            <a:r>
              <a:rPr lang="en-CA" dirty="0" smtClean="0">
                <a:uFill>
                  <a:solidFill/>
                </a:uFill>
                <a:sym typeface="Helvetica Neue"/>
              </a:rPr>
              <a:t>%)</a:t>
            </a:r>
          </a:p>
          <a:p>
            <a:pPr marL="40639" marR="40639" lvl="0">
              <a:lnSpc>
                <a:spcPct val="0"/>
              </a:lnSpc>
              <a:spcBef>
                <a:spcPts val="2200"/>
              </a:spcBef>
              <a:buClr>
                <a:srgbClr val="000000"/>
              </a:buClr>
              <a:buFont typeface="Arial"/>
              <a:defRPr sz="1800"/>
            </a:pPr>
            <a:r>
              <a:rPr lang="en-CA" dirty="0" smtClean="0">
                <a:uFill>
                  <a:solidFill/>
                </a:uFill>
                <a:sym typeface="Helvetica Neue"/>
              </a:rPr>
              <a:t>For </a:t>
            </a:r>
            <a:r>
              <a:rPr lang="en-CA" dirty="0">
                <a:uFill>
                  <a:solidFill/>
                </a:uFill>
                <a:sym typeface="Helvetica Neue"/>
              </a:rPr>
              <a:t>1000g, JND is 20g (or 2</a:t>
            </a:r>
            <a:r>
              <a:rPr lang="en-CA" dirty="0" smtClean="0">
                <a:uFill>
                  <a:solidFill/>
                </a:uFill>
                <a:sym typeface="Helvetica Neue"/>
              </a:rPr>
              <a:t>%).</a:t>
            </a:r>
          </a:p>
          <a:p>
            <a:pPr marL="0" marR="40639" indent="0">
              <a:spcBef>
                <a:spcPts val="2200"/>
              </a:spcBef>
              <a:buClr>
                <a:srgbClr val="000000"/>
              </a:buClr>
              <a:buNone/>
              <a:defRPr sz="1800"/>
            </a:pPr>
            <a:r>
              <a:rPr lang="en-CA" sz="2800" b="1" dirty="0" smtClean="0">
                <a:uFill>
                  <a:solidFill/>
                </a:uFill>
                <a:sym typeface="Helvetica Neue"/>
              </a:rPr>
              <a:t>Weber’s law:</a:t>
            </a:r>
            <a:r>
              <a:rPr lang="en-CA" sz="2800" dirty="0" smtClean="0">
                <a:uFill>
                  <a:solidFill/>
                </a:uFill>
                <a:sym typeface="Helvetica Neue"/>
              </a:rPr>
              <a:t> </a:t>
            </a:r>
            <a:r>
              <a:rPr lang="en-CA" sz="1800" dirty="0" smtClean="0">
                <a:uFill>
                  <a:solidFill/>
                </a:uFill>
                <a:sym typeface="Helvetica Neue"/>
              </a:rPr>
              <a:t>The principle describing the relationship between stimulus and resulting sensation intensity (</a:t>
            </a:r>
            <a:r>
              <a:rPr lang="en-CA" sz="1800" i="1" dirty="0" smtClean="0">
                <a:uFill>
                  <a:solidFill/>
                </a:uFill>
                <a:sym typeface="Helvetica Neue"/>
              </a:rPr>
              <a:t>l</a:t>
            </a:r>
            <a:r>
              <a:rPr lang="en-CA" sz="1800" dirty="0" smtClean="0">
                <a:uFill>
                  <a:solidFill/>
                </a:uFill>
                <a:sym typeface="Helvetica Neue"/>
              </a:rPr>
              <a:t>) that says the JND is a constant fraction (</a:t>
            </a:r>
            <a:r>
              <a:rPr lang="en-CA" sz="1800" i="1" dirty="0" smtClean="0">
                <a:uFill>
                  <a:solidFill/>
                </a:uFill>
                <a:sym typeface="Helvetica Neue"/>
              </a:rPr>
              <a:t>k) </a:t>
            </a:r>
            <a:r>
              <a:rPr lang="en-CA" sz="1800" dirty="0" smtClean="0">
                <a:uFill>
                  <a:solidFill/>
                </a:uFill>
                <a:sym typeface="Helvetica Neue"/>
              </a:rPr>
              <a:t>of the comparison stimulus.</a:t>
            </a:r>
          </a:p>
          <a:p>
            <a:pPr marL="40639" marR="40639">
              <a:lnSpc>
                <a:spcPct val="20000"/>
              </a:lnSpc>
              <a:spcBef>
                <a:spcPts val="2200"/>
              </a:spcBef>
              <a:buClr>
                <a:srgbClr val="000000"/>
              </a:buClr>
              <a:buFont typeface="Arial"/>
              <a:buChar char=" "/>
              <a:defRPr sz="1800"/>
            </a:pPr>
            <a:r>
              <a:rPr lang="en-CA" sz="2400" i="1" dirty="0" smtClean="0">
                <a:uFill>
                  <a:solidFill/>
                </a:uFill>
                <a:sym typeface="Helvetica Neue"/>
              </a:rPr>
              <a:t>JND=kl</a:t>
            </a:r>
          </a:p>
          <a:p>
            <a:pPr marL="40639" marR="40639">
              <a:lnSpc>
                <a:spcPct val="20000"/>
              </a:lnSpc>
              <a:spcBef>
                <a:spcPts val="2200"/>
              </a:spcBef>
              <a:buClr>
                <a:srgbClr val="000000"/>
              </a:buClr>
              <a:buFont typeface="Arial"/>
              <a:buChar char=" "/>
              <a:defRPr sz="1800"/>
            </a:pPr>
            <a:r>
              <a:rPr lang="en-CA" sz="2400" i="1" dirty="0" smtClean="0">
                <a:uFill>
                  <a:solidFill/>
                </a:uFill>
                <a:sym typeface="Helvetica Neue"/>
              </a:rPr>
              <a:t>JND=k </a:t>
            </a:r>
            <a:r>
              <a:rPr lang="en-CA" sz="2400" i="1" dirty="0">
                <a:uFill>
                  <a:solidFill/>
                </a:uFill>
                <a:sym typeface="Helvetica Neue"/>
              </a:rPr>
              <a:t>(weber fraction) l(Intensity)</a:t>
            </a:r>
          </a:p>
          <a:p>
            <a:pPr marL="40639" marR="40639" lvl="0">
              <a:spcBef>
                <a:spcPts val="2200"/>
              </a:spcBef>
              <a:buClr>
                <a:srgbClr val="000000"/>
              </a:buClr>
              <a:buFont typeface="Arial"/>
              <a:defRPr sz="1800"/>
            </a:pPr>
            <a:endParaRPr lang="en-CA" sz="2400" i="1" dirty="0">
              <a:uFill>
                <a:solidFill/>
              </a:uFill>
              <a:sym typeface="Helvetica Neue"/>
            </a:endParaRPr>
          </a:p>
          <a:p>
            <a:endParaRPr lang="en-CA" sz="3600" dirty="0" smtClean="0"/>
          </a:p>
          <a:p>
            <a:endParaRPr lang="en-CA" sz="3600" dirty="0" smtClean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Ernest Weber </a:t>
            </a:r>
            <a:r>
              <a:rPr lang="en-CA" sz="2800" dirty="0" smtClean="0"/>
              <a:t>(1795 – 1878)</a:t>
            </a:r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06070"/>
            <a:ext cx="1247031" cy="1631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43" y="3201750"/>
            <a:ext cx="3607003" cy="29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5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Psychophysical Scaling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1836115"/>
            <a:ext cx="10058400" cy="746219"/>
          </a:xfrm>
        </p:spPr>
        <p:txBody>
          <a:bodyPr>
            <a:normAutofit fontScale="77500" lnSpcReduction="20000"/>
          </a:bodyPr>
          <a:lstStyle/>
          <a:p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process of measuring how changes in stimulus intensity relates to changes in perceived intensity. </a:t>
            </a:r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3000" b="1" dirty="0" smtClean="0">
                <a:uFill>
                  <a:solidFill/>
                </a:uFill>
                <a:sym typeface="Helvetica Neue"/>
              </a:rPr>
              <a:t>Fechner’s law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1800" dirty="0" smtClean="0">
                <a:uFill>
                  <a:solidFill/>
                </a:uFill>
                <a:sym typeface="Helvetica Neue"/>
              </a:rPr>
              <a:t>Variant </a:t>
            </a:r>
            <a:r>
              <a:rPr lang="en-CA" sz="1800" dirty="0">
                <a:uFill>
                  <a:solidFill/>
                </a:uFill>
                <a:sym typeface="Helvetica Neue"/>
              </a:rPr>
              <a:t>of Weber’s law, </a:t>
            </a:r>
            <a:r>
              <a:rPr lang="en-CA" sz="1800" dirty="0" smtClean="0">
                <a:uFill>
                  <a:solidFill/>
                </a:uFill>
                <a:sym typeface="Helvetica Neue"/>
              </a:rPr>
              <a:t>a </a:t>
            </a:r>
            <a:r>
              <a:rPr lang="en-CA" sz="1800" dirty="0">
                <a:uFill>
                  <a:solidFill/>
                </a:uFill>
                <a:sym typeface="Helvetica Neue"/>
              </a:rPr>
              <a:t>principle describing the relationship between the perceived intensity (S) of a stimulus as it changes in comparison to the natural log ratio between the physical intensity (</a:t>
            </a:r>
            <a:r>
              <a:rPr lang="en-CA" sz="1800" i="1" dirty="0">
                <a:uFill>
                  <a:solidFill/>
                </a:uFill>
                <a:sym typeface="Helvetica Neue"/>
              </a:rPr>
              <a:t>I</a:t>
            </a:r>
            <a:r>
              <a:rPr lang="en-CA" sz="1800" dirty="0">
                <a:uFill>
                  <a:solidFill/>
                </a:uFill>
                <a:sym typeface="Helvetica Neue"/>
              </a:rPr>
              <a:t>) and the intensity at absolute threshold (</a:t>
            </a:r>
            <a:r>
              <a:rPr lang="en-CA" sz="1800" i="1" dirty="0">
                <a:uFill>
                  <a:solidFill/>
                </a:uFill>
                <a:sym typeface="Helvetica Neue"/>
              </a:rPr>
              <a:t>I</a:t>
            </a:r>
            <a:r>
              <a:rPr lang="en-CA" sz="1800" i="1" baseline="-5999" dirty="0">
                <a:uFill>
                  <a:solidFill/>
                </a:uFill>
                <a:sym typeface="Helvetica Neue"/>
              </a:rPr>
              <a:t>o</a:t>
            </a:r>
            <a:r>
              <a:rPr lang="en-CA" sz="1800" dirty="0" smtClean="0">
                <a:uFill>
                  <a:solidFill/>
                </a:uFill>
                <a:sym typeface="Helvetica Neue"/>
              </a:rPr>
              <a:t>).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b="1" i="1" dirty="0">
                <a:uFill>
                  <a:solidFill/>
                </a:uFill>
                <a:sym typeface="Helvetica Neue"/>
              </a:rPr>
              <a:t>S = k ln I/I</a:t>
            </a:r>
            <a:r>
              <a:rPr lang="en-CA" sz="2000" b="1" i="1" baseline="-5999" dirty="0">
                <a:uFill>
                  <a:solidFill/>
                </a:uFill>
                <a:sym typeface="Helvetica Neue"/>
              </a:rPr>
              <a:t>o</a:t>
            </a:r>
            <a:endParaRPr lang="en-CA" sz="2000" b="1" i="1" dirty="0">
              <a:uFill>
                <a:solidFill/>
              </a:uFill>
              <a:sym typeface="Helvetica Neue"/>
            </a:endParaRP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b="1" i="1" dirty="0" smtClean="0">
                <a:uFill>
                  <a:solidFill/>
                </a:uFill>
                <a:sym typeface="Helvetica Neue"/>
              </a:rPr>
              <a:t>S (perceived stimulus intensity  = 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b="1" i="1" dirty="0" smtClean="0">
                <a:uFill>
                  <a:solidFill/>
                </a:uFill>
                <a:sym typeface="Helvetica Neue"/>
              </a:rPr>
              <a:t>k (weber fraction) 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b="1" i="1" dirty="0" smtClean="0">
                <a:uFill>
                  <a:solidFill/>
                </a:uFill>
                <a:sym typeface="Helvetica Neue"/>
              </a:rPr>
              <a:t>ln I/I</a:t>
            </a:r>
            <a:r>
              <a:rPr lang="en-CA" sz="2000" b="1" i="1" baseline="-5999" dirty="0" smtClean="0">
                <a:uFill>
                  <a:solidFill/>
                </a:uFill>
                <a:sym typeface="Helvetica Neue"/>
              </a:rPr>
              <a:t>o </a:t>
            </a:r>
            <a:r>
              <a:rPr lang="en-CA" sz="2000" b="1" i="1" dirty="0" smtClean="0">
                <a:uFill>
                  <a:solidFill/>
                </a:uFill>
                <a:sym typeface="Helvetica Neue"/>
              </a:rPr>
              <a:t>(natural logarithm of the ratio of the stimulus intensity) </a:t>
            </a:r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CA" dirty="0">
              <a:uFill>
                <a:solidFill/>
              </a:uFill>
              <a:sym typeface="Helvetica Neue"/>
            </a:endParaRPr>
          </a:p>
          <a:p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637226"/>
            <a:ext cx="4937125" cy="3269473"/>
          </a:xfrm>
        </p:spPr>
      </p:pic>
    </p:spTree>
    <p:extLst>
      <p:ext uri="{BB962C8B-B14F-4D97-AF65-F5344CB8AC3E}">
        <p14:creationId xmlns:p14="http://schemas.microsoft.com/office/powerpoint/2010/main" val="96681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Psychophysical Scaling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1836115"/>
            <a:ext cx="10058400" cy="746219"/>
          </a:xfrm>
        </p:spPr>
        <p:txBody>
          <a:bodyPr>
            <a:normAutofit fontScale="77500" lnSpcReduction="20000"/>
          </a:bodyPr>
          <a:lstStyle/>
          <a:p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process of measuring how changes in stimulus intensity relates to changes in perceived intensity. </a:t>
            </a:r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3000" b="1" dirty="0" smtClean="0">
                <a:uFill>
                  <a:solidFill/>
                </a:uFill>
                <a:sym typeface="Helvetica Neue"/>
              </a:rPr>
              <a:t>Stevens Law</a:t>
            </a:r>
          </a:p>
          <a:p>
            <a:pPr marL="40639" marR="40639" lvl="2" indent="0">
              <a:spcBef>
                <a:spcPts val="700"/>
              </a:spcBef>
              <a:buClr>
                <a:srgbClr val="000000"/>
              </a:buClr>
              <a:buNone/>
              <a:defRPr sz="1800"/>
            </a:pPr>
            <a:r>
              <a:rPr lang="en-CA" sz="1800" dirty="0">
                <a:uFill>
                  <a:solidFill/>
                </a:uFill>
                <a:sym typeface="Helvetica Neue"/>
              </a:rPr>
              <a:t>R</a:t>
            </a:r>
            <a:r>
              <a:rPr lang="en-CA" sz="1800" dirty="0" smtClean="0">
                <a:uFill>
                  <a:solidFill/>
                </a:uFill>
                <a:sym typeface="Helvetica Neue"/>
              </a:rPr>
              <a:t>elationship </a:t>
            </a:r>
            <a:r>
              <a:rPr lang="en-CA" sz="1800" dirty="0">
                <a:uFill>
                  <a:solidFill/>
                </a:uFill>
                <a:sym typeface="Helvetica Neue"/>
              </a:rPr>
              <a:t>between the </a:t>
            </a:r>
            <a:r>
              <a:rPr lang="en-CA" sz="1800" dirty="0" smtClean="0">
                <a:uFill>
                  <a:solidFill/>
                </a:uFill>
                <a:sym typeface="Helvetica Neue"/>
              </a:rPr>
              <a:t>perceived </a:t>
            </a:r>
            <a:r>
              <a:rPr lang="en-CA" sz="1800" dirty="0">
                <a:uFill>
                  <a:solidFill/>
                </a:uFill>
                <a:sym typeface="Helvetica Neue"/>
              </a:rPr>
              <a:t>intensity of a stimulus (S), its physical </a:t>
            </a:r>
            <a:r>
              <a:rPr lang="en-CA" sz="1800" dirty="0" smtClean="0">
                <a:uFill>
                  <a:solidFill/>
                </a:uFill>
                <a:sym typeface="Helvetica Neue"/>
              </a:rPr>
              <a:t>intensity </a:t>
            </a:r>
            <a:r>
              <a:rPr lang="en-CA" sz="1800" dirty="0">
                <a:uFill>
                  <a:solidFill/>
                </a:uFill>
                <a:sym typeface="Helvetica Neue"/>
              </a:rPr>
              <a:t>(</a:t>
            </a:r>
            <a:r>
              <a:rPr lang="en-CA" sz="1800" i="1" dirty="0">
                <a:uFill>
                  <a:solidFill/>
                </a:uFill>
                <a:sym typeface="Helvetica Neue"/>
              </a:rPr>
              <a:t>I</a:t>
            </a:r>
            <a:r>
              <a:rPr lang="en-CA" sz="1800" dirty="0">
                <a:uFill>
                  <a:solidFill/>
                </a:uFill>
                <a:sym typeface="Helvetica Neue"/>
              </a:rPr>
              <a:t>), the exponent </a:t>
            </a:r>
            <a:r>
              <a:rPr lang="en-CA" sz="1800" i="1" dirty="0">
                <a:uFill>
                  <a:solidFill/>
                </a:uFill>
                <a:sym typeface="Helvetica Neue"/>
              </a:rPr>
              <a:t>n </a:t>
            </a:r>
            <a:r>
              <a:rPr lang="en-CA" sz="1800" dirty="0">
                <a:uFill>
                  <a:solidFill/>
                </a:uFill>
                <a:sym typeface="Helvetica Neue"/>
              </a:rPr>
              <a:t>is different for each perceptual dimension, and </a:t>
            </a:r>
            <a:r>
              <a:rPr lang="en-CA" sz="1800" i="1" dirty="0">
                <a:uFill>
                  <a:solidFill/>
                </a:uFill>
                <a:sym typeface="Helvetica Neue"/>
              </a:rPr>
              <a:t>c </a:t>
            </a:r>
            <a:r>
              <a:rPr lang="en-CA" sz="1800" dirty="0">
                <a:uFill>
                  <a:solidFill/>
                </a:uFill>
                <a:sym typeface="Helvetica Neue"/>
              </a:rPr>
              <a:t>is the constant that depends on which units are being used for </a:t>
            </a:r>
            <a:r>
              <a:rPr lang="en-CA" sz="1800" i="1" dirty="0">
                <a:uFill>
                  <a:solidFill/>
                </a:uFill>
                <a:sym typeface="Helvetica Neue"/>
              </a:rPr>
              <a:t>S </a:t>
            </a:r>
            <a:r>
              <a:rPr lang="en-CA" sz="1800" dirty="0">
                <a:uFill>
                  <a:solidFill/>
                </a:uFill>
                <a:sym typeface="Helvetica Neue"/>
              </a:rPr>
              <a:t>and </a:t>
            </a:r>
            <a:r>
              <a:rPr lang="en-CA" sz="1800" i="1" dirty="0">
                <a:uFill>
                  <a:solidFill/>
                </a:uFill>
                <a:sym typeface="Helvetica Neue"/>
              </a:rPr>
              <a:t>I</a:t>
            </a:r>
            <a:r>
              <a:rPr lang="en-CA" sz="1800" dirty="0">
                <a:uFill>
                  <a:solidFill/>
                </a:uFill>
                <a:sym typeface="Helvetica Neue"/>
              </a:rPr>
              <a:t>.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sz="2000" b="1" dirty="0">
                <a:uFill>
                  <a:solidFill/>
                </a:uFill>
                <a:sym typeface="Helvetica Neue"/>
              </a:rPr>
              <a:t>S = </a:t>
            </a:r>
            <a:r>
              <a:rPr lang="en-CA" sz="2000" b="1" i="1" dirty="0" err="1" smtClean="0">
                <a:uFill>
                  <a:solidFill/>
                </a:uFill>
                <a:sym typeface="Helvetica Neue"/>
              </a:rPr>
              <a:t>cl</a:t>
            </a:r>
            <a:r>
              <a:rPr lang="en-CA" sz="2000" b="1" i="1" baseline="31999" dirty="0" err="1" smtClean="0">
                <a:uFill>
                  <a:solidFill/>
                </a:uFill>
                <a:sym typeface="Helvetica Neue"/>
              </a:rPr>
              <a:t>n</a:t>
            </a:r>
            <a:endParaRPr lang="en-CA" sz="2000" b="1" i="1" baseline="31999" dirty="0" smtClean="0">
              <a:uFill>
                <a:solidFill/>
              </a:uFill>
              <a:sym typeface="Helvetica Neue"/>
            </a:endParaRP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b="1" i="1" dirty="0" smtClean="0">
                <a:uFill>
                  <a:solidFill/>
                </a:uFill>
                <a:sym typeface="Helvetica Neue"/>
              </a:rPr>
              <a:t>S </a:t>
            </a:r>
            <a:r>
              <a:rPr lang="en-CA" b="1" i="1" dirty="0">
                <a:uFill>
                  <a:solidFill/>
                </a:uFill>
                <a:sym typeface="Helvetica Neue"/>
              </a:rPr>
              <a:t>(perceived stimulus </a:t>
            </a:r>
            <a:r>
              <a:rPr lang="en-CA" b="1" i="1" dirty="0" smtClean="0">
                <a:uFill>
                  <a:solidFill/>
                </a:uFill>
                <a:sym typeface="Helvetica Neue"/>
              </a:rPr>
              <a:t>intensity)  </a:t>
            </a:r>
            <a:r>
              <a:rPr lang="en-CA" b="1" i="1" dirty="0">
                <a:uFill>
                  <a:solidFill/>
                </a:uFill>
                <a:sym typeface="Helvetica Neue"/>
              </a:rPr>
              <a:t>= </a:t>
            </a:r>
            <a:endParaRPr lang="en-CA" b="1" i="1" dirty="0" smtClean="0">
              <a:uFill>
                <a:solidFill/>
              </a:uFill>
              <a:sym typeface="Helvetica Neue"/>
            </a:endParaRP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b="1" i="1" dirty="0" smtClean="0">
                <a:uFill>
                  <a:solidFill/>
                </a:uFill>
                <a:sym typeface="Helvetica Neue"/>
              </a:rPr>
              <a:t>I (physical intensity) 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b="1" i="1" dirty="0" smtClean="0">
                <a:uFill>
                  <a:solidFill/>
                </a:uFill>
                <a:sym typeface="Helvetica Neue"/>
              </a:rPr>
              <a:t>C (constant)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CA" b="1" i="1" dirty="0">
                <a:uFill>
                  <a:solidFill/>
                </a:uFill>
                <a:sym typeface="Helvetica Neue"/>
              </a:rPr>
              <a:t>n</a:t>
            </a:r>
            <a:r>
              <a:rPr lang="en-CA" b="1" i="1" dirty="0" smtClean="0">
                <a:uFill>
                  <a:solidFill/>
                </a:uFill>
                <a:sym typeface="Helvetica Neue"/>
              </a:rPr>
              <a:t> (exponent)</a:t>
            </a:r>
            <a:endParaRPr lang="en-CA" b="1" i="1" dirty="0">
              <a:uFill>
                <a:solidFill/>
              </a:uFill>
              <a:sym typeface="Helvetica Neue"/>
            </a:endParaRP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91" y="2377508"/>
            <a:ext cx="3408228" cy="3378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24" y="3828498"/>
            <a:ext cx="3785616" cy="23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72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Action Potentials - Recap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92567"/>
            <a:ext cx="4308653" cy="3743038"/>
          </a:xfrm>
        </p:spPr>
      </p:pic>
    </p:spTree>
    <p:extLst>
      <p:ext uri="{BB962C8B-B14F-4D97-AF65-F5344CB8AC3E}">
        <p14:creationId xmlns:p14="http://schemas.microsoft.com/office/powerpoint/2010/main" val="7546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Noise in Neural Activity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3" y="2074545"/>
            <a:ext cx="8229600" cy="3566160"/>
          </a:xfrm>
        </p:spPr>
      </p:pic>
    </p:spTree>
    <p:extLst>
      <p:ext uri="{BB962C8B-B14F-4D97-AF65-F5344CB8AC3E}">
        <p14:creationId xmlns:p14="http://schemas.microsoft.com/office/powerpoint/2010/main" val="134958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92" y="185712"/>
            <a:ext cx="9484869" cy="5972827"/>
          </a:xfrm>
        </p:spPr>
      </p:pic>
    </p:spTree>
    <p:extLst>
      <p:ext uri="{BB962C8B-B14F-4D97-AF65-F5344CB8AC3E}">
        <p14:creationId xmlns:p14="http://schemas.microsoft.com/office/powerpoint/2010/main" val="15115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Signal Detection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Signal Detection Theory – A framework for measuring how people make decisions based on noisy perceptual evidence. It provides a way to measure perceptual sensitivity apart from decision making style.</a:t>
            </a:r>
            <a:endParaRPr lang="en-CA" dirty="0"/>
          </a:p>
        </p:txBody>
      </p:sp>
      <p:pic>
        <p:nvPicPr>
          <p:cNvPr id="5" name="Yantis1E_01-20.jpg"/>
          <p:cNvPicPr/>
          <p:nvPr/>
        </p:nvPicPr>
        <p:blipFill>
          <a:blip r:embed="rId2">
            <a:extLst/>
          </a:blip>
          <a:srcRect l="14445" r="11332" b="67888"/>
          <a:stretch>
            <a:fillRect/>
          </a:stretch>
        </p:blipFill>
        <p:spPr>
          <a:xfrm>
            <a:off x="302260" y="2809036"/>
            <a:ext cx="5936768" cy="2878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Yantis1E_01-20.jpg"/>
          <p:cNvPicPr/>
          <p:nvPr/>
        </p:nvPicPr>
        <p:blipFill>
          <a:blip r:embed="rId2">
            <a:extLst/>
          </a:blip>
          <a:srcRect l="12789" t="37831" b="4291"/>
          <a:stretch>
            <a:fillRect/>
          </a:stretch>
        </p:blipFill>
        <p:spPr>
          <a:xfrm>
            <a:off x="6125446" y="2406700"/>
            <a:ext cx="5030234" cy="37415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1412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Receiver Operating Characteristic Plot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a signal detection experiment, it is a curve representing the quality of a participant’s performance.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03" y="2187245"/>
            <a:ext cx="4253749" cy="4072738"/>
          </a:xfrm>
          <a:prstGeom prst="rect">
            <a:avLst/>
          </a:prstGeom>
        </p:spPr>
      </p:pic>
      <p:pic>
        <p:nvPicPr>
          <p:cNvPr id="5" name="Yantis1E_01-20.jpg"/>
          <p:cNvPicPr/>
          <p:nvPr/>
        </p:nvPicPr>
        <p:blipFill>
          <a:blip r:embed="rId3">
            <a:extLst/>
          </a:blip>
          <a:srcRect l="12789" t="37831" b="4291"/>
          <a:stretch>
            <a:fillRect/>
          </a:stretch>
        </p:blipFill>
        <p:spPr>
          <a:xfrm>
            <a:off x="1385196" y="2414016"/>
            <a:ext cx="5030234" cy="37415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5184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Sensitivity and Bias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800" b="1" dirty="0" smtClean="0"/>
              <a:t>Decision-making bias</a:t>
            </a:r>
          </a:p>
          <a:p>
            <a:r>
              <a:rPr lang="en-CA" dirty="0" smtClean="0"/>
              <a:t>In a signal detection experiment, a participant’s tendency to be liberal or conservative in deciding whether a signal was detected; indicated by the value of the participant’s decision criteria.</a:t>
            </a:r>
          </a:p>
          <a:p>
            <a:r>
              <a:rPr lang="en-CA" sz="2800" b="1" dirty="0" smtClean="0"/>
              <a:t>d’ (d-prime) </a:t>
            </a:r>
          </a:p>
          <a:p>
            <a:r>
              <a:rPr lang="en-CA" dirty="0" smtClean="0"/>
              <a:t>Difference between means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99" y="2092147"/>
            <a:ext cx="5478565" cy="35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3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10" y="208153"/>
            <a:ext cx="8727033" cy="5976838"/>
          </a:xfrm>
        </p:spPr>
      </p:pic>
    </p:spTree>
    <p:extLst>
      <p:ext uri="{BB962C8B-B14F-4D97-AF65-F5344CB8AC3E}">
        <p14:creationId xmlns:p14="http://schemas.microsoft.com/office/powerpoint/2010/main" val="37223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antis1e_01-TB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55" y="105246"/>
            <a:ext cx="6011850" cy="61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79" y="224941"/>
            <a:ext cx="8528913" cy="58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35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Mapping the Brain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Neurons – Function of and Types if Neurons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Bittersweet Biology – Action Potentials</a:t>
            </a:r>
            <a:endParaRPr lang="en-CA" dirty="0" smtClean="0"/>
          </a:p>
          <a:p>
            <a:r>
              <a:rPr lang="en-CA" dirty="0" smtClean="0">
                <a:hlinkClick r:id="rId5"/>
              </a:rPr>
              <a:t>Hearing test</a:t>
            </a:r>
            <a:endParaRPr lang="en-CA" dirty="0" smtClean="0"/>
          </a:p>
          <a:p>
            <a:r>
              <a:rPr lang="en-CA" dirty="0" smtClean="0">
                <a:hlinkClick r:id="rId6"/>
              </a:rPr>
              <a:t>Signal Detection Test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8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96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Sensation and Perception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5734"/>
            <a:ext cx="5032858" cy="439015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9" y="2006668"/>
            <a:ext cx="5473161" cy="3304167"/>
          </a:xfrm>
        </p:spPr>
      </p:pic>
    </p:spTree>
    <p:extLst>
      <p:ext uri="{BB962C8B-B14F-4D97-AF65-F5344CB8AC3E}">
        <p14:creationId xmlns:p14="http://schemas.microsoft.com/office/powerpoint/2010/main" val="8372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Neurons and Neural Signals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58" y="1846263"/>
            <a:ext cx="6663409" cy="4022725"/>
          </a:xfrm>
        </p:spPr>
      </p:pic>
    </p:spTree>
    <p:extLst>
      <p:ext uri="{BB962C8B-B14F-4D97-AF65-F5344CB8AC3E}">
        <p14:creationId xmlns:p14="http://schemas.microsoft.com/office/powerpoint/2010/main" val="17369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Neurotransmitters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27" y="1970621"/>
            <a:ext cx="4308653" cy="3743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66726"/>
            <a:ext cx="5420563" cy="37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Action Potential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26971"/>
            <a:ext cx="5006057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56" y="1826971"/>
            <a:ext cx="4512223" cy="417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Transmitting Signals Between Neurons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5"/>
            <a:ext cx="7102346" cy="41088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388352" y="1845735"/>
            <a:ext cx="3767327" cy="4108838"/>
          </a:xfrm>
        </p:spPr>
        <p:txBody>
          <a:bodyPr/>
          <a:lstStyle/>
          <a:p>
            <a:r>
              <a:rPr lang="en-CA" dirty="0" smtClean="0"/>
              <a:t>Excitatory Neurotransmitters – Have excitatory effect on post-synaptic neuron, increasing probability of action potential.   (EPSP; excitatory postsynaptic potential)</a:t>
            </a:r>
          </a:p>
          <a:p>
            <a:endParaRPr lang="en-CA" dirty="0"/>
          </a:p>
          <a:p>
            <a:r>
              <a:rPr lang="en-CA" dirty="0" smtClean="0"/>
              <a:t>Inhibitory Neurotransmitters – Have inhibitory effect </a:t>
            </a:r>
            <a:r>
              <a:rPr lang="en-CA" dirty="0"/>
              <a:t>on post-synaptic neuron, </a:t>
            </a:r>
            <a:r>
              <a:rPr lang="en-CA" dirty="0" smtClean="0"/>
              <a:t>decreasing the probability </a:t>
            </a:r>
            <a:r>
              <a:rPr lang="en-CA" dirty="0"/>
              <a:t>of action potential.   </a:t>
            </a:r>
            <a:r>
              <a:rPr lang="en-CA" dirty="0" smtClean="0"/>
              <a:t>(IPSP; inhibitory post synaptic potential)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1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Brain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24" y="731838"/>
            <a:ext cx="5567426" cy="5257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Cerebral Cortex – Outer most layer of cerebral hemispheres</a:t>
            </a:r>
          </a:p>
          <a:p>
            <a:r>
              <a:rPr lang="en-CA" dirty="0" smtClean="0"/>
              <a:t>Grey – Mainly cell bodies of neurons, makes up cerebral cortex</a:t>
            </a:r>
          </a:p>
          <a:p>
            <a:r>
              <a:rPr lang="en-CA" dirty="0" smtClean="0"/>
              <a:t>White matter – Myelin covered axons of cortical neurons</a:t>
            </a:r>
          </a:p>
          <a:p>
            <a:r>
              <a:rPr lang="en-CA" dirty="0" smtClean="0"/>
              <a:t>Corpus callosum – Major connection between the two </a:t>
            </a:r>
            <a:r>
              <a:rPr lang="en-CA" dirty="0" smtClean="0"/>
              <a:t>hemispheres</a:t>
            </a:r>
            <a:endParaRPr lang="en-CA" dirty="0" smtClean="0"/>
          </a:p>
          <a:p>
            <a:r>
              <a:rPr lang="en-CA" dirty="0" smtClean="0"/>
              <a:t>Gyrus – Elongated bump on the surface of the cerebral hemispheres</a:t>
            </a:r>
          </a:p>
          <a:p>
            <a:r>
              <a:rPr lang="en-CA" dirty="0" smtClean="0"/>
              <a:t>Sulcus – Indentation between two </a:t>
            </a:r>
            <a:r>
              <a:rPr lang="en-CA" dirty="0" err="1" smtClean="0"/>
              <a:t>giri</a:t>
            </a:r>
            <a:r>
              <a:rPr lang="en-CA" dirty="0" smtClean="0"/>
              <a:t> on the surface of the cerebral cortex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8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830</TotalTime>
  <Words>1269</Words>
  <Application>Microsoft Office PowerPoint</Application>
  <PresentationFormat>Widescreen</PresentationFormat>
  <Paragraphs>115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Retrospect</vt:lpstr>
      <vt:lpstr>Fundamentals of Sensation and Perception </vt:lpstr>
      <vt:lpstr>Reality &amp; Representations</vt:lpstr>
      <vt:lpstr>PowerPoint Presentation</vt:lpstr>
      <vt:lpstr>Sensation and Perception</vt:lpstr>
      <vt:lpstr>Neurons and Neural Signals</vt:lpstr>
      <vt:lpstr>Neurotransmitters</vt:lpstr>
      <vt:lpstr>Action Potential</vt:lpstr>
      <vt:lpstr>Transmitting Signals Between Neurons</vt:lpstr>
      <vt:lpstr>The Brain</vt:lpstr>
      <vt:lpstr>The Brain</vt:lpstr>
      <vt:lpstr>Cognitive Neuropsychology</vt:lpstr>
      <vt:lpstr>Functional Neuroimaging</vt:lpstr>
      <vt:lpstr>Gustav Fechner (1801–1887) invented “psychophysics” and is often considered to be the true founder of experimental psychology </vt:lpstr>
      <vt:lpstr>How Can we Study Sensation and Perception?</vt:lpstr>
      <vt:lpstr>Absolute Threshold</vt:lpstr>
      <vt:lpstr>Absolute Threshold</vt:lpstr>
      <vt:lpstr>Difference Threshold</vt:lpstr>
      <vt:lpstr>Difference Threshold</vt:lpstr>
      <vt:lpstr>Difference Threshold</vt:lpstr>
      <vt:lpstr>          Ernest Weber (1795 – 1878)</vt:lpstr>
      <vt:lpstr>Psychophysical Scaling</vt:lpstr>
      <vt:lpstr>Psychophysical Scaling</vt:lpstr>
      <vt:lpstr>Action Potentials - Recap</vt:lpstr>
      <vt:lpstr>Noise in Neural Activity</vt:lpstr>
      <vt:lpstr>PowerPoint Presentation</vt:lpstr>
      <vt:lpstr>Signal Detection Theory</vt:lpstr>
      <vt:lpstr>Receiver Operating Characteristic Plot</vt:lpstr>
      <vt:lpstr>Sensitivity and Bias</vt:lpstr>
      <vt:lpstr>PowerPoint Presentation</vt:lpstr>
      <vt:lpstr>PowerPoint Presentation</vt:lpstr>
      <vt:lpstr>Videos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64</cp:revision>
  <dcterms:created xsi:type="dcterms:W3CDTF">2015-09-08T04:44:55Z</dcterms:created>
  <dcterms:modified xsi:type="dcterms:W3CDTF">2015-09-22T20:48:51Z</dcterms:modified>
</cp:coreProperties>
</file>