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7" r:id="rId3"/>
    <p:sldId id="278" r:id="rId4"/>
    <p:sldId id="279" r:id="rId5"/>
    <p:sldId id="304" r:id="rId6"/>
    <p:sldId id="280" r:id="rId7"/>
    <p:sldId id="281" r:id="rId8"/>
    <p:sldId id="282" r:id="rId9"/>
    <p:sldId id="305" r:id="rId10"/>
    <p:sldId id="306" r:id="rId11"/>
    <p:sldId id="307" r:id="rId12"/>
    <p:sldId id="296" r:id="rId13"/>
    <p:sldId id="308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36" r:id="rId23"/>
    <p:sldId id="317" r:id="rId24"/>
    <p:sldId id="318" r:id="rId25"/>
    <p:sldId id="319" r:id="rId26"/>
    <p:sldId id="320" r:id="rId27"/>
    <p:sldId id="321" r:id="rId28"/>
    <p:sldId id="322" r:id="rId29"/>
    <p:sldId id="323" r:id="rId30"/>
    <p:sldId id="324" r:id="rId31"/>
    <p:sldId id="325" r:id="rId32"/>
    <p:sldId id="326" r:id="rId33"/>
    <p:sldId id="327" r:id="rId34"/>
    <p:sldId id="328" r:id="rId35"/>
    <p:sldId id="329" r:id="rId36"/>
    <p:sldId id="330" r:id="rId37"/>
    <p:sldId id="331" r:id="rId38"/>
    <p:sldId id="333" r:id="rId39"/>
    <p:sldId id="332" r:id="rId40"/>
    <p:sldId id="335" r:id="rId41"/>
    <p:sldId id="334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k Chevrier" initials="EC" lastIdx="1" clrIdx="0">
    <p:extLst>
      <p:ext uri="{19B8F6BF-5375-455C-9EA6-DF929625EA0E}">
        <p15:presenceInfo xmlns:p15="http://schemas.microsoft.com/office/powerpoint/2012/main" userId="371976d59e4c749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263" autoAdjust="0"/>
    <p:restoredTop sz="94660"/>
  </p:normalViewPr>
  <p:slideViewPr>
    <p:cSldViewPr snapToGrid="0">
      <p:cViewPr varScale="1">
        <p:scale>
          <a:sx n="85" d="100"/>
          <a:sy n="85" d="100"/>
        </p:scale>
        <p:origin x="88" y="2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9-21T03:23:56.007" idx="1">
    <p:pos x="10" y="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10/6/2015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10/6/2015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10/6/2015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10/6/2015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10/6/2015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10/6/2015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10/6/2015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10/6/2015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10/6/2015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10/6/2015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10/6/2015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10/6/2015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bNF9QNEQLA" TargetMode="External"/><Relationship Id="rId2" Type="http://schemas.openxmlformats.org/officeDocument/2006/relationships/hyperlink" Target="https://www.youtube.com/watch?v=PNbR_nbfK9c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Ahg6qcgoay4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7DpoavYXMK4&amp;feature=related" TargetMode="External"/><Relationship Id="rId2" Type="http://schemas.openxmlformats.org/officeDocument/2006/relationships/hyperlink" Target="http://www.youtube.com/watch?v=hibyAJOSW8U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spotthedifference.com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smtClean="0"/>
              <a:t>Fundamentals of Sensation and Perception 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CA" dirty="0" smtClean="0"/>
              <a:t>Attention and awareness</a:t>
            </a:r>
          </a:p>
          <a:p>
            <a:r>
              <a:rPr lang="en-CA" dirty="0" smtClean="0"/>
              <a:t>Erik Chevrier</a:t>
            </a:r>
          </a:p>
          <a:p>
            <a:r>
              <a:rPr lang="en-CA" smtClean="0"/>
              <a:t>September </a:t>
            </a:r>
            <a:r>
              <a:rPr lang="en-CA" smtClean="0"/>
              <a:t>29</a:t>
            </a:r>
            <a:r>
              <a:rPr lang="en-CA" baseline="30000" smtClean="0"/>
              <a:t>th</a:t>
            </a:r>
            <a:r>
              <a:rPr lang="en-CA" dirty="0" smtClean="0"/>
              <a:t>, 2015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5215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Visual Pathways - Basics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836792"/>
            <a:ext cx="4294022" cy="442682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017" y="282606"/>
            <a:ext cx="4791456" cy="598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36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Visual Pathways – V4 Neuron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2065719"/>
            <a:ext cx="4997118" cy="4022725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339" y="2065719"/>
            <a:ext cx="4608254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53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People Rely on Visual Cues for Attention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919415"/>
            <a:ext cx="4952390" cy="4261139"/>
          </a:xfrm>
        </p:spPr>
      </p:pic>
    </p:spTree>
    <p:extLst>
      <p:ext uri="{BB962C8B-B14F-4D97-AF65-F5344CB8AC3E}">
        <p14:creationId xmlns:p14="http://schemas.microsoft.com/office/powerpoint/2010/main" val="337844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Neural Reponses to Attentional Cuing 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912099"/>
            <a:ext cx="4093093" cy="43287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963" y="1912099"/>
            <a:ext cx="4820717" cy="427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6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Attention, Vision and Brain Activity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09" y="1831633"/>
            <a:ext cx="5574905" cy="380107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406" y="1831633"/>
            <a:ext cx="5629810" cy="380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06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Feature Detection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CA" sz="4000" dirty="0" smtClean="0"/>
              <a:t>Find the Green #5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224879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Feature Detection</a:t>
            </a:r>
            <a:endParaRPr lang="en-CA" dirty="0"/>
          </a:p>
        </p:txBody>
      </p:sp>
      <p:pic>
        <p:nvPicPr>
          <p:cNvPr id="4" name="droppedImage.pdf"/>
          <p:cNvPicPr>
            <a:picLocks noGrp="1"/>
          </p:cNvPicPr>
          <p:nvPr>
            <p:ph idx="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735513" y="2466975"/>
            <a:ext cx="2781300" cy="27813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3996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Feature Detection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CA" sz="4000" dirty="0" smtClean="0"/>
              <a:t>Find the Red #5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356854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Feature Detection</a:t>
            </a:r>
            <a:endParaRPr lang="en-CA" dirty="0"/>
          </a:p>
        </p:txBody>
      </p:sp>
      <p:pic>
        <p:nvPicPr>
          <p:cNvPr id="5" name="droppedImage.pdf"/>
          <p:cNvPicPr>
            <a:picLocks noGrp="1"/>
          </p:cNvPicPr>
          <p:nvPr>
            <p:ph idx="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735513" y="2466975"/>
            <a:ext cx="2781300" cy="27813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953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Conjunction Search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4000" dirty="0" smtClean="0"/>
              <a:t>Find the Green #5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164467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Videos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3200" dirty="0" smtClean="0">
                <a:hlinkClick r:id="rId2"/>
              </a:rPr>
              <a:t>Attention, Distraction and the War in our Brain</a:t>
            </a:r>
            <a:endParaRPr lang="en-CA" sz="3200" dirty="0"/>
          </a:p>
          <a:p>
            <a:r>
              <a:rPr lang="en-CA" sz="3200" dirty="0" smtClean="0">
                <a:hlinkClick r:id="rId3"/>
              </a:rPr>
              <a:t>Test Your Awareness</a:t>
            </a:r>
            <a:endParaRPr lang="en-CA" sz="3200" dirty="0" smtClean="0"/>
          </a:p>
          <a:p>
            <a:r>
              <a:rPr lang="en-CA" sz="3200" dirty="0" smtClean="0">
                <a:hlinkClick r:id="rId4"/>
              </a:rPr>
              <a:t>Awareness Test</a:t>
            </a:r>
            <a:endParaRPr lang="en-CA" sz="3200" dirty="0"/>
          </a:p>
        </p:txBody>
      </p:sp>
    </p:spTree>
    <p:extLst>
      <p:ext uri="{BB962C8B-B14F-4D97-AF65-F5344CB8AC3E}">
        <p14:creationId xmlns:p14="http://schemas.microsoft.com/office/powerpoint/2010/main" val="120568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Conjunction Search</a:t>
            </a:r>
            <a:endParaRPr lang="en-CA" dirty="0"/>
          </a:p>
        </p:txBody>
      </p:sp>
      <p:pic>
        <p:nvPicPr>
          <p:cNvPr id="4" name="droppedImage.pdf"/>
          <p:cNvPicPr>
            <a:picLocks noGrp="1"/>
          </p:cNvPicPr>
          <p:nvPr>
            <p:ph idx="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735513" y="2466975"/>
            <a:ext cx="2781300" cy="27813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2255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Conjunction Search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4000" dirty="0" smtClean="0"/>
              <a:t>Find Waldo!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222541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40" y="77424"/>
            <a:ext cx="9939236" cy="6203455"/>
          </a:xfrm>
        </p:spPr>
      </p:pic>
    </p:spTree>
    <p:extLst>
      <p:ext uri="{BB962C8B-B14F-4D97-AF65-F5344CB8AC3E}">
        <p14:creationId xmlns:p14="http://schemas.microsoft.com/office/powerpoint/2010/main" val="216358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280" y="127372"/>
            <a:ext cx="8541792" cy="6042686"/>
          </a:xfrm>
        </p:spPr>
      </p:pic>
    </p:spTree>
    <p:extLst>
      <p:ext uri="{BB962C8B-B14F-4D97-AF65-F5344CB8AC3E}">
        <p14:creationId xmlns:p14="http://schemas.microsoft.com/office/powerpoint/2010/main" val="144648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Types of Features</a:t>
            </a:r>
            <a:endParaRPr lang="en-CA" dirty="0"/>
          </a:p>
        </p:txBody>
      </p:sp>
      <p:pic>
        <p:nvPicPr>
          <p:cNvPr id="4" name="droppedImage.pdf"/>
          <p:cNvPicPr>
            <a:picLocks noGrp="1"/>
          </p:cNvPicPr>
          <p:nvPr>
            <p:ph idx="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2979354" y="1846263"/>
            <a:ext cx="6293618" cy="402272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2870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Types of Features</a:t>
            </a:r>
            <a:endParaRPr lang="en-CA" dirty="0"/>
          </a:p>
        </p:txBody>
      </p:sp>
      <p:pic>
        <p:nvPicPr>
          <p:cNvPr id="4" name="droppedImage.pdf"/>
          <p:cNvPicPr>
            <a:picLocks noGrp="1"/>
          </p:cNvPicPr>
          <p:nvPr>
            <p:ph idx="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3189299" y="1846263"/>
            <a:ext cx="5873728" cy="402272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8398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Visual Pathways - Basics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836792"/>
            <a:ext cx="4294022" cy="442682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017" y="282606"/>
            <a:ext cx="4791456" cy="598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95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Motion Centers and Feature Detection</a:t>
            </a:r>
            <a:endParaRPr lang="en-CA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877" y="1846263"/>
            <a:ext cx="7250572" cy="4022725"/>
          </a:xfrm>
        </p:spPr>
      </p:pic>
    </p:spTree>
    <p:extLst>
      <p:ext uri="{BB962C8B-B14F-4D97-AF65-F5344CB8AC3E}">
        <p14:creationId xmlns:p14="http://schemas.microsoft.com/office/powerpoint/2010/main" val="13214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Attention to Features &amp; Selective Attention</a:t>
            </a:r>
            <a:endParaRPr lang="en-CA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CA" sz="2400" b="1" dirty="0" smtClean="0"/>
              <a:t>Binding Problem </a:t>
            </a:r>
          </a:p>
          <a:p>
            <a:r>
              <a:rPr lang="en-CA" dirty="0" smtClean="0"/>
              <a:t>The problem faced by the visual system of perceiving which visual features belong to the same object</a:t>
            </a:r>
            <a:endParaRPr lang="en-CA" sz="2400" b="1" dirty="0" smtClean="0"/>
          </a:p>
          <a:p>
            <a:r>
              <a:rPr lang="en-CA" sz="2400" b="1" dirty="0" smtClean="0"/>
              <a:t>Feature Integration Theory (FIT) </a:t>
            </a:r>
          </a:p>
          <a:p>
            <a:r>
              <a:rPr lang="en-CA" dirty="0" smtClean="0"/>
              <a:t>The brain solves the binding problem by selectively attending to one object and ignoring any others</a:t>
            </a:r>
          </a:p>
          <a:p>
            <a:r>
              <a:rPr lang="en-CA" sz="2400" b="1" dirty="0" smtClean="0"/>
              <a:t>Biased Competition Theory</a:t>
            </a:r>
            <a:endParaRPr lang="en-CA" sz="2400" b="1" dirty="0"/>
          </a:p>
          <a:p>
            <a:r>
              <a:rPr lang="en-CA" dirty="0" smtClean="0"/>
              <a:t>The brain resolves competition for neural representation by selectively attending to one object and representing the features of just that object</a:t>
            </a:r>
            <a:endParaRPr lang="en-CA" dirty="0"/>
          </a:p>
          <a:p>
            <a:endParaRPr lang="en-CA" dirty="0"/>
          </a:p>
        </p:txBody>
      </p:sp>
      <p:pic>
        <p:nvPicPr>
          <p:cNvPr id="6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63" y="1967812"/>
            <a:ext cx="4938712" cy="3779626"/>
          </a:xfrm>
        </p:spPr>
      </p:pic>
    </p:spTree>
    <p:extLst>
      <p:ext uri="{BB962C8B-B14F-4D97-AF65-F5344CB8AC3E}">
        <p14:creationId xmlns:p14="http://schemas.microsoft.com/office/powerpoint/2010/main" val="66914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Biased Competition Theory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93254" y="1901951"/>
            <a:ext cx="4081882" cy="4359860"/>
          </a:xfrm>
        </p:spPr>
        <p:txBody>
          <a:bodyPr>
            <a:normAutofit/>
          </a:bodyPr>
          <a:lstStyle/>
          <a:p>
            <a:r>
              <a:rPr lang="en-CA" sz="2800" b="1" dirty="0"/>
              <a:t>Biased Competition Theory</a:t>
            </a:r>
          </a:p>
          <a:p>
            <a:r>
              <a:rPr lang="en-CA" sz="2400" dirty="0"/>
              <a:t>The brain resolves competition for neural representation by selectively attending to one object and representing the features of just that object</a:t>
            </a:r>
          </a:p>
          <a:p>
            <a:endParaRPr lang="en-C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30" y="1901951"/>
            <a:ext cx="6869388" cy="4045306"/>
          </a:xfrm>
        </p:spPr>
      </p:pic>
    </p:spTree>
    <p:extLst>
      <p:ext uri="{BB962C8B-B14F-4D97-AF65-F5344CB8AC3E}">
        <p14:creationId xmlns:p14="http://schemas.microsoft.com/office/powerpoint/2010/main" val="406039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Information Processing Model</a:t>
            </a:r>
            <a:endParaRPr lang="en-CA" dirty="0"/>
          </a:p>
        </p:txBody>
      </p:sp>
      <p:pic>
        <p:nvPicPr>
          <p:cNvPr id="4" name="Content Placeholder 3" descr="BKB05F04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7179" y="1845734"/>
            <a:ext cx="5967825" cy="4320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7366406" y="1845735"/>
            <a:ext cx="3789274" cy="4320456"/>
          </a:xfrm>
        </p:spPr>
        <p:txBody>
          <a:bodyPr>
            <a:normAutofit/>
          </a:bodyPr>
          <a:lstStyle/>
          <a:p>
            <a:r>
              <a:rPr lang="en-CA" sz="2400" dirty="0" smtClean="0"/>
              <a:t>Awareness</a:t>
            </a:r>
          </a:p>
          <a:p>
            <a:r>
              <a:rPr lang="en-CA" sz="2400" dirty="0" smtClean="0"/>
              <a:t>Attention</a:t>
            </a:r>
          </a:p>
          <a:p>
            <a:r>
              <a:rPr lang="en-CA" sz="2400" dirty="0" smtClean="0"/>
              <a:t>Selective Attention</a:t>
            </a:r>
          </a:p>
          <a:p>
            <a:r>
              <a:rPr lang="en-CA" sz="2400" dirty="0" smtClean="0"/>
              <a:t>Cocktail Problem </a:t>
            </a:r>
          </a:p>
        </p:txBody>
      </p:sp>
    </p:spTree>
    <p:extLst>
      <p:ext uri="{BB962C8B-B14F-4D97-AF65-F5344CB8AC3E}">
        <p14:creationId xmlns:p14="http://schemas.microsoft.com/office/powerpoint/2010/main" val="123966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Top-Down vs Bottom-Up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324" y="1846263"/>
            <a:ext cx="5725678" cy="4022725"/>
          </a:xfrm>
        </p:spPr>
      </p:pic>
    </p:spTree>
    <p:extLst>
      <p:ext uri="{BB962C8B-B14F-4D97-AF65-F5344CB8AC3E}">
        <p14:creationId xmlns:p14="http://schemas.microsoft.com/office/powerpoint/2010/main" val="127312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Sources of Attentional Control in the Brain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63" y="2370524"/>
            <a:ext cx="4938712" cy="2974202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CA" b="1" dirty="0" smtClean="0"/>
              <a:t>Unilateral Visual Neglect</a:t>
            </a:r>
          </a:p>
          <a:p>
            <a:r>
              <a:rPr lang="en-CA" dirty="0" smtClean="0"/>
              <a:t>A condition in which a person has difficulty attending to stimuli in one half of the visual field (almost always the left half), as a result of damage to the contralateral posterior parietal cortex (PPC). </a:t>
            </a:r>
          </a:p>
          <a:p>
            <a:r>
              <a:rPr lang="en-CA" dirty="0" smtClean="0"/>
              <a:t>Patients are not blind on the left suggesting that it is attention and not vision responsible for the problem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985" y="4445871"/>
            <a:ext cx="1542035" cy="179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7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PCC Neurons</a:t>
            </a:r>
            <a:endParaRPr lang="en-C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794465"/>
            <a:ext cx="7088596" cy="4074629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8185876" y="1794465"/>
            <a:ext cx="2969804" cy="4074630"/>
          </a:xfrm>
        </p:spPr>
        <p:txBody>
          <a:bodyPr/>
          <a:lstStyle/>
          <a:p>
            <a:r>
              <a:rPr lang="en-CA" dirty="0" smtClean="0"/>
              <a:t>Moreover!</a:t>
            </a:r>
          </a:p>
          <a:p>
            <a:r>
              <a:rPr lang="en-CA" dirty="0" smtClean="0"/>
              <a:t>fMRI evidence for </a:t>
            </a:r>
            <a:r>
              <a:rPr lang="en-CA" dirty="0"/>
              <a:t>FEF and PPC </a:t>
            </a:r>
            <a:r>
              <a:rPr lang="en-CA" dirty="0" smtClean="0"/>
              <a:t>in attentional control</a:t>
            </a:r>
          </a:p>
        </p:txBody>
      </p:sp>
    </p:spTree>
    <p:extLst>
      <p:ext uri="{BB962C8B-B14F-4D97-AF65-F5344CB8AC3E}">
        <p14:creationId xmlns:p14="http://schemas.microsoft.com/office/powerpoint/2010/main" val="61264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Awareness and Neural Correlates of Consciousness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800" dirty="0" smtClean="0"/>
              <a:t>The difference between neural activity and conscious awareness</a:t>
            </a:r>
          </a:p>
          <a:p>
            <a:pPr lvl="1"/>
            <a:r>
              <a:rPr lang="en-CA" sz="2600" dirty="0" smtClean="0"/>
              <a:t>Third vs First Person Data</a:t>
            </a:r>
          </a:p>
          <a:p>
            <a:pPr marL="201168" lvl="1" indent="0">
              <a:buNone/>
            </a:pPr>
            <a:endParaRPr lang="en-CA" sz="2600" dirty="0" smtClean="0"/>
          </a:p>
          <a:p>
            <a:pPr marL="201168" lvl="1" indent="0">
              <a:buNone/>
            </a:pPr>
            <a:r>
              <a:rPr lang="en-CA" sz="2800" dirty="0"/>
              <a:t>Perceptual </a:t>
            </a:r>
            <a:r>
              <a:rPr lang="en-CA" sz="2800" dirty="0" err="1"/>
              <a:t>Bistability</a:t>
            </a:r>
            <a:endParaRPr lang="en-CA" sz="2800" dirty="0"/>
          </a:p>
          <a:p>
            <a:pPr marL="201168" lvl="1" indent="0">
              <a:buNone/>
            </a:pPr>
            <a:endParaRPr lang="en-CA" sz="2600" dirty="0" smtClean="0"/>
          </a:p>
          <a:p>
            <a:pPr marL="201168" lvl="1" indent="0">
              <a:buNone/>
            </a:pPr>
            <a:r>
              <a:rPr lang="en-CA" sz="2600" dirty="0"/>
              <a:t>	</a:t>
            </a:r>
            <a:r>
              <a:rPr lang="en-CA" sz="2600" dirty="0" smtClean="0"/>
              <a:t>									</a:t>
            </a:r>
          </a:p>
          <a:p>
            <a:pPr marL="201168" lvl="1" indent="0">
              <a:buNone/>
            </a:pPr>
            <a:r>
              <a:rPr lang="en-CA" sz="2600" dirty="0"/>
              <a:t>	</a:t>
            </a:r>
            <a:r>
              <a:rPr lang="en-CA" sz="2600" dirty="0" smtClean="0"/>
              <a:t>								</a:t>
            </a:r>
            <a:r>
              <a:rPr lang="en-CA" sz="1600" dirty="0" smtClean="0"/>
              <a:t>Perceptual </a:t>
            </a:r>
            <a:r>
              <a:rPr lang="en-CA" sz="1600" dirty="0" err="1" smtClean="0"/>
              <a:t>Bistability</a:t>
            </a:r>
            <a:endParaRPr lang="en-CA" sz="1600" dirty="0" smtClean="0"/>
          </a:p>
          <a:p>
            <a:pPr marL="0" indent="0">
              <a:buNone/>
            </a:pPr>
            <a:endParaRPr lang="en-CA" dirty="0"/>
          </a:p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82" y="3857414"/>
            <a:ext cx="8229600" cy="225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37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Seeking NCC in Perceptual </a:t>
            </a:r>
            <a:r>
              <a:rPr lang="en-CA" dirty="0" err="1" smtClean="0"/>
              <a:t>Bistability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63" y="2930245"/>
            <a:ext cx="4938712" cy="1854760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CA" dirty="0" smtClean="0"/>
              <a:t>Binocular Rivalry</a:t>
            </a:r>
          </a:p>
          <a:p>
            <a:endParaRPr lang="en-CA" dirty="0"/>
          </a:p>
          <a:p>
            <a:r>
              <a:rPr lang="en-CA" dirty="0" smtClean="0"/>
              <a:t>Fusiform Face Area FFA – Faces </a:t>
            </a:r>
          </a:p>
          <a:p>
            <a:r>
              <a:rPr lang="en-CA" dirty="0" err="1" smtClean="0"/>
              <a:t>Parahippocampal</a:t>
            </a:r>
            <a:r>
              <a:rPr lang="en-CA" dirty="0" smtClean="0"/>
              <a:t> Place Area (PPA) – Houses</a:t>
            </a:r>
          </a:p>
          <a:p>
            <a:endParaRPr lang="en-CA" dirty="0" smtClean="0"/>
          </a:p>
          <a:p>
            <a:endParaRPr lang="en-CA" dirty="0" smtClean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1816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Task Switching</a:t>
            </a:r>
            <a:endParaRPr lang="en-C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88" y="1988391"/>
            <a:ext cx="5656330" cy="237146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355" y="3140668"/>
            <a:ext cx="5668963" cy="3019247"/>
          </a:xfrm>
        </p:spPr>
      </p:pic>
    </p:spTree>
    <p:extLst>
      <p:ext uri="{BB962C8B-B14F-4D97-AF65-F5344CB8AC3E}">
        <p14:creationId xmlns:p14="http://schemas.microsoft.com/office/powerpoint/2010/main" val="357285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Rapid Serial Visual Presentation</a:t>
            </a:r>
            <a:endParaRPr lang="en-CA" dirty="0"/>
          </a:p>
        </p:txBody>
      </p:sp>
      <p:pic>
        <p:nvPicPr>
          <p:cNvPr id="4" name="repblindness_normal.mov"/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114800" y="1846263"/>
            <a:ext cx="4022725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1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Rapid Serial Visual Presentation - Slowed</a:t>
            </a:r>
            <a:endParaRPr lang="en-CA" dirty="0"/>
          </a:p>
        </p:txBody>
      </p:sp>
      <p:pic>
        <p:nvPicPr>
          <p:cNvPr id="4" name="repblindness.mov"/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114800" y="1846263"/>
            <a:ext cx="4022725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43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Attention and Magic</a:t>
            </a:r>
            <a:endParaRPr lang="en-CA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030" y="18930"/>
            <a:ext cx="4752442" cy="6839070"/>
          </a:xfrm>
        </p:spPr>
      </p:pic>
    </p:spTree>
    <p:extLst>
      <p:ext uri="{BB962C8B-B14F-4D97-AF65-F5344CB8AC3E}">
        <p14:creationId xmlns:p14="http://schemas.microsoft.com/office/powerpoint/2010/main" val="144804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Perception of the World Via Media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838948"/>
            <a:ext cx="4022725" cy="4022725"/>
          </a:xfrm>
        </p:spPr>
      </p:pic>
    </p:spTree>
    <p:extLst>
      <p:ext uri="{BB962C8B-B14F-4D97-AF65-F5344CB8AC3E}">
        <p14:creationId xmlns:p14="http://schemas.microsoft.com/office/powerpoint/2010/main" val="710252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How Attention Works – General Overlook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50135"/>
          </a:xfrm>
        </p:spPr>
        <p:txBody>
          <a:bodyPr>
            <a:normAutofit fontScale="85000" lnSpcReduction="20000"/>
          </a:bodyPr>
          <a:lstStyle/>
          <a:p>
            <a:pPr marL="91440" lvl="1" indent="-91440">
              <a:spcBef>
                <a:spcPts val="1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</a:pPr>
            <a:r>
              <a:rPr lang="en-CA" sz="2300" dirty="0" smtClean="0"/>
              <a:t>Attention is selective</a:t>
            </a:r>
          </a:p>
          <a:p>
            <a:pPr marL="91440" lvl="1" indent="-91440">
              <a:spcBef>
                <a:spcPts val="1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</a:pPr>
            <a:r>
              <a:rPr lang="en-CA" sz="2300" dirty="0" smtClean="0"/>
              <a:t>An ‘attentional spotlight’ guides </a:t>
            </a:r>
            <a:r>
              <a:rPr lang="en-CA" sz="2300" dirty="0"/>
              <a:t>our attentional resources towards fixation </a:t>
            </a:r>
            <a:r>
              <a:rPr lang="en-CA" sz="2300" dirty="0" smtClean="0"/>
              <a:t>points</a:t>
            </a:r>
          </a:p>
          <a:p>
            <a:pPr marL="91440" lvl="1" indent="-91440">
              <a:spcBef>
                <a:spcPts val="1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</a:pPr>
            <a:r>
              <a:rPr lang="en-CA" sz="2300" dirty="0" smtClean="0"/>
              <a:t>We </a:t>
            </a:r>
            <a:r>
              <a:rPr lang="en-CA" sz="2300" dirty="0"/>
              <a:t>are more aware of stimuli that we are cued to pay attention to (attentional cuing</a:t>
            </a:r>
            <a:r>
              <a:rPr lang="en-CA" sz="2300" dirty="0" smtClean="0"/>
              <a:t>)</a:t>
            </a:r>
          </a:p>
          <a:p>
            <a:pPr marL="91440" lvl="1" indent="-91440">
              <a:spcBef>
                <a:spcPts val="1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</a:pPr>
            <a:r>
              <a:rPr lang="en-CA" sz="2300" dirty="0" smtClean="0"/>
              <a:t>Attention is derived from top-down and bottom-up processes</a:t>
            </a:r>
          </a:p>
          <a:p>
            <a:pPr marL="91440" lvl="1" indent="-91440">
              <a:spcBef>
                <a:spcPts val="1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</a:pPr>
            <a:r>
              <a:rPr lang="en-CA" sz="2300" dirty="0" smtClean="0"/>
              <a:t>We perform visual searches by attending to key features (feature vs conjunction searches)</a:t>
            </a:r>
          </a:p>
          <a:p>
            <a:pPr marL="91440" lvl="1" indent="-91440">
              <a:spcBef>
                <a:spcPts val="1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</a:pPr>
            <a:r>
              <a:rPr lang="en-CA" sz="2300" dirty="0" smtClean="0"/>
              <a:t>We sometimes discriminate visual stimuli that we are not aware of (</a:t>
            </a:r>
            <a:r>
              <a:rPr lang="en-CA" sz="2300" dirty="0" err="1" smtClean="0"/>
              <a:t>blindsight</a:t>
            </a:r>
            <a:r>
              <a:rPr lang="en-CA" sz="2300" dirty="0" smtClean="0"/>
              <a:t>)</a:t>
            </a:r>
          </a:p>
          <a:p>
            <a:pPr marL="91440" lvl="1" indent="-91440">
              <a:spcBef>
                <a:spcPts val="1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</a:pPr>
            <a:r>
              <a:rPr lang="en-CA" sz="2300" dirty="0"/>
              <a:t>We understand the general gist of an event/situation very </a:t>
            </a:r>
            <a:r>
              <a:rPr lang="en-CA" sz="2300" dirty="0" smtClean="0"/>
              <a:t>rapidly</a:t>
            </a:r>
          </a:p>
          <a:p>
            <a:pPr marL="91440" lvl="1" indent="-91440">
              <a:spcBef>
                <a:spcPts val="1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</a:pPr>
            <a:r>
              <a:rPr lang="en-CA" sz="2300" dirty="0" smtClean="0"/>
              <a:t>We are attracted to pay attention to things that stand out</a:t>
            </a:r>
          </a:p>
          <a:p>
            <a:r>
              <a:rPr lang="en-CA" sz="2300" dirty="0" smtClean="0"/>
              <a:t>We have limits to our awareness</a:t>
            </a:r>
          </a:p>
          <a:p>
            <a:pPr lvl="1"/>
            <a:r>
              <a:rPr lang="en-CA" dirty="0" smtClean="0"/>
              <a:t>We are not aware of unattended stimuli (</a:t>
            </a:r>
            <a:r>
              <a:rPr lang="en-CA" dirty="0" err="1" smtClean="0"/>
              <a:t>inattentional</a:t>
            </a:r>
            <a:r>
              <a:rPr lang="en-CA" dirty="0" smtClean="0"/>
              <a:t> bias)</a:t>
            </a:r>
          </a:p>
          <a:p>
            <a:pPr lvl="1"/>
            <a:r>
              <a:rPr lang="en-CA" dirty="0" smtClean="0"/>
              <a:t>We fail to quickly detect small changes in complex scenes (change blindness)</a:t>
            </a:r>
          </a:p>
          <a:p>
            <a:pPr lvl="1"/>
            <a:r>
              <a:rPr lang="en-CA" dirty="0" smtClean="0"/>
              <a:t>There is a limit to the amount of things we can attend to at once (filter theory of attention)</a:t>
            </a:r>
          </a:p>
          <a:p>
            <a:pPr lvl="1"/>
            <a:r>
              <a:rPr lang="en-CA" dirty="0" smtClean="0"/>
              <a:t>Task switching and multitasking impairs our cognitive abilities</a:t>
            </a:r>
          </a:p>
        </p:txBody>
      </p:sp>
    </p:spTree>
    <p:extLst>
      <p:ext uri="{BB962C8B-B14F-4D97-AF65-F5344CB8AC3E}">
        <p14:creationId xmlns:p14="http://schemas.microsoft.com/office/powerpoint/2010/main" val="280627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Advertising and Attention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indent="-334963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4400" dirty="0">
                <a:solidFill>
                  <a:srgbClr val="000000"/>
                </a:solidFill>
              </a:rPr>
              <a:t>Compare and contrast ads</a:t>
            </a:r>
            <a:r>
              <a:rPr lang="en-US" altLang="en-US" sz="4400" dirty="0" smtClean="0">
                <a:solidFill>
                  <a:srgbClr val="000000"/>
                </a:solidFill>
              </a:rPr>
              <a:t>!</a:t>
            </a:r>
          </a:p>
          <a:p>
            <a:pPr indent="-334963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en-US" sz="4400" dirty="0">
              <a:solidFill>
                <a:srgbClr val="000000"/>
              </a:solidFill>
            </a:endParaRPr>
          </a:p>
          <a:p>
            <a:pPr indent="-334963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4000" dirty="0">
                <a:solidFill>
                  <a:srgbClr val="000000"/>
                </a:solidFill>
              </a:rPr>
              <a:t>Dove Evolution</a:t>
            </a:r>
          </a:p>
          <a:p>
            <a:pPr indent="-334963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dirty="0">
                <a:solidFill>
                  <a:srgbClr val="CCCCFF"/>
                </a:solidFill>
                <a:hlinkClick r:id="rId2"/>
              </a:rPr>
              <a:t>http://www.youtube.com/watch?v=hibyAJOSW8U</a:t>
            </a:r>
          </a:p>
          <a:p>
            <a:pPr indent="-334963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en-US" sz="2400" dirty="0">
              <a:solidFill>
                <a:srgbClr val="000000"/>
              </a:solidFill>
            </a:endParaRPr>
          </a:p>
          <a:p>
            <a:pPr indent="-334963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4000" dirty="0">
                <a:solidFill>
                  <a:srgbClr val="000000"/>
                </a:solidFill>
              </a:rPr>
              <a:t>Axe Body Spray</a:t>
            </a:r>
          </a:p>
          <a:p>
            <a:pPr indent="-334963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dirty="0">
                <a:solidFill>
                  <a:srgbClr val="CCCCFF"/>
                </a:solidFill>
                <a:hlinkClick r:id="rId3"/>
              </a:rPr>
              <a:t>http://www.youtube.com/watch?v=7DpoavYXMK4&amp;feature=related</a:t>
            </a:r>
          </a:p>
          <a:p>
            <a:pPr indent="-334963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en-US" dirty="0">
              <a:solidFill>
                <a:srgbClr val="000000"/>
              </a:solidFill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9152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smtClean="0"/>
              <a:t>Questions?</a:t>
            </a:r>
            <a:endParaRPr lang="en-CA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385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Selective Attention and the Limits of Awareness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CA" sz="3200" dirty="0" smtClean="0"/>
          </a:p>
          <a:p>
            <a:r>
              <a:rPr lang="en-CA" sz="3200" dirty="0" smtClean="0"/>
              <a:t>Cocktail Party</a:t>
            </a:r>
          </a:p>
          <a:p>
            <a:r>
              <a:rPr lang="en-CA" sz="3200" dirty="0" smtClean="0"/>
              <a:t/>
            </a:r>
            <a:br>
              <a:rPr lang="en-CA" sz="3200" dirty="0" smtClean="0"/>
            </a:br>
            <a:r>
              <a:rPr lang="en-CA" sz="3200" dirty="0" err="1" smtClean="0"/>
              <a:t>Inattentional</a:t>
            </a:r>
            <a:r>
              <a:rPr lang="en-CA" sz="3200" dirty="0" smtClean="0"/>
              <a:t> Blindness</a:t>
            </a:r>
          </a:p>
          <a:p>
            <a:r>
              <a:rPr lang="en-CA" sz="3200" dirty="0" smtClean="0"/>
              <a:t/>
            </a:r>
            <a:br>
              <a:rPr lang="en-CA" sz="3200" dirty="0" smtClean="0"/>
            </a:br>
            <a:r>
              <a:rPr lang="en-CA" sz="3200" dirty="0" smtClean="0"/>
              <a:t>Change Blindness</a:t>
            </a:r>
          </a:p>
          <a:p>
            <a:r>
              <a:rPr lang="en-CA" sz="3200" dirty="0" smtClean="0"/>
              <a:t/>
            </a:r>
            <a:br>
              <a:rPr lang="en-CA" sz="3200" dirty="0" smtClean="0"/>
            </a:br>
            <a:r>
              <a:rPr lang="en-CA" sz="3200" dirty="0" smtClean="0"/>
              <a:t>Gist awareness – Details need attention</a:t>
            </a:r>
            <a:r>
              <a:rPr lang="en-CA" dirty="0" smtClean="0"/>
              <a:t/>
            </a:r>
            <a:br>
              <a:rPr lang="en-CA" dirty="0" smtClean="0"/>
            </a:br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232518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An Example of Change Blindness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4000" dirty="0" smtClean="0">
                <a:hlinkClick r:id="rId2"/>
              </a:rPr>
              <a:t>Spot the Difference</a:t>
            </a:r>
            <a:endParaRPr lang="en-CA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9820" y="2698954"/>
            <a:ext cx="7415860" cy="361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53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Spot the Difference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550" y="2388565"/>
            <a:ext cx="2943225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3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Spot the Difference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0738" y="2371725"/>
            <a:ext cx="299085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7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Attention to Locations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Filter theory of attention</a:t>
            </a:r>
          </a:p>
          <a:p>
            <a:pPr lvl="1"/>
            <a:r>
              <a:rPr lang="en-CA" dirty="0" smtClean="0"/>
              <a:t>Sensory information is registered as physical signals but that attention selects only some of those signals to be interpreted for meaning, with the rest being filtered out. </a:t>
            </a:r>
          </a:p>
          <a:p>
            <a:r>
              <a:rPr lang="en-CA" dirty="0" smtClean="0"/>
              <a:t>Attentional Cuing </a:t>
            </a:r>
          </a:p>
          <a:p>
            <a:pPr lvl="1"/>
            <a:r>
              <a:rPr lang="en-CA" dirty="0" smtClean="0"/>
              <a:t>Spotlight</a:t>
            </a:r>
          </a:p>
          <a:p>
            <a:pPr lvl="1"/>
            <a:r>
              <a:rPr lang="en-CA" dirty="0" smtClean="0"/>
              <a:t>Attention affects the rate of firing of V4 neurons</a:t>
            </a:r>
          </a:p>
          <a:p>
            <a:pPr lvl="1"/>
            <a:endParaRPr lang="en-CA" dirty="0" smtClean="0"/>
          </a:p>
          <a:p>
            <a:pPr lvl="1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0763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1450</TotalTime>
  <Words>606</Words>
  <Application>Microsoft Office PowerPoint</Application>
  <PresentationFormat>Widescreen</PresentationFormat>
  <Paragraphs>109</Paragraphs>
  <Slides>41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Calibri</vt:lpstr>
      <vt:lpstr>Calibri Light</vt:lpstr>
      <vt:lpstr>Retrospect</vt:lpstr>
      <vt:lpstr>Fundamentals of Sensation and Perception </vt:lpstr>
      <vt:lpstr>Videos</vt:lpstr>
      <vt:lpstr>Information Processing Model</vt:lpstr>
      <vt:lpstr>How Attention Works – General Overlook</vt:lpstr>
      <vt:lpstr>Selective Attention and the Limits of Awareness</vt:lpstr>
      <vt:lpstr>An Example of Change Blindness</vt:lpstr>
      <vt:lpstr>Spot the Difference</vt:lpstr>
      <vt:lpstr>Spot the Difference</vt:lpstr>
      <vt:lpstr>Attention to Locations</vt:lpstr>
      <vt:lpstr>Visual Pathways - Basics</vt:lpstr>
      <vt:lpstr>Visual Pathways – V4 Neuron</vt:lpstr>
      <vt:lpstr>People Rely on Visual Cues for Attention</vt:lpstr>
      <vt:lpstr>Neural Reponses to Attentional Cuing </vt:lpstr>
      <vt:lpstr>Attention, Vision and Brain Activity</vt:lpstr>
      <vt:lpstr>Feature Detection</vt:lpstr>
      <vt:lpstr>Feature Detection</vt:lpstr>
      <vt:lpstr>Feature Detection</vt:lpstr>
      <vt:lpstr>Feature Detection</vt:lpstr>
      <vt:lpstr>Conjunction Search</vt:lpstr>
      <vt:lpstr>Conjunction Search</vt:lpstr>
      <vt:lpstr>Conjunction Search</vt:lpstr>
      <vt:lpstr>PowerPoint Presentation</vt:lpstr>
      <vt:lpstr>PowerPoint Presentation</vt:lpstr>
      <vt:lpstr>Types of Features</vt:lpstr>
      <vt:lpstr>Types of Features</vt:lpstr>
      <vt:lpstr>Visual Pathways - Basics</vt:lpstr>
      <vt:lpstr>Motion Centers and Feature Detection</vt:lpstr>
      <vt:lpstr>Attention to Features &amp; Selective Attention</vt:lpstr>
      <vt:lpstr>Biased Competition Theory</vt:lpstr>
      <vt:lpstr>Top-Down vs Bottom-Up</vt:lpstr>
      <vt:lpstr>Sources of Attentional Control in the Brain</vt:lpstr>
      <vt:lpstr>PCC Neurons</vt:lpstr>
      <vt:lpstr>Awareness and Neural Correlates of Consciousness</vt:lpstr>
      <vt:lpstr>Seeking NCC in Perceptual Bistability</vt:lpstr>
      <vt:lpstr>Task Switching</vt:lpstr>
      <vt:lpstr>Rapid Serial Visual Presentation</vt:lpstr>
      <vt:lpstr>Rapid Serial Visual Presentation - Slowed</vt:lpstr>
      <vt:lpstr>Attention and Magic</vt:lpstr>
      <vt:lpstr>Perception of the World Via Media</vt:lpstr>
      <vt:lpstr>Advertising and Attention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Fundamentals of</dc:title>
  <dc:creator>Erik Chevrier</dc:creator>
  <cp:lastModifiedBy>Erik Chevrier</cp:lastModifiedBy>
  <cp:revision>147</cp:revision>
  <dcterms:created xsi:type="dcterms:W3CDTF">2015-09-08T04:44:55Z</dcterms:created>
  <dcterms:modified xsi:type="dcterms:W3CDTF">2015-10-06T20:03:12Z</dcterms:modified>
</cp:coreProperties>
</file>