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68" r:id="rId3"/>
    <p:sldId id="389" r:id="rId4"/>
    <p:sldId id="374" r:id="rId5"/>
    <p:sldId id="375" r:id="rId6"/>
    <p:sldId id="376" r:id="rId7"/>
    <p:sldId id="377" r:id="rId8"/>
    <p:sldId id="378" r:id="rId9"/>
    <p:sldId id="379" r:id="rId10"/>
    <p:sldId id="380" r:id="rId11"/>
    <p:sldId id="382" r:id="rId12"/>
    <p:sldId id="388" r:id="rId13"/>
    <p:sldId id="383" r:id="rId14"/>
    <p:sldId id="384" r:id="rId15"/>
    <p:sldId id="385" r:id="rId16"/>
    <p:sldId id="386" r:id="rId17"/>
    <p:sldId id="387" r:id="rId18"/>
    <p:sldId id="277" r:id="rId19"/>
    <p:sldId id="390" r:id="rId20"/>
    <p:sldId id="391" r:id="rId21"/>
    <p:sldId id="392" r:id="rId22"/>
    <p:sldId id="393" r:id="rId23"/>
    <p:sldId id="394" r:id="rId24"/>
    <p:sldId id="395" r:id="rId25"/>
    <p:sldId id="396" r:id="rId26"/>
    <p:sldId id="397" r:id="rId27"/>
    <p:sldId id="369" r:id="rId28"/>
    <p:sldId id="370" r:id="rId29"/>
    <p:sldId id="371" r:id="rId30"/>
    <p:sldId id="372" r:id="rId31"/>
    <p:sldId id="373" r:id="rId32"/>
    <p:sldId id="381" r:id="rId33"/>
    <p:sldId id="33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Chevrier" initials="EC" lastIdx="1" clrIdx="0">
    <p:extLst>
      <p:ext uri="{19B8F6BF-5375-455C-9EA6-DF929625EA0E}">
        <p15:presenceInfo xmlns:p15="http://schemas.microsoft.com/office/powerpoint/2012/main" userId="371976d59e4c74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0" d="100"/>
          <a:sy n="90" d="100"/>
        </p:scale>
        <p:origin x="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10/13/2015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10/13/2015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10/13/2015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1B3_qZ-HRU&amp;list=PLVVNzRcYHpNpuOb-Tcq01LzsUYmJq-WfL" TargetMode="External"/><Relationship Id="rId2" Type="http://schemas.openxmlformats.org/officeDocument/2006/relationships/hyperlink" Target="https://www.youtube.com/watch?v=nokFXiUBGag&amp;list=PLVVNzRcYHpNrYdEptHLkgBNH19K7g9MtD&amp;index=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8lztr1tu4o" TargetMode="External"/><Relationship Id="rId2" Type="http://schemas.openxmlformats.org/officeDocument/2006/relationships/hyperlink" Target="https://www.youtube.com/watch?v=ob-P2a6Mrj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j4f2-cadz5U" TargetMode="External"/><Relationship Id="rId3" Type="http://schemas.openxmlformats.org/officeDocument/2006/relationships/hyperlink" Target="https://www.youtube.com/watch?v=IN3891Aqam4" TargetMode="External"/><Relationship Id="rId7" Type="http://schemas.openxmlformats.org/officeDocument/2006/relationships/hyperlink" Target="https://www.youtube.com/watch?v=qyxvPiOqEiE" TargetMode="External"/><Relationship Id="rId12" Type="http://schemas.openxmlformats.org/officeDocument/2006/relationships/hyperlink" Target="https://www.youtube.com/watch?v=h5l4Rt4Ol7M" TargetMode="External"/><Relationship Id="rId2" Type="http://schemas.openxmlformats.org/officeDocument/2006/relationships/hyperlink" Target="https://www.youtube.com/watch?v=eXHURaIl7hA" TargetMode="External"/><Relationship Id="rId1" Type="http://schemas.openxmlformats.org/officeDocument/2006/relationships/slideLayout" Target="../slideLayouts/slideLayout2.xml"/><Relationship Id="rId6" Type="http://schemas.openxmlformats.org/officeDocument/2006/relationships/hyperlink" Target="https://www.youtube.com/watch?v=q1D7VUIf8bU" TargetMode="External"/><Relationship Id="rId11" Type="http://schemas.openxmlformats.org/officeDocument/2006/relationships/hyperlink" Target="https://www.youtube.com/watch?v=_UzWeZZ9XeQ" TargetMode="External"/><Relationship Id="rId5" Type="http://schemas.openxmlformats.org/officeDocument/2006/relationships/hyperlink" Target="https://www.youtube.com/watch?v=OR_sk6UiCKw" TargetMode="External"/><Relationship Id="rId10" Type="http://schemas.openxmlformats.org/officeDocument/2006/relationships/hyperlink" Target="https://www.youtube.com/watch?v=jtsfidRq2tw" TargetMode="External"/><Relationship Id="rId4" Type="http://schemas.openxmlformats.org/officeDocument/2006/relationships/hyperlink" Target="https://www.youtube.com/watch?v=ktR7P0p6KcE" TargetMode="External"/><Relationship Id="rId9" Type="http://schemas.openxmlformats.org/officeDocument/2006/relationships/hyperlink" Target="https://www.youtube.com/watch?v=G-lN8vWm3m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Fundamentals of Sensation and Perception </a:t>
            </a:r>
            <a:endParaRPr lang="en-CA" dirty="0"/>
          </a:p>
        </p:txBody>
      </p:sp>
      <p:sp>
        <p:nvSpPr>
          <p:cNvPr id="3" name="Subtitle 2"/>
          <p:cNvSpPr>
            <a:spLocks noGrp="1"/>
          </p:cNvSpPr>
          <p:nvPr>
            <p:ph type="subTitle" idx="1"/>
          </p:nvPr>
        </p:nvSpPr>
        <p:spPr/>
        <p:txBody>
          <a:bodyPr>
            <a:normAutofit fontScale="85000" lnSpcReduction="20000"/>
          </a:bodyPr>
          <a:lstStyle/>
          <a:p>
            <a:r>
              <a:rPr lang="en-CA" smtClean="0"/>
              <a:t>The auditory brain and perceiving auditory scene</a:t>
            </a:r>
            <a:endParaRPr lang="en-CA" dirty="0" smtClean="0"/>
          </a:p>
          <a:p>
            <a:r>
              <a:rPr lang="en-CA" dirty="0" smtClean="0"/>
              <a:t>Erik Chevrier</a:t>
            </a:r>
          </a:p>
          <a:p>
            <a:r>
              <a:rPr lang="en-CA" dirty="0"/>
              <a:t>October </a:t>
            </a:r>
            <a:r>
              <a:rPr lang="en-CA" dirty="0" smtClean="0"/>
              <a:t>13</a:t>
            </a:r>
            <a:r>
              <a:rPr lang="en-CA" baseline="30000" dirty="0" smtClean="0"/>
              <a:t>th</a:t>
            </a:r>
            <a:r>
              <a:rPr lang="en-CA" dirty="0"/>
              <a:t>, 2015</a:t>
            </a:r>
          </a:p>
        </p:txBody>
      </p:sp>
    </p:spTree>
    <p:extLst>
      <p:ext uri="{BB962C8B-B14F-4D97-AF65-F5344CB8AC3E}">
        <p14:creationId xmlns:p14="http://schemas.microsoft.com/office/powerpoint/2010/main" val="3752153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Vision and Sound Localization</a:t>
            </a:r>
            <a:endParaRPr lang="en-CA" dirty="0"/>
          </a:p>
        </p:txBody>
      </p:sp>
      <p:sp>
        <p:nvSpPr>
          <p:cNvPr id="3" name="Content Placeholder 2"/>
          <p:cNvSpPr>
            <a:spLocks noGrp="1"/>
          </p:cNvSpPr>
          <p:nvPr>
            <p:ph sz="half" idx="1"/>
          </p:nvPr>
        </p:nvSpPr>
        <p:spPr/>
        <p:txBody>
          <a:bodyPr/>
          <a:lstStyle/>
          <a:p>
            <a:r>
              <a:rPr lang="en-CA" b="1" dirty="0" smtClean="0"/>
              <a:t>Ventriloquism effect</a:t>
            </a:r>
          </a:p>
          <a:p>
            <a:pPr lvl="1"/>
            <a:r>
              <a:rPr lang="en-CA" dirty="0" smtClean="0"/>
              <a:t>The tendency to localize sound on the basis of visual cues when visual and auditory information provide conflicting cues</a:t>
            </a:r>
          </a:p>
          <a:p>
            <a:pPr lvl="1"/>
            <a:endParaRPr lang="en-CA" dirty="0"/>
          </a:p>
          <a:p>
            <a:pPr marL="201168" lvl="1" indent="0">
              <a:buNone/>
            </a:pPr>
            <a:r>
              <a:rPr lang="en-CA" dirty="0" smtClean="0"/>
              <a:t>Vision bias influenced by:</a:t>
            </a:r>
          </a:p>
          <a:p>
            <a:pPr lvl="1">
              <a:buFontTx/>
              <a:buChar char="-"/>
            </a:pPr>
            <a:r>
              <a:rPr lang="en-CA" dirty="0" smtClean="0"/>
              <a:t>Events must be close together in time</a:t>
            </a:r>
          </a:p>
          <a:p>
            <a:pPr lvl="1">
              <a:buFontTx/>
              <a:buChar char="-"/>
            </a:pPr>
            <a:r>
              <a:rPr lang="en-CA" dirty="0" smtClean="0"/>
              <a:t>Events must be plausibly linked</a:t>
            </a:r>
          </a:p>
          <a:p>
            <a:pPr lvl="1">
              <a:buFontTx/>
              <a:buChar char="-"/>
            </a:pPr>
            <a:r>
              <a:rPr lang="en-CA" dirty="0" smtClean="0"/>
              <a:t>Events must be close together in space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48881" y="1917147"/>
            <a:ext cx="3638331" cy="4022725"/>
          </a:xfrm>
        </p:spPr>
      </p:pic>
    </p:spTree>
    <p:extLst>
      <p:ext uri="{BB962C8B-B14F-4D97-AF65-F5344CB8AC3E}">
        <p14:creationId xmlns:p14="http://schemas.microsoft.com/office/powerpoint/2010/main" val="423462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Auditory Scene Analysis</a:t>
            </a:r>
            <a:endParaRPr lang="en-CA" dirty="0"/>
          </a:p>
        </p:txBody>
      </p:sp>
      <p:sp>
        <p:nvSpPr>
          <p:cNvPr id="3" name="Content Placeholder 2"/>
          <p:cNvSpPr>
            <a:spLocks noGrp="1"/>
          </p:cNvSpPr>
          <p:nvPr>
            <p:ph sz="half" idx="1"/>
          </p:nvPr>
        </p:nvSpPr>
        <p:spPr/>
        <p:txBody>
          <a:bodyPr>
            <a:normAutofit fontScale="92500"/>
          </a:bodyPr>
          <a:lstStyle/>
          <a:p>
            <a:r>
              <a:rPr lang="en-CA" sz="2400" b="1" dirty="0" smtClean="0"/>
              <a:t>Auditory scene</a:t>
            </a:r>
          </a:p>
          <a:p>
            <a:r>
              <a:rPr lang="en-CA" sz="1800" dirty="0" smtClean="0"/>
              <a:t>All the sounds entering the ears during the current interval of time</a:t>
            </a:r>
            <a:endParaRPr lang="en-CA" dirty="0"/>
          </a:p>
          <a:p>
            <a:r>
              <a:rPr lang="en-CA" sz="2400" b="1" dirty="0" smtClean="0"/>
              <a:t>Auditory scene analysis</a:t>
            </a:r>
          </a:p>
          <a:p>
            <a:r>
              <a:rPr lang="en-CA" sz="1800" dirty="0" smtClean="0"/>
              <a:t>The process of extracting and grouping together the frequencies emitted by specific sound sources from among the complex mixture of frequencies emitted by multiple sound sources within the auditory scene</a:t>
            </a:r>
            <a:endParaRPr lang="en-CA" sz="1800" dirty="0"/>
          </a:p>
          <a:p>
            <a:r>
              <a:rPr lang="en-CA" sz="2400" b="1" dirty="0" smtClean="0"/>
              <a:t>Auditory stream</a:t>
            </a:r>
          </a:p>
          <a:p>
            <a:r>
              <a:rPr lang="en-CA" sz="1800" dirty="0" smtClean="0"/>
              <a:t>An assortment of frequencies occurring over time that were all emitted by the same sound source or related sound sources </a:t>
            </a:r>
            <a:endParaRPr lang="en-CA" sz="1800" dirty="0"/>
          </a:p>
          <a:p>
            <a:endParaRPr lang="en-CA" sz="1800"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274088"/>
            <a:ext cx="4937125" cy="3167074"/>
          </a:xfrm>
        </p:spPr>
      </p:pic>
    </p:spTree>
    <p:extLst>
      <p:ext uri="{BB962C8B-B14F-4D97-AF65-F5344CB8AC3E}">
        <p14:creationId xmlns:p14="http://schemas.microsoft.com/office/powerpoint/2010/main" val="138338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Auditory Scene Analysis</a:t>
            </a:r>
          </a:p>
        </p:txBody>
      </p:sp>
      <p:sp>
        <p:nvSpPr>
          <p:cNvPr id="3" name="Content Placeholder 2"/>
          <p:cNvSpPr>
            <a:spLocks noGrp="1"/>
          </p:cNvSpPr>
          <p:nvPr>
            <p:ph sz="half" idx="1"/>
          </p:nvPr>
        </p:nvSpPr>
        <p:spPr>
          <a:xfrm>
            <a:off x="1097278" y="1845734"/>
            <a:ext cx="10058401" cy="4023360"/>
          </a:xfrm>
        </p:spPr>
        <p:txBody>
          <a:bodyPr/>
          <a:lstStyle/>
          <a:p>
            <a:r>
              <a:rPr lang="en-CA" sz="2400" b="1" dirty="0"/>
              <a:t>Simultaneous Grouping</a:t>
            </a:r>
          </a:p>
          <a:p>
            <a:pPr lvl="1"/>
            <a:r>
              <a:rPr lang="en-CA" dirty="0"/>
              <a:t>Grouping by harmonic coherence</a:t>
            </a:r>
          </a:p>
          <a:p>
            <a:pPr lvl="1"/>
            <a:r>
              <a:rPr lang="en-CA" dirty="0"/>
              <a:t>Grouping by synchrony or asynchrony</a:t>
            </a:r>
          </a:p>
          <a:p>
            <a:endParaRPr lang="en-CA" dirty="0" smtClean="0"/>
          </a:p>
          <a:p>
            <a:r>
              <a:rPr lang="en-CA" sz="2400" b="1" dirty="0" smtClean="0"/>
              <a:t>Sequential Grouping</a:t>
            </a:r>
          </a:p>
          <a:p>
            <a:pPr lvl="1"/>
            <a:r>
              <a:rPr lang="en-CA" dirty="0"/>
              <a:t>Grouping by frequency </a:t>
            </a:r>
            <a:r>
              <a:rPr lang="en-CA" dirty="0" smtClean="0"/>
              <a:t>similarity</a:t>
            </a:r>
          </a:p>
          <a:p>
            <a:pPr lvl="1"/>
            <a:r>
              <a:rPr lang="en-CA" dirty="0"/>
              <a:t>Grouping by temporal proximity</a:t>
            </a:r>
          </a:p>
          <a:p>
            <a:pPr lvl="1"/>
            <a:endParaRPr lang="en-CA" dirty="0"/>
          </a:p>
          <a:p>
            <a:pPr lvl="1"/>
            <a:endParaRPr lang="en-CA" dirty="0" smtClean="0"/>
          </a:p>
          <a:p>
            <a:endParaRPr lang="en-CA" dirty="0" smtClean="0"/>
          </a:p>
          <a:p>
            <a:endParaRPr lang="en-CA" dirty="0" smtClean="0"/>
          </a:p>
          <a:p>
            <a:pPr lvl="1"/>
            <a:endParaRPr lang="en-CA" dirty="0"/>
          </a:p>
          <a:p>
            <a:pPr lvl="1"/>
            <a:endParaRPr lang="en-CA" dirty="0"/>
          </a:p>
        </p:txBody>
      </p:sp>
    </p:spTree>
    <p:extLst>
      <p:ext uri="{BB962C8B-B14F-4D97-AF65-F5344CB8AC3E}">
        <p14:creationId xmlns:p14="http://schemas.microsoft.com/office/powerpoint/2010/main" val="334654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Simultaneous Grouping</a:t>
            </a:r>
            <a:endParaRPr lang="en-CA" dirty="0"/>
          </a:p>
        </p:txBody>
      </p:sp>
      <p:sp>
        <p:nvSpPr>
          <p:cNvPr id="3" name="Content Placeholder 2"/>
          <p:cNvSpPr>
            <a:spLocks noGrp="1"/>
          </p:cNvSpPr>
          <p:nvPr>
            <p:ph sz="half" idx="1"/>
          </p:nvPr>
        </p:nvSpPr>
        <p:spPr>
          <a:xfrm>
            <a:off x="1097278" y="1845734"/>
            <a:ext cx="10109437" cy="4023360"/>
          </a:xfrm>
        </p:spPr>
        <p:txBody>
          <a:bodyPr/>
          <a:lstStyle/>
          <a:p>
            <a:r>
              <a:rPr lang="en-CA" dirty="0" smtClean="0"/>
              <a:t>Grouping by harmonic </a:t>
            </a:r>
            <a:r>
              <a:rPr lang="en-CA" dirty="0"/>
              <a:t>c</a:t>
            </a:r>
            <a:r>
              <a:rPr lang="en-CA" dirty="0" smtClean="0"/>
              <a:t>oherence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249" y="517373"/>
            <a:ext cx="4120896" cy="5486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26" y="2353340"/>
            <a:ext cx="4253163" cy="3878264"/>
          </a:xfrm>
          <a:prstGeom prst="rect">
            <a:avLst/>
          </a:prstGeom>
        </p:spPr>
      </p:pic>
    </p:spTree>
    <p:extLst>
      <p:ext uri="{BB962C8B-B14F-4D97-AF65-F5344CB8AC3E}">
        <p14:creationId xmlns:p14="http://schemas.microsoft.com/office/powerpoint/2010/main" val="48700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Simultaneous Grouping</a:t>
            </a:r>
          </a:p>
        </p:txBody>
      </p:sp>
      <p:sp>
        <p:nvSpPr>
          <p:cNvPr id="3" name="Content Placeholder 2"/>
          <p:cNvSpPr>
            <a:spLocks noGrp="1"/>
          </p:cNvSpPr>
          <p:nvPr>
            <p:ph sz="half" idx="1"/>
          </p:nvPr>
        </p:nvSpPr>
        <p:spPr>
          <a:xfrm>
            <a:off x="1097278" y="1845734"/>
            <a:ext cx="10058401" cy="4023360"/>
          </a:xfrm>
        </p:spPr>
        <p:txBody>
          <a:bodyPr/>
          <a:lstStyle/>
          <a:p>
            <a:r>
              <a:rPr lang="en-CA" dirty="0"/>
              <a:t>Grouping by s</a:t>
            </a:r>
            <a:r>
              <a:rPr lang="en-CA" dirty="0" smtClean="0"/>
              <a:t>ynchrony or asynchrony </a:t>
            </a:r>
          </a:p>
          <a:p>
            <a:pPr marL="0" indent="0">
              <a:buNone/>
            </a:pPr>
            <a:endParaRPr lang="en-CA" b="1" dirty="0"/>
          </a:p>
          <a:p>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70" y="3678064"/>
            <a:ext cx="7619011" cy="25170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433" y="87368"/>
            <a:ext cx="5036205" cy="4435014"/>
          </a:xfrm>
          <a:prstGeom prst="rect">
            <a:avLst/>
          </a:prstGeom>
        </p:spPr>
      </p:pic>
    </p:spTree>
    <p:extLst>
      <p:ext uri="{BB962C8B-B14F-4D97-AF65-F5344CB8AC3E}">
        <p14:creationId xmlns:p14="http://schemas.microsoft.com/office/powerpoint/2010/main" val="38769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Sequential Grouping</a:t>
            </a:r>
            <a:endParaRPr lang="en-CA" dirty="0"/>
          </a:p>
        </p:txBody>
      </p:sp>
      <p:sp>
        <p:nvSpPr>
          <p:cNvPr id="3" name="Content Placeholder 2"/>
          <p:cNvSpPr>
            <a:spLocks noGrp="1"/>
          </p:cNvSpPr>
          <p:nvPr>
            <p:ph sz="half" idx="1"/>
          </p:nvPr>
        </p:nvSpPr>
        <p:spPr>
          <a:xfrm>
            <a:off x="1097278" y="1845734"/>
            <a:ext cx="10058401" cy="4023360"/>
          </a:xfrm>
        </p:spPr>
        <p:txBody>
          <a:bodyPr/>
          <a:lstStyle/>
          <a:p>
            <a:r>
              <a:rPr lang="en-CA" dirty="0" smtClean="0"/>
              <a:t>Grouping by </a:t>
            </a:r>
            <a:r>
              <a:rPr lang="en-CA" dirty="0"/>
              <a:t>f</a:t>
            </a:r>
            <a:r>
              <a:rPr lang="en-CA" dirty="0" smtClean="0"/>
              <a:t>requency similarity</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513" y="927856"/>
            <a:ext cx="5650970" cy="34031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25" y="2565989"/>
            <a:ext cx="5737132" cy="3756759"/>
          </a:xfrm>
          <a:prstGeom prst="rect">
            <a:avLst/>
          </a:prstGeom>
        </p:spPr>
      </p:pic>
    </p:spTree>
    <p:extLst>
      <p:ext uri="{BB962C8B-B14F-4D97-AF65-F5344CB8AC3E}">
        <p14:creationId xmlns:p14="http://schemas.microsoft.com/office/powerpoint/2010/main" val="60376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Sequential Grouping</a:t>
            </a:r>
          </a:p>
        </p:txBody>
      </p:sp>
      <p:sp>
        <p:nvSpPr>
          <p:cNvPr id="3" name="Content Placeholder 2"/>
          <p:cNvSpPr>
            <a:spLocks noGrp="1"/>
          </p:cNvSpPr>
          <p:nvPr>
            <p:ph sz="half" idx="1"/>
          </p:nvPr>
        </p:nvSpPr>
        <p:spPr/>
        <p:txBody>
          <a:bodyPr/>
          <a:lstStyle/>
          <a:p>
            <a:r>
              <a:rPr lang="en-CA" dirty="0" smtClean="0"/>
              <a:t>Grouping by temporal proximity</a:t>
            </a:r>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1953850"/>
            <a:ext cx="4937125" cy="3807551"/>
          </a:xfrm>
        </p:spPr>
      </p:pic>
    </p:spTree>
    <p:extLst>
      <p:ext uri="{BB962C8B-B14F-4D97-AF65-F5344CB8AC3E}">
        <p14:creationId xmlns:p14="http://schemas.microsoft.com/office/powerpoint/2010/main" val="68337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Perceptual Completion of Occluded Sounds</a:t>
            </a:r>
            <a:endParaRPr lang="en-CA"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7280" y="1902970"/>
            <a:ext cx="3629391" cy="4022725"/>
          </a:xfrm>
        </p:spPr>
      </p:pic>
    </p:spTree>
    <p:extLst>
      <p:ext uri="{BB962C8B-B14F-4D97-AF65-F5344CB8AC3E}">
        <p14:creationId xmlns:p14="http://schemas.microsoft.com/office/powerpoint/2010/main" val="352084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Resources</a:t>
            </a:r>
            <a:endParaRPr lang="en-CA" dirty="0"/>
          </a:p>
        </p:txBody>
      </p:sp>
      <p:sp>
        <p:nvSpPr>
          <p:cNvPr id="3" name="Content Placeholder 2"/>
          <p:cNvSpPr>
            <a:spLocks noGrp="1"/>
          </p:cNvSpPr>
          <p:nvPr>
            <p:ph idx="1"/>
          </p:nvPr>
        </p:nvSpPr>
        <p:spPr/>
        <p:txBody>
          <a:bodyPr>
            <a:normAutofit/>
          </a:bodyPr>
          <a:lstStyle/>
          <a:p>
            <a:r>
              <a:rPr lang="en-CA" sz="3200" dirty="0" smtClean="0">
                <a:hlinkClick r:id="rId2"/>
              </a:rPr>
              <a:t>The </a:t>
            </a:r>
            <a:r>
              <a:rPr lang="en-CA" sz="3200" dirty="0">
                <a:hlinkClick r:id="rId2"/>
              </a:rPr>
              <a:t>A</a:t>
            </a:r>
            <a:r>
              <a:rPr lang="en-CA" sz="3200" dirty="0" smtClean="0">
                <a:hlinkClick r:id="rId2"/>
              </a:rPr>
              <a:t>uditory Pathway Song</a:t>
            </a:r>
            <a:endParaRPr lang="en-CA" sz="3200" dirty="0" smtClean="0"/>
          </a:p>
          <a:p>
            <a:r>
              <a:rPr lang="en-CA" sz="3200" dirty="0" smtClean="0">
                <a:hlinkClick r:id="rId3"/>
              </a:rPr>
              <a:t>From Ear to Primary Cortex</a:t>
            </a:r>
            <a:endParaRPr lang="en-CA" sz="3200" dirty="0" smtClean="0"/>
          </a:p>
          <a:p>
            <a:endParaRPr lang="en-CA" sz="3200" dirty="0" smtClean="0"/>
          </a:p>
        </p:txBody>
      </p:sp>
    </p:spTree>
    <p:extLst>
      <p:ext uri="{BB962C8B-B14F-4D97-AF65-F5344CB8AC3E}">
        <p14:creationId xmlns:p14="http://schemas.microsoft.com/office/powerpoint/2010/main" val="1205687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Recap - The </a:t>
            </a:r>
            <a:r>
              <a:rPr lang="en-CA" dirty="0" smtClean="0"/>
              <a:t>Ear</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86794" y="77424"/>
            <a:ext cx="6769749" cy="6191844"/>
          </a:xfrm>
        </p:spPr>
      </p:pic>
    </p:spTree>
    <p:extLst>
      <p:ext uri="{BB962C8B-B14F-4D97-AF65-F5344CB8AC3E}">
        <p14:creationId xmlns:p14="http://schemas.microsoft.com/office/powerpoint/2010/main" val="109902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Videos</a:t>
            </a:r>
            <a:endParaRPr lang="en-CA" dirty="0"/>
          </a:p>
        </p:txBody>
      </p:sp>
      <p:sp>
        <p:nvSpPr>
          <p:cNvPr id="3" name="Content Placeholder 2"/>
          <p:cNvSpPr>
            <a:spLocks noGrp="1"/>
          </p:cNvSpPr>
          <p:nvPr>
            <p:ph idx="1"/>
          </p:nvPr>
        </p:nvSpPr>
        <p:spPr/>
        <p:txBody>
          <a:bodyPr>
            <a:normAutofit/>
          </a:bodyPr>
          <a:lstStyle/>
          <a:p>
            <a:r>
              <a:rPr lang="en-CA" sz="2800" dirty="0" smtClean="0">
                <a:hlinkClick r:id="rId2"/>
              </a:rPr>
              <a:t>Teaching the Blind to Navigate the World Using Tongue Clicks</a:t>
            </a:r>
            <a:endParaRPr lang="en-CA" sz="2800" dirty="0" smtClean="0"/>
          </a:p>
          <a:p>
            <a:r>
              <a:rPr lang="en-CA" sz="2800" dirty="0" smtClean="0">
                <a:hlinkClick r:id="rId3"/>
              </a:rPr>
              <a:t>Daniel Kish “Batman”</a:t>
            </a:r>
            <a:endParaRPr lang="en-CA" sz="2800" dirty="0"/>
          </a:p>
        </p:txBody>
      </p:sp>
    </p:spTree>
    <p:extLst>
      <p:ext uri="{BB962C8B-B14F-4D97-AF65-F5344CB8AC3E}">
        <p14:creationId xmlns:p14="http://schemas.microsoft.com/office/powerpoint/2010/main" val="1787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Recap - Middle </a:t>
            </a:r>
            <a:r>
              <a:rPr lang="en-CA" dirty="0" smtClean="0"/>
              <a:t>Ear</a:t>
            </a:r>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7280" y="1938840"/>
            <a:ext cx="10008616" cy="3840343"/>
          </a:xfrm>
        </p:spPr>
      </p:pic>
    </p:spTree>
    <p:extLst>
      <p:ext uri="{BB962C8B-B14F-4D97-AF65-F5344CB8AC3E}">
        <p14:creationId xmlns:p14="http://schemas.microsoft.com/office/powerpoint/2010/main" val="721018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Recap - Cochlea</a:t>
            </a:r>
            <a:endParaRPr lang="en-CA" dirty="0"/>
          </a:p>
        </p:txBody>
      </p:sp>
      <p:sp>
        <p:nvSpPr>
          <p:cNvPr id="7" name="Content Placeholder 6"/>
          <p:cNvSpPr>
            <a:spLocks noGrp="1"/>
          </p:cNvSpPr>
          <p:nvPr>
            <p:ph sz="half" idx="1"/>
          </p:nvPr>
        </p:nvSpPr>
        <p:spPr/>
        <p:txBody>
          <a:bodyPr/>
          <a:lstStyle/>
          <a:p>
            <a:r>
              <a:rPr lang="en-CA" sz="2800" dirty="0" smtClean="0"/>
              <a:t>Perilymph </a:t>
            </a:r>
          </a:p>
          <a:p>
            <a:pPr lvl="1"/>
            <a:r>
              <a:rPr lang="en-CA" dirty="0" smtClean="0"/>
              <a:t>A fluid that fills the tympanic and vestibular canals</a:t>
            </a:r>
          </a:p>
          <a:p>
            <a:r>
              <a:rPr lang="en-CA" sz="2800" dirty="0" smtClean="0"/>
              <a:t>Round Window</a:t>
            </a:r>
            <a:endParaRPr lang="en-CA" sz="2800" dirty="0"/>
          </a:p>
          <a:p>
            <a:pPr lvl="1"/>
            <a:r>
              <a:rPr lang="en-CA" dirty="0" smtClean="0"/>
              <a:t>Relief valve at the base of the tympanic canal</a:t>
            </a:r>
            <a:endParaRPr lang="en-CA" dirty="0"/>
          </a:p>
          <a:p>
            <a:pPr lvl="1"/>
            <a:endParaRPr lang="en-CA" dirty="0"/>
          </a:p>
        </p:txBody>
      </p:sp>
      <p:pic>
        <p:nvPicPr>
          <p:cNvPr id="8"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6624" y="482158"/>
            <a:ext cx="5583916" cy="5596353"/>
          </a:xfrm>
        </p:spPr>
      </p:pic>
    </p:spTree>
    <p:extLst>
      <p:ext uri="{BB962C8B-B14F-4D97-AF65-F5344CB8AC3E}">
        <p14:creationId xmlns:p14="http://schemas.microsoft.com/office/powerpoint/2010/main" val="3786754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Recap - Basilar </a:t>
            </a:r>
            <a:r>
              <a:rPr lang="en-CA" dirty="0" smtClean="0"/>
              <a:t>Membrane</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16968" y="2189323"/>
            <a:ext cx="4938712" cy="351648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7280" y="2605982"/>
            <a:ext cx="4937125" cy="2428334"/>
          </a:xfrm>
        </p:spPr>
      </p:pic>
    </p:spTree>
    <p:extLst>
      <p:ext uri="{BB962C8B-B14F-4D97-AF65-F5344CB8AC3E}">
        <p14:creationId xmlns:p14="http://schemas.microsoft.com/office/powerpoint/2010/main" val="3405835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Recap - Organ </a:t>
            </a:r>
            <a:r>
              <a:rPr lang="en-CA" dirty="0" smtClean="0"/>
              <a:t>of </a:t>
            </a:r>
            <a:r>
              <a:rPr lang="en-CA" dirty="0" err="1" smtClean="0"/>
              <a:t>Corti</a:t>
            </a:r>
            <a:endParaRPr lang="en-CA" dirty="0"/>
          </a:p>
        </p:txBody>
      </p:sp>
      <p:sp>
        <p:nvSpPr>
          <p:cNvPr id="8" name="Content Placeholder 7"/>
          <p:cNvSpPr>
            <a:spLocks noGrp="1"/>
          </p:cNvSpPr>
          <p:nvPr>
            <p:ph sz="half" idx="1"/>
          </p:nvPr>
        </p:nvSpPr>
        <p:spPr/>
        <p:txBody>
          <a:bodyPr>
            <a:normAutofit lnSpcReduction="10000"/>
          </a:bodyPr>
          <a:lstStyle/>
          <a:p>
            <a:r>
              <a:rPr lang="en-CA" dirty="0"/>
              <a:t>Each hair cell has about 50 – 150 </a:t>
            </a:r>
            <a:r>
              <a:rPr lang="en-CA" dirty="0" err="1" smtClean="0"/>
              <a:t>stereocilia</a:t>
            </a:r>
            <a:endParaRPr lang="en-CA" dirty="0"/>
          </a:p>
          <a:p>
            <a:r>
              <a:rPr lang="en-CA" sz="2400" dirty="0" smtClean="0"/>
              <a:t>Inner Hair Cells</a:t>
            </a:r>
          </a:p>
          <a:p>
            <a:pPr lvl="1"/>
            <a:r>
              <a:rPr lang="en-CA" dirty="0" smtClean="0"/>
              <a:t>3 500 inner hair cells</a:t>
            </a:r>
          </a:p>
          <a:p>
            <a:pPr lvl="1"/>
            <a:r>
              <a:rPr lang="en-CA" dirty="0" smtClean="0"/>
              <a:t>Pear </a:t>
            </a:r>
            <a:r>
              <a:rPr lang="en-CA" dirty="0"/>
              <a:t>s</a:t>
            </a:r>
            <a:r>
              <a:rPr lang="en-CA" dirty="0" smtClean="0"/>
              <a:t>haped</a:t>
            </a:r>
          </a:p>
          <a:p>
            <a:pPr lvl="1"/>
            <a:r>
              <a:rPr lang="en-CA" dirty="0" err="1" smtClean="0"/>
              <a:t>Stereocilia</a:t>
            </a:r>
            <a:r>
              <a:rPr lang="en-CA" dirty="0" smtClean="0"/>
              <a:t> not attached to tectorial membrane</a:t>
            </a:r>
          </a:p>
          <a:p>
            <a:pPr lvl="1"/>
            <a:r>
              <a:rPr lang="en-CA" dirty="0" smtClean="0"/>
              <a:t>Most important for transduction</a:t>
            </a:r>
          </a:p>
          <a:p>
            <a:r>
              <a:rPr lang="en-CA" sz="2400" dirty="0" smtClean="0"/>
              <a:t>Outer Hair </a:t>
            </a:r>
            <a:r>
              <a:rPr lang="en-CA" sz="2400" dirty="0"/>
              <a:t>Cells</a:t>
            </a:r>
          </a:p>
          <a:p>
            <a:pPr lvl="1"/>
            <a:r>
              <a:rPr lang="en-CA" dirty="0" smtClean="0"/>
              <a:t>3 rows of about 12 000 outer hair cells</a:t>
            </a:r>
          </a:p>
          <a:p>
            <a:pPr lvl="1"/>
            <a:r>
              <a:rPr lang="en-CA" dirty="0" smtClean="0"/>
              <a:t>Cylindrical</a:t>
            </a:r>
            <a:endParaRPr lang="en-CA" dirty="0"/>
          </a:p>
          <a:p>
            <a:pPr lvl="1"/>
            <a:r>
              <a:rPr lang="en-CA" dirty="0" err="1"/>
              <a:t>Stereocilia</a:t>
            </a:r>
            <a:r>
              <a:rPr lang="en-CA" dirty="0"/>
              <a:t> </a:t>
            </a:r>
            <a:r>
              <a:rPr lang="en-CA" dirty="0" smtClean="0"/>
              <a:t>attached </a:t>
            </a:r>
            <a:r>
              <a:rPr lang="en-CA" dirty="0"/>
              <a:t>to tectorial </a:t>
            </a:r>
            <a:r>
              <a:rPr lang="en-CA" dirty="0" smtClean="0"/>
              <a:t>membrane</a:t>
            </a:r>
          </a:p>
          <a:p>
            <a:pPr lvl="1"/>
            <a:r>
              <a:rPr lang="en-CA" dirty="0" smtClean="0"/>
              <a:t>Amplify and sharpen responses of inner hair cells</a:t>
            </a:r>
            <a:endParaRPr lang="en-CA" dirty="0"/>
          </a:p>
        </p:txBody>
      </p:sp>
      <p:pic>
        <p:nvPicPr>
          <p:cNvPr id="9"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26480" y="1930481"/>
            <a:ext cx="4937125" cy="2655076"/>
          </a:xfrm>
        </p:spPr>
      </p:pic>
      <p:sp>
        <p:nvSpPr>
          <p:cNvPr id="10" name="Rectangle 9"/>
          <p:cNvSpPr/>
          <p:nvPr/>
        </p:nvSpPr>
        <p:spPr>
          <a:xfrm>
            <a:off x="7213267" y="4778678"/>
            <a:ext cx="3942413" cy="1200329"/>
          </a:xfrm>
          <a:prstGeom prst="rect">
            <a:avLst/>
          </a:prstGeom>
        </p:spPr>
        <p:txBody>
          <a:bodyPr wrap="square">
            <a:spAutoFit/>
          </a:bodyPr>
          <a:lstStyle/>
          <a:p>
            <a:r>
              <a:rPr lang="en-CA" dirty="0"/>
              <a:t>Auditory Nerve</a:t>
            </a:r>
          </a:p>
          <a:p>
            <a:pPr lvl="1"/>
            <a:r>
              <a:rPr lang="en-CA" dirty="0"/>
              <a:t>Type 1 – 95% - Thick myelinated</a:t>
            </a:r>
          </a:p>
          <a:p>
            <a:pPr lvl="1"/>
            <a:r>
              <a:rPr lang="en-CA" dirty="0"/>
              <a:t>Type 2 – 5% - Thinner </a:t>
            </a:r>
            <a:r>
              <a:rPr lang="en-CA" dirty="0" err="1"/>
              <a:t>unmylenated</a:t>
            </a:r>
            <a:endParaRPr lang="en-CA" dirty="0"/>
          </a:p>
          <a:p>
            <a:pPr marL="201168" lvl="1" indent="0">
              <a:buNone/>
            </a:pPr>
            <a:endParaRPr lang="en-CA" dirty="0"/>
          </a:p>
        </p:txBody>
      </p:sp>
    </p:spTree>
    <p:extLst>
      <p:ext uri="{BB962C8B-B14F-4D97-AF65-F5344CB8AC3E}">
        <p14:creationId xmlns:p14="http://schemas.microsoft.com/office/powerpoint/2010/main" val="3899627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Recap - </a:t>
            </a:r>
            <a:r>
              <a:rPr lang="en-CA" dirty="0" err="1" smtClean="0"/>
              <a:t>Stereocilia</a:t>
            </a:r>
            <a:endParaRPr lang="en-CA"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8330" y="3913949"/>
            <a:ext cx="3782490" cy="2269494"/>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53869" y="1866275"/>
            <a:ext cx="3748662" cy="191875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590" y="286603"/>
            <a:ext cx="5366828" cy="5445486"/>
          </a:xfrm>
          <a:prstGeom prst="rect">
            <a:avLst/>
          </a:prstGeom>
        </p:spPr>
      </p:pic>
    </p:spTree>
    <p:extLst>
      <p:ext uri="{BB962C8B-B14F-4D97-AF65-F5344CB8AC3E}">
        <p14:creationId xmlns:p14="http://schemas.microsoft.com/office/powerpoint/2010/main" val="2214533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antis1e_9-13.jpg"/>
          <p:cNvPicPr>
            <a:picLocks noGrp="1"/>
          </p:cNvPicPr>
          <p:nvPr>
            <p:ph sz="half" idx="2"/>
          </p:nvPr>
        </p:nvPicPr>
        <p:blipFill>
          <a:blip r:embed="rId2">
            <a:extLst/>
          </a:blip>
          <a:stretch>
            <a:fillRect/>
          </a:stretch>
        </p:blipFill>
        <p:spPr>
          <a:xfrm>
            <a:off x="5771213" y="3048582"/>
            <a:ext cx="5908805" cy="2908618"/>
          </a:xfrm>
          <a:prstGeom prst="rect">
            <a:avLst/>
          </a:prstGeom>
          <a:ln>
            <a:round/>
          </a:ln>
        </p:spPr>
      </p:pic>
      <p:sp>
        <p:nvSpPr>
          <p:cNvPr id="2" name="Title 1"/>
          <p:cNvSpPr>
            <a:spLocks noGrp="1"/>
          </p:cNvSpPr>
          <p:nvPr>
            <p:ph type="title"/>
          </p:nvPr>
        </p:nvSpPr>
        <p:spPr/>
        <p:txBody>
          <a:bodyPr/>
          <a:lstStyle/>
          <a:p>
            <a:r>
              <a:rPr lang="en-CA" dirty="0" smtClean="0"/>
              <a:t>Recap - Place </a:t>
            </a:r>
            <a:r>
              <a:rPr lang="en-CA" dirty="0" smtClean="0"/>
              <a:t>Code For Frequency</a:t>
            </a:r>
            <a:endParaRPr lang="en-CA" dirty="0"/>
          </a:p>
        </p:txBody>
      </p:sp>
      <p:pic>
        <p:nvPicPr>
          <p:cNvPr id="5" name="1118.jpg"/>
          <p:cNvPicPr>
            <a:picLocks noGrp="1"/>
          </p:cNvPicPr>
          <p:nvPr>
            <p:ph sz="half" idx="1"/>
          </p:nvPr>
        </p:nvPicPr>
        <p:blipFill>
          <a:blip r:embed="rId3">
            <a:extLst/>
          </a:blip>
          <a:srcRect l="849" b="4777"/>
          <a:stretch>
            <a:fillRect/>
          </a:stretch>
        </p:blipFill>
        <p:spPr>
          <a:xfrm>
            <a:off x="212542" y="1821934"/>
            <a:ext cx="6990231" cy="2537629"/>
          </a:xfrm>
          <a:prstGeom prst="rect">
            <a:avLst/>
          </a:prstGeom>
          <a:ln w="12700">
            <a:miter lim="400000"/>
          </a:ln>
        </p:spPr>
      </p:pic>
    </p:spTree>
    <p:extLst>
      <p:ext uri="{BB962C8B-B14F-4D97-AF65-F5344CB8AC3E}">
        <p14:creationId xmlns:p14="http://schemas.microsoft.com/office/powerpoint/2010/main" val="485408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Recap - Temporal </a:t>
            </a:r>
            <a:r>
              <a:rPr lang="en-CA" dirty="0" smtClean="0"/>
              <a:t>Code</a:t>
            </a:r>
            <a:endParaRPr lang="en-CA" dirty="0"/>
          </a:p>
        </p:txBody>
      </p:sp>
      <p:pic>
        <p:nvPicPr>
          <p:cNvPr id="9"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943154"/>
            <a:ext cx="6165454" cy="4147166"/>
          </a:xfrm>
          <a:prstGeom prst="rect">
            <a:avLst/>
          </a:prstGeom>
        </p:spPr>
      </p:pic>
    </p:spTree>
    <p:extLst>
      <p:ext uri="{BB962C8B-B14F-4D97-AF65-F5344CB8AC3E}">
        <p14:creationId xmlns:p14="http://schemas.microsoft.com/office/powerpoint/2010/main" val="1515408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Auditory Brain</a:t>
            </a:r>
            <a:endParaRPr lang="en-CA" dirty="0"/>
          </a:p>
        </p:txBody>
      </p:sp>
      <p:sp>
        <p:nvSpPr>
          <p:cNvPr id="3" name="Content Placeholder 2"/>
          <p:cNvSpPr>
            <a:spLocks noGrp="1"/>
          </p:cNvSpPr>
          <p:nvPr>
            <p:ph idx="1"/>
          </p:nvPr>
        </p:nvSpPr>
        <p:spPr>
          <a:xfrm>
            <a:off x="1097280" y="1845734"/>
            <a:ext cx="5218460" cy="4023360"/>
          </a:xfrm>
        </p:spPr>
        <p:txBody>
          <a:bodyPr/>
          <a:lstStyle/>
          <a:p>
            <a:pPr marL="0" lvl="0" indent="0">
              <a:buSzTx/>
              <a:buNone/>
              <a:defRPr sz="1800">
                <a:uFillTx/>
              </a:defRPr>
            </a:pPr>
            <a:r>
              <a:rPr lang="en-CA" b="1" dirty="0">
                <a:uFill>
                  <a:solidFill/>
                </a:uFill>
              </a:rPr>
              <a:t>Cochlear nucleus</a:t>
            </a:r>
            <a:r>
              <a:rPr lang="en-CA" dirty="0">
                <a:uFill>
                  <a:solidFill/>
                </a:uFill>
              </a:rPr>
              <a:t>: The first brain stem nucleus at which afferent auditory nerve fibers synapse</a:t>
            </a:r>
          </a:p>
          <a:p>
            <a:pPr marL="0" lvl="0" indent="0">
              <a:buSzTx/>
              <a:buNone/>
              <a:defRPr sz="1800">
                <a:uFillTx/>
              </a:defRPr>
            </a:pPr>
            <a:r>
              <a:rPr lang="en-CA" b="1" dirty="0">
                <a:uFill>
                  <a:solidFill/>
                </a:uFill>
              </a:rPr>
              <a:t>Superior olive</a:t>
            </a:r>
            <a:r>
              <a:rPr lang="en-CA" dirty="0">
                <a:uFill>
                  <a:solidFill/>
                </a:uFill>
              </a:rPr>
              <a:t>: An early brain stem region in the auditory pathway where inputs from both ears converge</a:t>
            </a:r>
          </a:p>
          <a:p>
            <a:pPr marL="0" lvl="0" indent="0">
              <a:buSzTx/>
              <a:buNone/>
              <a:defRPr sz="1800">
                <a:uFillTx/>
              </a:defRPr>
            </a:pPr>
            <a:r>
              <a:rPr lang="en-CA" b="1" dirty="0">
                <a:uFill>
                  <a:solidFill/>
                </a:uFill>
              </a:rPr>
              <a:t>Inferior colliculus</a:t>
            </a:r>
            <a:r>
              <a:rPr lang="en-CA" dirty="0">
                <a:uFill>
                  <a:solidFill/>
                </a:uFill>
              </a:rPr>
              <a:t>: A midbrain nucleus in the auditory pathway</a:t>
            </a:r>
          </a:p>
          <a:p>
            <a:pPr marL="0" lvl="0" indent="0">
              <a:buSzTx/>
              <a:buNone/>
              <a:defRPr sz="1800">
                <a:uFillTx/>
              </a:defRPr>
            </a:pPr>
            <a:r>
              <a:rPr lang="en-CA" b="1" dirty="0">
                <a:uFill>
                  <a:solidFill/>
                </a:uFill>
              </a:rPr>
              <a:t>Medial geniculate nucleus</a:t>
            </a:r>
            <a:r>
              <a:rPr lang="en-CA" dirty="0">
                <a:uFill>
                  <a:solidFill/>
                </a:uFill>
              </a:rPr>
              <a:t>: The part of the thalamus that relays auditory signals to the temporal cortex and receives input from the auditory cortex</a:t>
            </a:r>
          </a:p>
          <a:p>
            <a:pPr marL="0" indent="0">
              <a:buNone/>
            </a:pPr>
            <a:endParaRPr lang="en-CA" dirty="0" smtClean="0"/>
          </a:p>
          <a:p>
            <a:pPr marL="0" indent="0">
              <a:buNone/>
            </a:pPr>
            <a:r>
              <a:rPr lang="en-CA" dirty="0" smtClean="0"/>
              <a:t>Ascending &amp; Descending Pathways</a:t>
            </a:r>
            <a:endParaRPr lang="en-CA" dirty="0"/>
          </a:p>
        </p:txBody>
      </p:sp>
      <p:pic>
        <p:nvPicPr>
          <p:cNvPr id="4" name="1136.jpg"/>
          <p:cNvPicPr/>
          <p:nvPr/>
        </p:nvPicPr>
        <p:blipFill>
          <a:blip r:embed="rId2">
            <a:extLst/>
          </a:blip>
          <a:srcRect b="5344"/>
          <a:stretch>
            <a:fillRect/>
          </a:stretch>
        </p:blipFill>
        <p:spPr>
          <a:xfrm>
            <a:off x="6315740" y="1845734"/>
            <a:ext cx="4526613" cy="4039890"/>
          </a:xfrm>
          <a:prstGeom prst="rect">
            <a:avLst/>
          </a:prstGeom>
          <a:ln w="12700">
            <a:miter lim="400000"/>
          </a:ln>
        </p:spPr>
      </p:pic>
    </p:spTree>
    <p:extLst>
      <p:ext uri="{BB962C8B-B14F-4D97-AF65-F5344CB8AC3E}">
        <p14:creationId xmlns:p14="http://schemas.microsoft.com/office/powerpoint/2010/main" val="1554102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06010" y="144536"/>
            <a:ext cx="8718697" cy="6072891"/>
          </a:xfrm>
        </p:spPr>
      </p:pic>
    </p:spTree>
    <p:extLst>
      <p:ext uri="{BB962C8B-B14F-4D97-AF65-F5344CB8AC3E}">
        <p14:creationId xmlns:p14="http://schemas.microsoft.com/office/powerpoint/2010/main" val="795420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Auditory Cortex</a:t>
            </a:r>
            <a:endParaRPr lang="en-CA" dirty="0"/>
          </a:p>
        </p:txBody>
      </p:sp>
      <p:sp>
        <p:nvSpPr>
          <p:cNvPr id="3" name="Content Placeholder 2"/>
          <p:cNvSpPr>
            <a:spLocks noGrp="1"/>
          </p:cNvSpPr>
          <p:nvPr>
            <p:ph idx="1"/>
          </p:nvPr>
        </p:nvSpPr>
        <p:spPr>
          <a:xfrm>
            <a:off x="1097280" y="1845734"/>
            <a:ext cx="6508543" cy="4023360"/>
          </a:xfrm>
        </p:spPr>
        <p:txBody>
          <a:bodyPr>
            <a:normAutofit/>
          </a:bodyPr>
          <a:lstStyle/>
          <a:p>
            <a:pPr lvl="1">
              <a:defRPr sz="1800">
                <a:uFillTx/>
              </a:defRPr>
            </a:pPr>
            <a:r>
              <a:rPr lang="en-CA" sz="2000" b="1" dirty="0">
                <a:uFill>
                  <a:solidFill/>
                </a:uFill>
              </a:rPr>
              <a:t>Primary auditory cortex (A1)</a:t>
            </a:r>
            <a:r>
              <a:rPr lang="en-CA" sz="2000" dirty="0">
                <a:uFill>
                  <a:solidFill/>
                </a:uFill>
              </a:rPr>
              <a:t>: The first area within the temporal lobes of the brain responsible for processing acoustic organization</a:t>
            </a:r>
          </a:p>
          <a:p>
            <a:pPr lvl="1">
              <a:defRPr sz="1800">
                <a:uFillTx/>
              </a:defRPr>
            </a:pPr>
            <a:r>
              <a:rPr lang="en-CA" sz="2000" b="1" dirty="0">
                <a:uFill>
                  <a:solidFill/>
                </a:uFill>
              </a:rPr>
              <a:t>Belt area</a:t>
            </a:r>
            <a:r>
              <a:rPr lang="en-CA" sz="2000" dirty="0">
                <a:uFill>
                  <a:solidFill/>
                </a:uFill>
              </a:rPr>
              <a:t>: A region of cortex, directly adjacent to A1, with inputs from A1, where neurons respond to more complex characteristics of sounds</a:t>
            </a:r>
          </a:p>
          <a:p>
            <a:pPr lvl="1">
              <a:defRPr sz="1800">
                <a:uFillTx/>
              </a:defRPr>
            </a:pPr>
            <a:r>
              <a:rPr lang="en-CA" sz="2000" b="1" dirty="0" err="1">
                <a:uFill>
                  <a:solidFill/>
                </a:uFill>
              </a:rPr>
              <a:t>Parabelt</a:t>
            </a:r>
            <a:r>
              <a:rPr lang="en-CA" sz="2000" b="1" dirty="0">
                <a:uFill>
                  <a:solidFill/>
                </a:uFill>
              </a:rPr>
              <a:t> area</a:t>
            </a:r>
            <a:r>
              <a:rPr lang="en-CA" sz="2000" dirty="0">
                <a:uFill>
                  <a:solidFill/>
                </a:uFill>
              </a:rPr>
              <a:t>: A region of cortex, lateral and adjacent to the belt area, where neurons respond to more complex characteristics of sounds, as well as to input from other senses</a:t>
            </a:r>
          </a:p>
          <a:p>
            <a:endParaRPr lang="en-CA" sz="1800" dirty="0"/>
          </a:p>
        </p:txBody>
      </p:sp>
      <p:pic>
        <p:nvPicPr>
          <p:cNvPr id="4" name="image.jpg"/>
          <p:cNvPicPr/>
          <p:nvPr/>
        </p:nvPicPr>
        <p:blipFill>
          <a:blip r:embed="rId2">
            <a:extLst/>
          </a:blip>
          <a:srcRect b="3958"/>
          <a:stretch>
            <a:fillRect/>
          </a:stretch>
        </p:blipFill>
        <p:spPr>
          <a:xfrm>
            <a:off x="8136270" y="203791"/>
            <a:ext cx="3629026" cy="5854700"/>
          </a:xfrm>
          <a:prstGeom prst="rect">
            <a:avLst/>
          </a:prstGeom>
          <a:ln w="12700">
            <a:miter lim="400000"/>
          </a:ln>
        </p:spPr>
      </p:pic>
    </p:spTree>
    <p:extLst>
      <p:ext uri="{BB962C8B-B14F-4D97-AF65-F5344CB8AC3E}">
        <p14:creationId xmlns:p14="http://schemas.microsoft.com/office/powerpoint/2010/main" val="313780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Sound Scenes &amp; Sound Tests</a:t>
            </a:r>
            <a:endParaRPr lang="en-CA" dirty="0"/>
          </a:p>
        </p:txBody>
      </p:sp>
      <p:sp>
        <p:nvSpPr>
          <p:cNvPr id="3" name="Content Placeholder 2"/>
          <p:cNvSpPr>
            <a:spLocks noGrp="1"/>
          </p:cNvSpPr>
          <p:nvPr>
            <p:ph idx="1"/>
          </p:nvPr>
        </p:nvSpPr>
        <p:spPr/>
        <p:txBody>
          <a:bodyPr>
            <a:normAutofit fontScale="25000" lnSpcReduction="20000"/>
          </a:bodyPr>
          <a:lstStyle/>
          <a:p>
            <a:r>
              <a:rPr lang="en-CA" sz="8600" dirty="0" smtClean="0">
                <a:hlinkClick r:id="rId2"/>
              </a:rPr>
              <a:t>City Sounds</a:t>
            </a:r>
            <a:r>
              <a:rPr lang="en-CA" sz="8600" dirty="0" smtClean="0"/>
              <a:t/>
            </a:r>
            <a:br>
              <a:rPr lang="en-CA" sz="8600" dirty="0" smtClean="0"/>
            </a:br>
            <a:r>
              <a:rPr lang="en-CA" sz="8600" dirty="0" smtClean="0">
                <a:hlinkClick r:id="rId3"/>
              </a:rPr>
              <a:t>Rain in the City</a:t>
            </a:r>
            <a:r>
              <a:rPr lang="en-CA" sz="8600" dirty="0" smtClean="0"/>
              <a:t/>
            </a:r>
            <a:br>
              <a:rPr lang="en-CA" sz="8600" dirty="0" smtClean="0"/>
            </a:br>
            <a:r>
              <a:rPr lang="en-CA" sz="8600" dirty="0" smtClean="0">
                <a:hlinkClick r:id="rId4"/>
              </a:rPr>
              <a:t>Nature Sounds</a:t>
            </a:r>
            <a:endParaRPr lang="en-CA" sz="8600" dirty="0"/>
          </a:p>
          <a:p>
            <a:r>
              <a:rPr lang="en-CA" sz="8600" dirty="0" smtClean="0">
                <a:hlinkClick r:id="rId5"/>
              </a:rPr>
              <a:t>Guessing Game</a:t>
            </a:r>
            <a:r>
              <a:rPr lang="en-CA" sz="8600" dirty="0" smtClean="0"/>
              <a:t/>
            </a:r>
            <a:br>
              <a:rPr lang="en-CA" sz="8600" dirty="0" smtClean="0"/>
            </a:br>
            <a:r>
              <a:rPr lang="en-CA" sz="8600" dirty="0" smtClean="0">
                <a:hlinkClick r:id="rId6"/>
              </a:rPr>
              <a:t>Guessing Game 2</a:t>
            </a:r>
            <a:r>
              <a:rPr lang="en-CA" sz="8600" dirty="0"/>
              <a:t/>
            </a:r>
            <a:br>
              <a:rPr lang="en-CA" sz="8600" dirty="0"/>
            </a:br>
            <a:r>
              <a:rPr lang="en-CA" sz="8600" dirty="0" smtClean="0"/>
              <a:t/>
            </a:r>
            <a:br>
              <a:rPr lang="en-CA" sz="8600" dirty="0" smtClean="0"/>
            </a:br>
            <a:r>
              <a:rPr lang="en-CA" sz="8600" dirty="0" smtClean="0">
                <a:hlinkClick r:id="rId7"/>
              </a:rPr>
              <a:t>Race Car Sound Effects</a:t>
            </a:r>
            <a:r>
              <a:rPr lang="en-CA" sz="8600" dirty="0" smtClean="0"/>
              <a:t/>
            </a:r>
            <a:br>
              <a:rPr lang="en-CA" sz="8600" dirty="0" smtClean="0"/>
            </a:br>
            <a:r>
              <a:rPr lang="en-CA" sz="8600" dirty="0" smtClean="0">
                <a:hlinkClick r:id="rId8"/>
              </a:rPr>
              <a:t>Race Car Sound Effects 2</a:t>
            </a:r>
            <a:endParaRPr lang="en-CA" sz="8600" dirty="0" smtClean="0">
              <a:hlinkClick r:id="rId9"/>
            </a:endParaRPr>
          </a:p>
          <a:p>
            <a:r>
              <a:rPr lang="en-CA" sz="8600" dirty="0" smtClean="0">
                <a:hlinkClick r:id="rId9"/>
              </a:rPr>
              <a:t>McGurk Effect BBC</a:t>
            </a:r>
            <a:r>
              <a:rPr lang="en-CA" sz="8600" dirty="0"/>
              <a:t/>
            </a:r>
            <a:br>
              <a:rPr lang="en-CA" sz="8600" dirty="0"/>
            </a:br>
            <a:r>
              <a:rPr lang="en-CA" sz="8600" dirty="0" smtClean="0">
                <a:hlinkClick r:id="rId10"/>
              </a:rPr>
              <a:t>McGurk Effect 2</a:t>
            </a:r>
            <a:r>
              <a:rPr lang="en-CA" sz="8600" dirty="0" smtClean="0"/>
              <a:t/>
            </a:r>
            <a:br>
              <a:rPr lang="en-CA" sz="8600" dirty="0" smtClean="0"/>
            </a:br>
            <a:r>
              <a:rPr lang="en-CA" sz="8600" dirty="0" smtClean="0">
                <a:hlinkClick r:id="rId11"/>
              </a:rPr>
              <a:t>McGurk Effect 3</a:t>
            </a:r>
            <a:r>
              <a:rPr lang="en-CA" sz="8600" dirty="0" smtClean="0"/>
              <a:t/>
            </a:r>
            <a:br>
              <a:rPr lang="en-CA" sz="8600" dirty="0" smtClean="0"/>
            </a:br>
            <a:r>
              <a:rPr lang="en-CA" sz="8600" dirty="0" smtClean="0"/>
              <a:t/>
            </a:r>
            <a:br>
              <a:rPr lang="en-CA" sz="8600" dirty="0" smtClean="0"/>
            </a:br>
            <a:r>
              <a:rPr lang="en-CA" sz="8600" dirty="0" smtClean="0">
                <a:hlinkClick r:id="rId12"/>
              </a:rPr>
              <a:t>Hearing Test</a:t>
            </a:r>
            <a:endParaRPr lang="en-CA" sz="3200" dirty="0" smtClean="0"/>
          </a:p>
        </p:txBody>
      </p:sp>
    </p:spTree>
    <p:extLst>
      <p:ext uri="{BB962C8B-B14F-4D97-AF65-F5344CB8AC3E}">
        <p14:creationId xmlns:p14="http://schemas.microsoft.com/office/powerpoint/2010/main" val="2335874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Auditory Cortex</a:t>
            </a:r>
            <a:endParaRPr lang="en-CA"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54092" y="1845735"/>
            <a:ext cx="4912194" cy="4022725"/>
          </a:xfrm>
        </p:spPr>
      </p:pic>
      <p:sp>
        <p:nvSpPr>
          <p:cNvPr id="6" name="Content Placeholder 5"/>
          <p:cNvSpPr>
            <a:spLocks noGrp="1"/>
          </p:cNvSpPr>
          <p:nvPr>
            <p:ph sz="half" idx="2"/>
          </p:nvPr>
        </p:nvSpPr>
        <p:spPr>
          <a:xfrm>
            <a:off x="1097280" y="1845100"/>
            <a:ext cx="5523261" cy="4023360"/>
          </a:xfrm>
        </p:spPr>
        <p:txBody>
          <a:bodyPr/>
          <a:lstStyle/>
          <a:p>
            <a:r>
              <a:rPr lang="en-CA" b="1" dirty="0" smtClean="0"/>
              <a:t>Auditory core region </a:t>
            </a:r>
          </a:p>
          <a:p>
            <a:pPr lvl="1"/>
            <a:r>
              <a:rPr lang="en-CA" dirty="0" smtClean="0"/>
              <a:t>Rostral core</a:t>
            </a:r>
          </a:p>
          <a:p>
            <a:pPr lvl="1"/>
            <a:r>
              <a:rPr lang="en-CA" dirty="0" err="1" smtClean="0"/>
              <a:t>Rostrotemporal</a:t>
            </a:r>
            <a:r>
              <a:rPr lang="en-CA" dirty="0" smtClean="0"/>
              <a:t> core</a:t>
            </a:r>
          </a:p>
          <a:p>
            <a:pPr marL="201168" lvl="1" indent="0">
              <a:buNone/>
            </a:pPr>
            <a:endParaRPr lang="en-CA" dirty="0"/>
          </a:p>
          <a:p>
            <a:r>
              <a:rPr lang="en-CA" b="1" dirty="0" err="1" smtClean="0"/>
              <a:t>Tonotopic</a:t>
            </a:r>
            <a:r>
              <a:rPr lang="en-CA" b="1" dirty="0" smtClean="0"/>
              <a:t> map</a:t>
            </a:r>
            <a:endParaRPr lang="en-CA" b="1" dirty="0"/>
          </a:p>
          <a:p>
            <a:pPr lvl="1"/>
            <a:r>
              <a:rPr lang="en-CA" dirty="0" smtClean="0"/>
              <a:t>An arrangement of neurons within the auditory brain regions such that the characteristic frequencies of the neurons gradually shift from lower at one end of the region to higher at the other end</a:t>
            </a:r>
            <a:endParaRPr lang="en-CA" dirty="0"/>
          </a:p>
          <a:p>
            <a:pPr marL="201168" lvl="1" indent="0">
              <a:buNone/>
            </a:pPr>
            <a:endParaRPr lang="en-CA" dirty="0"/>
          </a:p>
        </p:txBody>
      </p:sp>
    </p:spTree>
    <p:extLst>
      <p:ext uri="{BB962C8B-B14F-4D97-AF65-F5344CB8AC3E}">
        <p14:creationId xmlns:p14="http://schemas.microsoft.com/office/powerpoint/2010/main" val="1118803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Auditory Cortex</a:t>
            </a:r>
            <a:endParaRPr lang="en-CA"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54550" y="1845734"/>
            <a:ext cx="7811386" cy="4252866"/>
          </a:xfrm>
        </p:spPr>
      </p:pic>
      <p:sp>
        <p:nvSpPr>
          <p:cNvPr id="7" name="Content Placeholder 6"/>
          <p:cNvSpPr>
            <a:spLocks noGrp="1"/>
          </p:cNvSpPr>
          <p:nvPr>
            <p:ph sz="half" idx="1"/>
          </p:nvPr>
        </p:nvSpPr>
        <p:spPr/>
        <p:txBody>
          <a:bodyPr/>
          <a:lstStyle/>
          <a:p>
            <a:r>
              <a:rPr lang="en-CA" b="1" dirty="0" smtClean="0"/>
              <a:t>Ventral pathway</a:t>
            </a:r>
          </a:p>
          <a:p>
            <a:pPr lvl="1"/>
            <a:r>
              <a:rPr lang="en-CA" dirty="0" smtClean="0"/>
              <a:t>What?</a:t>
            </a:r>
          </a:p>
          <a:p>
            <a:r>
              <a:rPr lang="en-CA" b="1" dirty="0" smtClean="0"/>
              <a:t>Dorsal pathway</a:t>
            </a:r>
            <a:endParaRPr lang="en-CA" b="1" dirty="0"/>
          </a:p>
          <a:p>
            <a:pPr lvl="1"/>
            <a:r>
              <a:rPr lang="en-CA" dirty="0" smtClean="0"/>
              <a:t>Where?</a:t>
            </a:r>
            <a:endParaRPr lang="en-CA" dirty="0"/>
          </a:p>
          <a:p>
            <a:pPr lvl="1"/>
            <a:endParaRPr lang="en-CA" dirty="0"/>
          </a:p>
        </p:txBody>
      </p:sp>
    </p:spTree>
    <p:extLst>
      <p:ext uri="{BB962C8B-B14F-4D97-AF65-F5344CB8AC3E}">
        <p14:creationId xmlns:p14="http://schemas.microsoft.com/office/powerpoint/2010/main" val="4011264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Neural Basis for Sound Localization</a:t>
            </a:r>
            <a:endParaRPr lang="en-CA" dirty="0"/>
          </a:p>
        </p:txBody>
      </p:sp>
      <p:sp>
        <p:nvSpPr>
          <p:cNvPr id="3" name="Content Placeholder 2"/>
          <p:cNvSpPr>
            <a:spLocks noGrp="1"/>
          </p:cNvSpPr>
          <p:nvPr>
            <p:ph sz="half" idx="1"/>
          </p:nvPr>
        </p:nvSpPr>
        <p:spPr/>
        <p:txBody>
          <a:bodyPr/>
          <a:lstStyle/>
          <a:p>
            <a:r>
              <a:rPr lang="en-CA" b="1" dirty="0" smtClean="0"/>
              <a:t>Medial Superior Olive (MSO)</a:t>
            </a:r>
          </a:p>
          <a:p>
            <a:pPr lvl="1"/>
            <a:r>
              <a:rPr lang="en-CA" dirty="0" smtClean="0"/>
              <a:t>Thought to contain neurons that function as a mechanism for detecting specific ITD, thus representing sound sources. </a:t>
            </a:r>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32234" y="2154865"/>
            <a:ext cx="5669252" cy="3894905"/>
          </a:xfrm>
        </p:spPr>
      </p:pic>
    </p:spTree>
    <p:extLst>
      <p:ext uri="{BB962C8B-B14F-4D97-AF65-F5344CB8AC3E}">
        <p14:creationId xmlns:p14="http://schemas.microsoft.com/office/powerpoint/2010/main" val="2829096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Questions?</a:t>
            </a:r>
            <a:endParaRPr lang="en-CA"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723853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Localizing Sounds</a:t>
            </a:r>
            <a:endParaRPr lang="en-CA" dirty="0"/>
          </a:p>
        </p:txBody>
      </p:sp>
      <p:sp>
        <p:nvSpPr>
          <p:cNvPr id="4" name="Content Placeholder 3"/>
          <p:cNvSpPr>
            <a:spLocks noGrp="1"/>
          </p:cNvSpPr>
          <p:nvPr>
            <p:ph sz="half" idx="2"/>
          </p:nvPr>
        </p:nvSpPr>
        <p:spPr>
          <a:xfrm>
            <a:off x="1097280" y="1845735"/>
            <a:ext cx="4580506" cy="4023360"/>
          </a:xfrm>
        </p:spPr>
        <p:txBody>
          <a:bodyPr/>
          <a:lstStyle/>
          <a:p>
            <a:r>
              <a:rPr lang="en-CA" b="1" dirty="0" smtClean="0"/>
              <a:t>Azimuth </a:t>
            </a:r>
          </a:p>
          <a:p>
            <a:pPr lvl="1"/>
            <a:r>
              <a:rPr lang="en-CA" dirty="0" smtClean="0"/>
              <a:t>Side to side dimension</a:t>
            </a:r>
          </a:p>
          <a:p>
            <a:endParaRPr lang="en-CA" dirty="0" smtClean="0"/>
          </a:p>
          <a:p>
            <a:r>
              <a:rPr lang="en-CA" b="1" dirty="0" smtClean="0"/>
              <a:t>Elevation </a:t>
            </a:r>
            <a:endParaRPr lang="en-CA" b="1" dirty="0"/>
          </a:p>
          <a:p>
            <a:pPr lvl="1"/>
            <a:r>
              <a:rPr lang="en-CA" dirty="0" smtClean="0"/>
              <a:t>Up and down</a:t>
            </a:r>
            <a:endParaRPr lang="en-CA" dirty="0"/>
          </a:p>
          <a:p>
            <a:pPr marL="201168" lvl="1" indent="0">
              <a:buNone/>
            </a:pPr>
            <a:endParaRPr lang="en-CA" dirty="0"/>
          </a:p>
          <a:p>
            <a:r>
              <a:rPr lang="en-CA" b="1" dirty="0" smtClean="0"/>
              <a:t>Distance</a:t>
            </a:r>
            <a:endParaRPr lang="en-CA" b="1" dirty="0"/>
          </a:p>
          <a:p>
            <a:pPr lvl="1"/>
            <a:r>
              <a:rPr lang="en-CA" dirty="0" smtClean="0"/>
              <a:t>Distance from observer</a:t>
            </a:r>
            <a:endParaRPr lang="en-CA" dirty="0"/>
          </a:p>
          <a:p>
            <a:pPr marL="201168" lvl="1" indent="0">
              <a:buNone/>
            </a:pPr>
            <a:endParaRPr lang="en-CA" dirty="0"/>
          </a:p>
          <a:p>
            <a:pPr marL="201168" lvl="1" indent="0">
              <a:buNone/>
            </a:pP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796" y="1798748"/>
            <a:ext cx="7063562" cy="4295692"/>
          </a:xfrm>
          <a:prstGeom prst="rect">
            <a:avLst/>
          </a:prstGeom>
        </p:spPr>
      </p:pic>
    </p:spTree>
    <p:extLst>
      <p:ext uri="{BB962C8B-B14F-4D97-AF65-F5344CB8AC3E}">
        <p14:creationId xmlns:p14="http://schemas.microsoft.com/office/powerpoint/2010/main" val="15079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Localizing Sounds</a:t>
            </a:r>
          </a:p>
        </p:txBody>
      </p:sp>
      <p:sp>
        <p:nvSpPr>
          <p:cNvPr id="3" name="Content Placeholder 2"/>
          <p:cNvSpPr>
            <a:spLocks noGrp="1"/>
          </p:cNvSpPr>
          <p:nvPr>
            <p:ph sz="half" idx="1"/>
          </p:nvPr>
        </p:nvSpPr>
        <p:spPr/>
        <p:txBody>
          <a:bodyPr>
            <a:normAutofit fontScale="92500" lnSpcReduction="20000"/>
          </a:bodyPr>
          <a:lstStyle/>
          <a:p>
            <a:r>
              <a:rPr lang="en-CA" b="1" dirty="0" smtClean="0"/>
              <a:t>Minimum audible angle </a:t>
            </a:r>
          </a:p>
          <a:p>
            <a:pPr lvl="1"/>
            <a:r>
              <a:rPr lang="en-CA" dirty="0" smtClean="0"/>
              <a:t>The minimum angular separation between a reference sound source and a different sound source emitting a tone of the same frequency that yields 75% correct judgements about the relative horizontal positions of the two sources</a:t>
            </a:r>
          </a:p>
          <a:p>
            <a:r>
              <a:rPr lang="en-CA" b="1" dirty="0" err="1" smtClean="0"/>
              <a:t>Interaural</a:t>
            </a:r>
            <a:r>
              <a:rPr lang="en-CA" b="1" dirty="0" smtClean="0"/>
              <a:t> level differences (ILD)</a:t>
            </a:r>
            <a:endParaRPr lang="en-CA" b="1" dirty="0"/>
          </a:p>
          <a:p>
            <a:pPr lvl="1"/>
            <a:r>
              <a:rPr lang="en-CA" dirty="0" smtClean="0"/>
              <a:t>The difference in sound level of the same two ears</a:t>
            </a:r>
          </a:p>
          <a:p>
            <a:r>
              <a:rPr lang="en-CA" b="1" dirty="0" err="1" smtClean="0"/>
              <a:t>Interaural</a:t>
            </a:r>
            <a:r>
              <a:rPr lang="en-CA" b="1" dirty="0" smtClean="0"/>
              <a:t> time differences (ITD)</a:t>
            </a:r>
            <a:endParaRPr lang="en-CA" b="1" dirty="0"/>
          </a:p>
          <a:p>
            <a:pPr lvl="1"/>
            <a:r>
              <a:rPr lang="en-CA" dirty="0" smtClean="0"/>
              <a:t>The difference in arrival time of the same sound in two ears</a:t>
            </a:r>
            <a:endParaRPr lang="en-CA" dirty="0"/>
          </a:p>
          <a:p>
            <a:r>
              <a:rPr lang="en-CA" b="1" dirty="0" smtClean="0"/>
              <a:t>Acoustic shadow</a:t>
            </a:r>
            <a:endParaRPr lang="en-CA" b="1" dirty="0"/>
          </a:p>
          <a:p>
            <a:pPr lvl="1"/>
            <a:r>
              <a:rPr lang="en-CA" dirty="0" smtClean="0"/>
              <a:t>An area on the other side of the head from a sound source in which the loudness of the sound is reduced because the sound waves are partially blocked by the head</a:t>
            </a:r>
            <a:endParaRPr lang="en-CA" dirty="0"/>
          </a:p>
          <a:p>
            <a:pPr lvl="1"/>
            <a:endParaRPr lang="en-CA" dirty="0"/>
          </a:p>
          <a:p>
            <a:pPr lvl="1"/>
            <a:endParaRPr lang="en-CA" dirty="0"/>
          </a:p>
          <a:p>
            <a:pPr lvl="1"/>
            <a:endParaRPr lang="en-CA" dirty="0"/>
          </a:p>
          <a:p>
            <a:pPr lvl="1"/>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6498" y="1845734"/>
            <a:ext cx="4359182" cy="4388439"/>
          </a:xfrm>
        </p:spPr>
      </p:pic>
    </p:spTree>
    <p:extLst>
      <p:ext uri="{BB962C8B-B14F-4D97-AF65-F5344CB8AC3E}">
        <p14:creationId xmlns:p14="http://schemas.microsoft.com/office/powerpoint/2010/main" val="36041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Localizing Sounds</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997" y="1817910"/>
            <a:ext cx="4282794" cy="432120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9578" y="2266128"/>
            <a:ext cx="6794417" cy="3014707"/>
          </a:xfrm>
        </p:spPr>
      </p:pic>
    </p:spTree>
    <p:extLst>
      <p:ext uri="{BB962C8B-B14F-4D97-AF65-F5344CB8AC3E}">
        <p14:creationId xmlns:p14="http://schemas.microsoft.com/office/powerpoint/2010/main" val="233161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Head Motion and the Cone of Confusion</a:t>
            </a:r>
            <a:endParaRPr lang="en-CA"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9756" y="1846263"/>
            <a:ext cx="4854088" cy="4022725"/>
          </a:xfrm>
        </p:spPr>
      </p:pic>
      <p:sp>
        <p:nvSpPr>
          <p:cNvPr id="7" name="Content Placeholder 6"/>
          <p:cNvSpPr>
            <a:spLocks noGrp="1"/>
          </p:cNvSpPr>
          <p:nvPr>
            <p:ph sz="half" idx="1"/>
          </p:nvPr>
        </p:nvSpPr>
        <p:spPr/>
        <p:txBody>
          <a:bodyPr/>
          <a:lstStyle/>
          <a:p>
            <a:r>
              <a:rPr lang="en-CA" b="1" dirty="0" smtClean="0"/>
              <a:t>Cone of confusion</a:t>
            </a:r>
          </a:p>
          <a:p>
            <a:pPr lvl="1"/>
            <a:r>
              <a:rPr lang="en-CA" dirty="0" smtClean="0"/>
              <a:t>A hypothetical cone-shaped surface in auditory space; when two equally distant sound sources are located on a cone of confusion, their locations are confusable because they have highly similar ILD and ITD</a:t>
            </a:r>
            <a:endParaRPr lang="en-CA" dirty="0"/>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260" y="3483844"/>
            <a:ext cx="4167963" cy="2828933"/>
          </a:xfrm>
          <a:prstGeom prst="rect">
            <a:avLst/>
          </a:prstGeom>
        </p:spPr>
      </p:pic>
    </p:spTree>
    <p:extLst>
      <p:ext uri="{BB962C8B-B14F-4D97-AF65-F5344CB8AC3E}">
        <p14:creationId xmlns:p14="http://schemas.microsoft.com/office/powerpoint/2010/main" val="291365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Perceiving Elevation</a:t>
            </a:r>
            <a:endParaRPr lang="en-CA" dirty="0"/>
          </a:p>
        </p:txBody>
      </p:sp>
      <p:sp>
        <p:nvSpPr>
          <p:cNvPr id="3" name="Content Placeholder 2"/>
          <p:cNvSpPr>
            <a:spLocks noGrp="1"/>
          </p:cNvSpPr>
          <p:nvPr>
            <p:ph sz="half" idx="1"/>
          </p:nvPr>
        </p:nvSpPr>
        <p:spPr/>
        <p:txBody>
          <a:bodyPr/>
          <a:lstStyle/>
          <a:p>
            <a:r>
              <a:rPr lang="en-CA" b="1" dirty="0" smtClean="0"/>
              <a:t>Pinna </a:t>
            </a:r>
          </a:p>
          <a:p>
            <a:pPr lvl="1"/>
            <a:r>
              <a:rPr lang="en-CA" dirty="0" smtClean="0"/>
              <a:t>Helps funnel sound waves into the auditory canal</a:t>
            </a:r>
          </a:p>
          <a:p>
            <a:r>
              <a:rPr lang="en-CA" b="1" dirty="0" smtClean="0"/>
              <a:t>Spectral shape cue</a:t>
            </a:r>
            <a:endParaRPr lang="en-CA" b="1" dirty="0"/>
          </a:p>
          <a:p>
            <a:pPr lvl="1"/>
            <a:r>
              <a:rPr lang="en-CA" dirty="0" smtClean="0"/>
              <a:t>A pinna-induced modification in a sound’s frequency spectrum; it provides information about the elevation of the sound source</a:t>
            </a:r>
            <a:endParaRPr lang="en-CA" dirty="0"/>
          </a:p>
          <a:p>
            <a:pPr lvl="1"/>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2288" y="166319"/>
            <a:ext cx="4593205" cy="5965202"/>
          </a:xfrm>
        </p:spPr>
      </p:pic>
    </p:spTree>
    <p:extLst>
      <p:ext uri="{BB962C8B-B14F-4D97-AF65-F5344CB8AC3E}">
        <p14:creationId xmlns:p14="http://schemas.microsoft.com/office/powerpoint/2010/main" val="65649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Perceiving Distance</a:t>
            </a:r>
            <a:endParaRPr lang="en-CA" dirty="0"/>
          </a:p>
        </p:txBody>
      </p:sp>
      <p:sp>
        <p:nvSpPr>
          <p:cNvPr id="3" name="Content Placeholder 2"/>
          <p:cNvSpPr>
            <a:spLocks noGrp="1"/>
          </p:cNvSpPr>
          <p:nvPr>
            <p:ph sz="half" idx="1"/>
          </p:nvPr>
        </p:nvSpPr>
        <p:spPr/>
        <p:txBody>
          <a:bodyPr/>
          <a:lstStyle/>
          <a:p>
            <a:r>
              <a:rPr lang="en-CA" b="1" dirty="0" smtClean="0"/>
              <a:t>Doppler effect</a:t>
            </a:r>
          </a:p>
          <a:p>
            <a:pPr lvl="1"/>
            <a:r>
              <a:rPr lang="en-CA" dirty="0" smtClean="0"/>
              <a:t>The frequency of a sound emitted by a moving sound source is higher in front of the sound source than behind it; the frequency rapidly decreases as the sound source passes the listener</a:t>
            </a:r>
          </a:p>
          <a:p>
            <a:r>
              <a:rPr lang="en-CA" b="1" dirty="0" smtClean="0"/>
              <a:t>Distance cues</a:t>
            </a:r>
            <a:endParaRPr lang="en-CA" b="1" dirty="0"/>
          </a:p>
          <a:p>
            <a:pPr lvl="1"/>
            <a:r>
              <a:rPr lang="en-CA" dirty="0" smtClean="0"/>
              <a:t>Perceived loudness (amplitude)</a:t>
            </a:r>
          </a:p>
          <a:p>
            <a:pPr lvl="1"/>
            <a:r>
              <a:rPr lang="en-CA" dirty="0" smtClean="0"/>
              <a:t>Perceived tone (frequency)</a:t>
            </a:r>
          </a:p>
          <a:p>
            <a:pPr lvl="1"/>
            <a:r>
              <a:rPr lang="en-CA" dirty="0" smtClean="0"/>
              <a:t>Echoes</a:t>
            </a:r>
          </a:p>
          <a:p>
            <a:pPr lvl="1"/>
            <a:r>
              <a:rPr lang="en-CA" dirty="0" smtClean="0"/>
              <a:t>Inverse Square Law</a:t>
            </a:r>
          </a:p>
          <a:p>
            <a:pPr lvl="1"/>
            <a:endParaRPr lang="en-CA" dirty="0"/>
          </a:p>
          <a:p>
            <a:pPr lvl="1"/>
            <a:endParaRPr lang="en-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9624" y="3086802"/>
            <a:ext cx="4937125" cy="2661611"/>
          </a:xfrm>
        </p:spPr>
      </p:pic>
    </p:spTree>
    <p:extLst>
      <p:ext uri="{BB962C8B-B14F-4D97-AF65-F5344CB8AC3E}">
        <p14:creationId xmlns:p14="http://schemas.microsoft.com/office/powerpoint/2010/main" val="375676856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2606</TotalTime>
  <Words>855</Words>
  <Application>Microsoft Office PowerPoint</Application>
  <PresentationFormat>Widescreen</PresentationFormat>
  <Paragraphs>140</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Calibri</vt:lpstr>
      <vt:lpstr>Calibri Light</vt:lpstr>
      <vt:lpstr>Retrospect</vt:lpstr>
      <vt:lpstr>Fundamentals of Sensation and Perception </vt:lpstr>
      <vt:lpstr>Videos</vt:lpstr>
      <vt:lpstr>Sound Scenes &amp; Sound Tests</vt:lpstr>
      <vt:lpstr>Localizing Sounds</vt:lpstr>
      <vt:lpstr>Localizing Sounds</vt:lpstr>
      <vt:lpstr>Localizing Sounds</vt:lpstr>
      <vt:lpstr>Head Motion and the Cone of Confusion</vt:lpstr>
      <vt:lpstr>Perceiving Elevation</vt:lpstr>
      <vt:lpstr>Perceiving Distance</vt:lpstr>
      <vt:lpstr>Vision and Sound Localization</vt:lpstr>
      <vt:lpstr>Auditory Scene Analysis</vt:lpstr>
      <vt:lpstr>Auditory Scene Analysis</vt:lpstr>
      <vt:lpstr>Simultaneous Grouping</vt:lpstr>
      <vt:lpstr>Simultaneous Grouping</vt:lpstr>
      <vt:lpstr>Sequential Grouping</vt:lpstr>
      <vt:lpstr>Sequential Grouping</vt:lpstr>
      <vt:lpstr>Perceptual Completion of Occluded Sounds</vt:lpstr>
      <vt:lpstr>Video Resources</vt:lpstr>
      <vt:lpstr>Recap - The Ear</vt:lpstr>
      <vt:lpstr>Recap - Middle Ear</vt:lpstr>
      <vt:lpstr>Recap - Cochlea</vt:lpstr>
      <vt:lpstr>Recap - Basilar Membrane</vt:lpstr>
      <vt:lpstr>Recap - Organ of Corti</vt:lpstr>
      <vt:lpstr>Recap - Stereocilia</vt:lpstr>
      <vt:lpstr>Recap - Place Code For Frequency</vt:lpstr>
      <vt:lpstr>Recap - Temporal Code</vt:lpstr>
      <vt:lpstr>The Auditory Brain</vt:lpstr>
      <vt:lpstr>PowerPoint Presentation</vt:lpstr>
      <vt:lpstr>Auditory Cortex</vt:lpstr>
      <vt:lpstr>Auditory Cortex</vt:lpstr>
      <vt:lpstr>Auditory Cortex</vt:lpstr>
      <vt:lpstr>Neural Basis for Sound Localization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dc:title>
  <dc:creator>Erik Chevrier</dc:creator>
  <cp:lastModifiedBy>Erik Chevrier</cp:lastModifiedBy>
  <cp:revision>207</cp:revision>
  <dcterms:created xsi:type="dcterms:W3CDTF">2015-09-08T04:44:55Z</dcterms:created>
  <dcterms:modified xsi:type="dcterms:W3CDTF">2015-10-13T18:59:45Z</dcterms:modified>
</cp:coreProperties>
</file>