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0" r:id="rId9"/>
    <p:sldId id="261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k Chevrier" initials="EC" lastIdx="1" clrIdx="0">
    <p:extLst>
      <p:ext uri="{19B8F6BF-5375-455C-9EA6-DF929625EA0E}">
        <p15:presenceInfo xmlns:p15="http://schemas.microsoft.com/office/powerpoint/2012/main" userId="371976d59e4c749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53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Fundamentals of Sensation and Perception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Exam Review</a:t>
            </a:r>
          </a:p>
          <a:p>
            <a:r>
              <a:rPr lang="en-CA" dirty="0" smtClean="0"/>
              <a:t>Erik Chevrier</a:t>
            </a:r>
          </a:p>
          <a:p>
            <a:r>
              <a:rPr lang="en-CA" dirty="0"/>
              <a:t>October </a:t>
            </a:r>
            <a:r>
              <a:rPr lang="en-CA" dirty="0" smtClean="0"/>
              <a:t>20</a:t>
            </a:r>
            <a:r>
              <a:rPr lang="en-CA" baseline="30000" dirty="0" smtClean="0"/>
              <a:t>th</a:t>
            </a:r>
            <a:r>
              <a:rPr lang="en-CA" dirty="0"/>
              <a:t>, 2015</a:t>
            </a:r>
          </a:p>
        </p:txBody>
      </p:sp>
    </p:spTree>
    <p:extLst>
      <p:ext uri="{BB962C8B-B14F-4D97-AF65-F5344CB8AC3E}">
        <p14:creationId xmlns:p14="http://schemas.microsoft.com/office/powerpoint/2010/main" val="375215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 Exam – </a:t>
            </a:r>
            <a:r>
              <a:rPr lang="en-CA" dirty="0" smtClean="0"/>
              <a:t>Essay Question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Please describe the signal detection theory. </a:t>
            </a:r>
          </a:p>
          <a:p>
            <a:pPr lvl="1"/>
            <a:r>
              <a:rPr lang="en-CA" dirty="0" smtClean="0"/>
              <a:t>What possible outcomes can be observed in a signal detection experiment?</a:t>
            </a:r>
          </a:p>
          <a:p>
            <a:pPr lvl="1"/>
            <a:r>
              <a:rPr lang="en-CA" dirty="0" smtClean="0"/>
              <a:t>What scenario would yield the best possible performance in a signal detection experiment?</a:t>
            </a:r>
          </a:p>
          <a:p>
            <a:pPr lvl="1"/>
            <a:endParaRPr lang="en-CA" dirty="0"/>
          </a:p>
          <a:p>
            <a:pPr lvl="1"/>
            <a:endParaRPr lang="en-CA" dirty="0" smtClean="0"/>
          </a:p>
          <a:p>
            <a:pPr marL="201168" lvl="1" indent="0">
              <a:buNone/>
            </a:pPr>
            <a:r>
              <a:rPr lang="en-CA" dirty="0" smtClean="0"/>
              <a:t>Other essay questions may: </a:t>
            </a:r>
          </a:p>
          <a:p>
            <a:pPr marL="201168" lvl="1" indent="0">
              <a:buNone/>
            </a:pPr>
            <a:r>
              <a:rPr lang="en-CA" dirty="0"/>
              <a:t>	</a:t>
            </a:r>
            <a:r>
              <a:rPr lang="en-CA" dirty="0" smtClean="0"/>
              <a:t>Require you to label auditory structures</a:t>
            </a:r>
          </a:p>
          <a:p>
            <a:pPr marL="201168" lvl="1" indent="0">
              <a:buNone/>
            </a:pPr>
            <a:r>
              <a:rPr lang="en-CA" dirty="0"/>
              <a:t>	</a:t>
            </a:r>
            <a:r>
              <a:rPr lang="en-CA" dirty="0" smtClean="0"/>
              <a:t>Give examples of how attentional and audio structures function</a:t>
            </a:r>
          </a:p>
          <a:p>
            <a:pPr marL="201168" lvl="1" indent="0">
              <a:buNone/>
            </a:pPr>
            <a:r>
              <a:rPr lang="en-CA" dirty="0"/>
              <a:t>	</a:t>
            </a:r>
            <a:r>
              <a:rPr lang="en-CA" dirty="0" smtClean="0"/>
              <a:t>Discuss formulas and/or research methods used in studies of sensation and perception</a:t>
            </a:r>
          </a:p>
          <a:p>
            <a:pPr marL="201168" lvl="1" indent="0">
              <a:buNone/>
            </a:pPr>
            <a:r>
              <a:rPr lang="en-CA" dirty="0"/>
              <a:t>	</a:t>
            </a:r>
            <a:endParaRPr lang="en-CA" dirty="0" smtClean="0"/>
          </a:p>
          <a:p>
            <a:pPr marL="201168" lvl="1" indent="0">
              <a:buNone/>
            </a:pPr>
            <a:r>
              <a:rPr lang="en-CA" dirty="0"/>
              <a:t>	</a:t>
            </a:r>
            <a:endParaRPr lang="en-CA" dirty="0" smtClean="0"/>
          </a:p>
          <a:p>
            <a:pPr marL="201168" lvl="1" indent="0">
              <a:buNone/>
            </a:pPr>
            <a:r>
              <a:rPr lang="en-CA" dirty="0"/>
              <a:t>	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727843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Good Luck!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6600" dirty="0" smtClean="0"/>
          </a:p>
          <a:p>
            <a:r>
              <a:rPr lang="en-CA" sz="6600" dirty="0" smtClean="0"/>
              <a:t>Study hard!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41537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Exam Format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The exam will consist of:</a:t>
            </a:r>
          </a:p>
          <a:p>
            <a:pPr lvl="1"/>
            <a:r>
              <a:rPr lang="en-CA" dirty="0" smtClean="0"/>
              <a:t>8 multiple choice questions</a:t>
            </a:r>
          </a:p>
          <a:p>
            <a:pPr lvl="1"/>
            <a:r>
              <a:rPr lang="en-CA" dirty="0" smtClean="0"/>
              <a:t>8 definitions (I will give you 9 possibilities)</a:t>
            </a:r>
          </a:p>
          <a:p>
            <a:pPr lvl="1"/>
            <a:r>
              <a:rPr lang="en-CA" dirty="0" smtClean="0"/>
              <a:t>1 essay question that includes 2 sub questions (I will give you two possibilities)</a:t>
            </a:r>
          </a:p>
          <a:p>
            <a:r>
              <a:rPr lang="en-CA" sz="2800" dirty="0" smtClean="0"/>
              <a:t>Exam time</a:t>
            </a:r>
            <a:endParaRPr lang="en-CA" sz="2800" dirty="0"/>
          </a:p>
          <a:p>
            <a:pPr lvl="1"/>
            <a:r>
              <a:rPr lang="en-CA" dirty="0" smtClean="0"/>
              <a:t>Multiple choice –  2 min per question X 8 questions (16 minutes)</a:t>
            </a:r>
            <a:endParaRPr lang="en-CA" dirty="0"/>
          </a:p>
          <a:p>
            <a:pPr lvl="1"/>
            <a:r>
              <a:rPr lang="en-CA" dirty="0" smtClean="0"/>
              <a:t>Definitions – 5 minutes per question X 8 questions (40 minutes)</a:t>
            </a:r>
            <a:endParaRPr lang="en-CA" dirty="0"/>
          </a:p>
          <a:p>
            <a:pPr lvl="1"/>
            <a:r>
              <a:rPr lang="en-CA" dirty="0" smtClean="0"/>
              <a:t>Essay Question – 15 minutes (15 minutes)</a:t>
            </a:r>
          </a:p>
          <a:p>
            <a:pPr lvl="1"/>
            <a:endParaRPr lang="en-CA" dirty="0"/>
          </a:p>
          <a:p>
            <a:pPr marL="201168" lvl="1" indent="0">
              <a:buNone/>
            </a:pPr>
            <a:r>
              <a:rPr lang="en-CA" dirty="0" smtClean="0"/>
              <a:t>Total time = 71 minutes </a:t>
            </a: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224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Multiple Choice – </a:t>
            </a:r>
            <a:r>
              <a:rPr lang="en-CA" dirty="0" smtClean="0"/>
              <a:t>You will be asked a question and given 5 possible answers to chose from. </a:t>
            </a:r>
          </a:p>
          <a:p>
            <a:r>
              <a:rPr lang="en-CA" sz="2400" dirty="0" smtClean="0"/>
              <a:t>Definitions – </a:t>
            </a:r>
            <a:r>
              <a:rPr lang="en-CA" dirty="0" smtClean="0"/>
              <a:t>You will be asked to define 8 of 9 concepts. For </a:t>
            </a:r>
            <a:r>
              <a:rPr lang="en-CA" dirty="0"/>
              <a:t>full points, </a:t>
            </a:r>
            <a:r>
              <a:rPr lang="en-CA" dirty="0" smtClean="0"/>
              <a:t>you must describe how this concept relates to an area of sensation or perception. </a:t>
            </a:r>
            <a:endParaRPr lang="en-CA" dirty="0"/>
          </a:p>
          <a:p>
            <a:r>
              <a:rPr lang="en-CA" sz="2400" dirty="0" smtClean="0"/>
              <a:t>Essay Question </a:t>
            </a:r>
            <a:r>
              <a:rPr lang="en-CA" sz="2400" dirty="0"/>
              <a:t>– </a:t>
            </a:r>
            <a:r>
              <a:rPr lang="en-CA" dirty="0"/>
              <a:t>You will be asked to </a:t>
            </a:r>
            <a:r>
              <a:rPr lang="en-CA" dirty="0" smtClean="0"/>
              <a:t>answer 1 of two essay questions. Each question will have 2 sub-questions.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350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 Weight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Point Allocation</a:t>
            </a:r>
            <a:endParaRPr lang="en-CA" sz="2800" dirty="0"/>
          </a:p>
          <a:p>
            <a:pPr lvl="1"/>
            <a:r>
              <a:rPr lang="en-CA" dirty="0"/>
              <a:t>Multiple choice –  </a:t>
            </a:r>
            <a:r>
              <a:rPr lang="en-CA" dirty="0" smtClean="0"/>
              <a:t>4 points per question (32 marks total)</a:t>
            </a:r>
            <a:endParaRPr lang="en-CA" dirty="0"/>
          </a:p>
          <a:p>
            <a:pPr lvl="1"/>
            <a:r>
              <a:rPr lang="en-CA" dirty="0"/>
              <a:t>Definitions – </a:t>
            </a:r>
            <a:r>
              <a:rPr lang="en-CA" dirty="0" smtClean="0"/>
              <a:t>5 points per </a:t>
            </a:r>
            <a:r>
              <a:rPr lang="en-CA" dirty="0"/>
              <a:t>question </a:t>
            </a:r>
            <a:r>
              <a:rPr lang="en-CA" dirty="0" smtClean="0"/>
              <a:t>(40 </a:t>
            </a:r>
            <a:r>
              <a:rPr lang="en-CA" dirty="0"/>
              <a:t>marks total)</a:t>
            </a:r>
          </a:p>
          <a:p>
            <a:pPr lvl="1"/>
            <a:r>
              <a:rPr lang="en-CA" dirty="0" smtClean="0"/>
              <a:t>Essay </a:t>
            </a:r>
            <a:r>
              <a:rPr lang="en-CA" dirty="0"/>
              <a:t>Question – </a:t>
            </a:r>
            <a:r>
              <a:rPr lang="en-CA" dirty="0" smtClean="0"/>
              <a:t>16 points for the main question, 6 points for each sub-questions (28 points)</a:t>
            </a:r>
          </a:p>
          <a:p>
            <a:pPr marL="201168" lvl="1" indent="0">
              <a:buNone/>
            </a:pPr>
            <a:endParaRPr lang="en-CA" dirty="0" smtClean="0"/>
          </a:p>
          <a:p>
            <a:pPr marL="201168" lvl="1" indent="0">
              <a:buNone/>
            </a:pPr>
            <a:r>
              <a:rPr lang="en-CA" dirty="0" smtClean="0"/>
              <a:t>Total Points = 100</a:t>
            </a:r>
          </a:p>
        </p:txBody>
      </p:sp>
    </p:spTree>
    <p:extLst>
      <p:ext uri="{BB962C8B-B14F-4D97-AF65-F5344CB8AC3E}">
        <p14:creationId xmlns:p14="http://schemas.microsoft.com/office/powerpoint/2010/main" val="259143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 of How Points are Allocated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Multiple Choice – Right or Wrong (0 or 4)</a:t>
            </a:r>
          </a:p>
          <a:p>
            <a:r>
              <a:rPr lang="en-CA" sz="2400" dirty="0" smtClean="0"/>
              <a:t>Definitions – Scale of (0 – 5) </a:t>
            </a:r>
          </a:p>
          <a:p>
            <a:pPr lvl="1"/>
            <a:r>
              <a:rPr lang="en-CA" dirty="0" smtClean="0"/>
              <a:t>0 = You wrote nothing</a:t>
            </a:r>
          </a:p>
          <a:p>
            <a:pPr lvl="1"/>
            <a:r>
              <a:rPr lang="en-CA" dirty="0" smtClean="0"/>
              <a:t>1 = You wrote something but it is not right at all</a:t>
            </a:r>
          </a:p>
          <a:p>
            <a:pPr lvl="1"/>
            <a:r>
              <a:rPr lang="en-CA" dirty="0" smtClean="0"/>
              <a:t>2 = You wrote something that is partially true but mainly wrong</a:t>
            </a:r>
          </a:p>
          <a:p>
            <a:pPr lvl="1"/>
            <a:r>
              <a:rPr lang="en-CA" dirty="0" smtClean="0"/>
              <a:t>3 = You gave me the text book definition in one sentence</a:t>
            </a:r>
          </a:p>
          <a:p>
            <a:pPr lvl="1"/>
            <a:r>
              <a:rPr lang="en-CA" dirty="0" smtClean="0"/>
              <a:t>4 = Properly defined the term and provided some (vague) context as to how the term relates to an area of sensation and perception</a:t>
            </a:r>
          </a:p>
          <a:p>
            <a:pPr lvl="1"/>
            <a:r>
              <a:rPr lang="en-CA" dirty="0" smtClean="0"/>
              <a:t>5 = You provided the correct definition and properly contextualized how </a:t>
            </a:r>
            <a:r>
              <a:rPr lang="en-CA" dirty="0"/>
              <a:t>the term relates to an area of sensation and perception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3024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 of How Points are Allocated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Essay Question – Main Question (0 – 16)</a:t>
            </a:r>
          </a:p>
          <a:p>
            <a:pPr lvl="1"/>
            <a:r>
              <a:rPr lang="en-CA" dirty="0" smtClean="0"/>
              <a:t>0 = You wrote nothing</a:t>
            </a:r>
          </a:p>
          <a:p>
            <a:pPr lvl="1"/>
            <a:r>
              <a:rPr lang="en-CA" dirty="0" smtClean="0"/>
              <a:t>&gt; 8 = You </a:t>
            </a:r>
            <a:r>
              <a:rPr lang="en-CA" dirty="0"/>
              <a:t>wrote something but it is not right at </a:t>
            </a:r>
            <a:r>
              <a:rPr lang="en-CA" dirty="0" smtClean="0"/>
              <a:t>all</a:t>
            </a:r>
          </a:p>
          <a:p>
            <a:pPr lvl="1"/>
            <a:r>
              <a:rPr lang="en-CA" dirty="0" smtClean="0"/>
              <a:t>8 – 9.6 = </a:t>
            </a:r>
            <a:r>
              <a:rPr lang="en-CA" dirty="0"/>
              <a:t>You wrote something that is partially true but mainly </a:t>
            </a:r>
            <a:r>
              <a:rPr lang="en-CA" dirty="0" smtClean="0"/>
              <a:t>wrong</a:t>
            </a:r>
          </a:p>
          <a:p>
            <a:pPr lvl="1"/>
            <a:r>
              <a:rPr lang="en-CA" dirty="0" smtClean="0"/>
              <a:t>9.6 – 11.2 = You are correct but extremely vague</a:t>
            </a:r>
          </a:p>
          <a:p>
            <a:pPr lvl="1"/>
            <a:r>
              <a:rPr lang="en-CA" dirty="0" smtClean="0"/>
              <a:t>11.2 – 12.8 = You are correct but slightly vague</a:t>
            </a:r>
          </a:p>
          <a:p>
            <a:pPr lvl="1"/>
            <a:r>
              <a:rPr lang="en-CA" dirty="0" smtClean="0"/>
              <a:t>12.8 – 14.4 = You are correct and are clear. You provide examples to back up your claim(s).</a:t>
            </a:r>
          </a:p>
          <a:p>
            <a:pPr lvl="1"/>
            <a:r>
              <a:rPr lang="en-CA" dirty="0" smtClean="0"/>
              <a:t>14.4 – 16 = You are spot on. You provide a range of examples to back up your claim(s). Your answer is full. You don’t leave anything out. Each part of your answer is completely correct. </a:t>
            </a: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443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 of How Points are Allocated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Essay Question – Sub Questions (0 – 6)</a:t>
            </a:r>
          </a:p>
          <a:p>
            <a:pPr lvl="1"/>
            <a:r>
              <a:rPr lang="en-CA" dirty="0"/>
              <a:t>0 = You wrote nothing</a:t>
            </a:r>
          </a:p>
          <a:p>
            <a:pPr lvl="1"/>
            <a:r>
              <a:rPr lang="en-CA" dirty="0" smtClean="0"/>
              <a:t>1 – 2 = </a:t>
            </a:r>
            <a:r>
              <a:rPr lang="en-CA" dirty="0"/>
              <a:t>You wrote something but it is not right at all</a:t>
            </a:r>
          </a:p>
          <a:p>
            <a:pPr lvl="1"/>
            <a:r>
              <a:rPr lang="en-CA" dirty="0" smtClean="0"/>
              <a:t>3 = </a:t>
            </a:r>
            <a:r>
              <a:rPr lang="en-CA" dirty="0"/>
              <a:t>You wrote something that is partially true but mainly wrong</a:t>
            </a:r>
          </a:p>
          <a:p>
            <a:pPr lvl="1"/>
            <a:r>
              <a:rPr lang="en-CA" dirty="0" smtClean="0"/>
              <a:t>4 = </a:t>
            </a:r>
            <a:r>
              <a:rPr lang="en-CA" dirty="0"/>
              <a:t>You are correct but extremely vague</a:t>
            </a:r>
          </a:p>
          <a:p>
            <a:pPr lvl="1"/>
            <a:r>
              <a:rPr lang="en-CA" dirty="0" smtClean="0"/>
              <a:t>5 = </a:t>
            </a:r>
            <a:r>
              <a:rPr lang="en-CA" dirty="0"/>
              <a:t>You are correct but slightly vague</a:t>
            </a:r>
          </a:p>
          <a:p>
            <a:pPr lvl="1"/>
            <a:r>
              <a:rPr lang="en-CA" dirty="0" smtClean="0"/>
              <a:t>6 = You are correct, clear and complete. You provide examples to back up your claim(s), when necessary. </a:t>
            </a:r>
          </a:p>
          <a:p>
            <a:pPr marL="201168" lvl="1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293460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 Exam – Multiple Choice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sz="2100" dirty="0" smtClean="0"/>
              <a:t>In the study of neural activity, slight random variation in the number of action potentials produced by neurons in response to a fixed stimulus refers to:</a:t>
            </a:r>
          </a:p>
          <a:p>
            <a:pPr lvl="1"/>
            <a:r>
              <a:rPr lang="en-CA" sz="1600" dirty="0" smtClean="0"/>
              <a:t>A) Decelerating Potential</a:t>
            </a:r>
          </a:p>
          <a:p>
            <a:pPr lvl="1"/>
            <a:r>
              <a:rPr lang="en-CA" sz="1600" dirty="0" smtClean="0"/>
              <a:t>B) Noise</a:t>
            </a:r>
          </a:p>
          <a:p>
            <a:pPr lvl="1"/>
            <a:r>
              <a:rPr lang="en-CA" sz="1600" dirty="0" smtClean="0"/>
              <a:t>C) Overlap</a:t>
            </a:r>
          </a:p>
          <a:p>
            <a:pPr lvl="1"/>
            <a:r>
              <a:rPr lang="en-CA" sz="1600" dirty="0" smtClean="0"/>
              <a:t>D) Neural Adjustment</a:t>
            </a:r>
          </a:p>
          <a:p>
            <a:pPr lvl="1"/>
            <a:r>
              <a:rPr lang="en-CA" sz="1600" dirty="0" smtClean="0"/>
              <a:t>E) Unachieved Potential</a:t>
            </a:r>
          </a:p>
          <a:p>
            <a:r>
              <a:rPr lang="en-CA" sz="2100" dirty="0" smtClean="0"/>
              <a:t>In order to solve the binding problem, Anne </a:t>
            </a:r>
            <a:r>
              <a:rPr lang="en-CA" sz="2100" dirty="0" err="1" smtClean="0"/>
              <a:t>Treisman</a:t>
            </a:r>
            <a:r>
              <a:rPr lang="en-CA" sz="2100" dirty="0" smtClean="0"/>
              <a:t> developed the ______________, proposing that people must selectively attend to one object at a time during a visual search for objects defined by a conjunction of two or more searches. </a:t>
            </a:r>
            <a:endParaRPr lang="en-CA" sz="2100" dirty="0"/>
          </a:p>
          <a:p>
            <a:pPr lvl="1"/>
            <a:r>
              <a:rPr lang="en-CA" sz="1600" dirty="0"/>
              <a:t>A) </a:t>
            </a:r>
            <a:r>
              <a:rPr lang="en-CA" sz="1600" dirty="0" smtClean="0"/>
              <a:t>Selective Attention Theory</a:t>
            </a:r>
            <a:endParaRPr lang="en-CA" sz="1600" dirty="0"/>
          </a:p>
          <a:p>
            <a:pPr lvl="1"/>
            <a:r>
              <a:rPr lang="en-CA" sz="1600" dirty="0"/>
              <a:t>B) </a:t>
            </a:r>
            <a:r>
              <a:rPr lang="en-CA" sz="1600" dirty="0" smtClean="0"/>
              <a:t>Blind Awareness Theory</a:t>
            </a:r>
            <a:endParaRPr lang="en-CA" sz="1600" dirty="0"/>
          </a:p>
          <a:p>
            <a:pPr lvl="1"/>
            <a:r>
              <a:rPr lang="en-CA" sz="1600" dirty="0"/>
              <a:t>C) </a:t>
            </a:r>
            <a:r>
              <a:rPr lang="en-CA" sz="1600" dirty="0" smtClean="0"/>
              <a:t>Gist Awareness Theory</a:t>
            </a:r>
            <a:endParaRPr lang="en-CA" sz="1600" dirty="0"/>
          </a:p>
          <a:p>
            <a:pPr lvl="1"/>
            <a:r>
              <a:rPr lang="en-CA" sz="1600" dirty="0"/>
              <a:t>D) </a:t>
            </a:r>
            <a:r>
              <a:rPr lang="en-CA" sz="1600" dirty="0" smtClean="0"/>
              <a:t>Feature Integration Theory</a:t>
            </a:r>
            <a:endParaRPr lang="en-CA" sz="1600" dirty="0"/>
          </a:p>
          <a:p>
            <a:pPr lvl="1"/>
            <a:r>
              <a:rPr lang="en-CA" sz="1600" dirty="0"/>
              <a:t>E) </a:t>
            </a:r>
            <a:r>
              <a:rPr lang="en-CA" sz="1600" dirty="0" smtClean="0"/>
              <a:t>Attentional Cuing Theory</a:t>
            </a:r>
            <a:endParaRPr lang="en-CA" sz="1600" dirty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43952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 Exam – </a:t>
            </a:r>
            <a:r>
              <a:rPr lang="en-CA" dirty="0" smtClean="0"/>
              <a:t>Definitions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Please define the following concepts. For </a:t>
            </a:r>
            <a:r>
              <a:rPr lang="en-CA" dirty="0"/>
              <a:t>full points, you must describe how this concept relates to an area of sensation or perception. </a:t>
            </a:r>
          </a:p>
          <a:p>
            <a:r>
              <a:rPr lang="en-CA" dirty="0" smtClean="0"/>
              <a:t>1 – Neural Correlates of Consciousness </a:t>
            </a:r>
          </a:p>
          <a:p>
            <a:r>
              <a:rPr lang="en-CA" dirty="0" smtClean="0"/>
              <a:t>2 – Malleus</a:t>
            </a:r>
          </a:p>
          <a:p>
            <a:r>
              <a:rPr lang="en-CA" dirty="0" smtClean="0"/>
              <a:t>3 – Auditory Scene Analysis</a:t>
            </a:r>
          </a:p>
          <a:p>
            <a:r>
              <a:rPr lang="en-CA" dirty="0" smtClean="0"/>
              <a:t>4 – Acoustic Shadow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27738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2770</TotalTime>
  <Words>760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Fundamentals of Sensation and Perception </vt:lpstr>
      <vt:lpstr>The Exam Format</vt:lpstr>
      <vt:lpstr>Exam Questions</vt:lpstr>
      <vt:lpstr>Exam Weight</vt:lpstr>
      <vt:lpstr>Examples of How Points are Allocated</vt:lpstr>
      <vt:lpstr>Examples of How Points are Allocated</vt:lpstr>
      <vt:lpstr>Examples of How Points are Allocated</vt:lpstr>
      <vt:lpstr>Practice Exam – Multiple Choice</vt:lpstr>
      <vt:lpstr>Practice Exam – Definitions</vt:lpstr>
      <vt:lpstr>Practice Exam – Essay Question</vt:lpstr>
      <vt:lpstr>Good Luck!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</dc:title>
  <dc:creator>Erik Chevrier</dc:creator>
  <cp:lastModifiedBy>Erik Chevrier</cp:lastModifiedBy>
  <cp:revision>232</cp:revision>
  <dcterms:created xsi:type="dcterms:W3CDTF">2015-09-08T04:44:55Z</dcterms:created>
  <dcterms:modified xsi:type="dcterms:W3CDTF">2015-10-20T21:58:18Z</dcterms:modified>
</cp:coreProperties>
</file>